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131" r:id="rId4"/>
    <p:sldMasterId id="2147485203" r:id="rId5"/>
  </p:sldMasterIdLst>
  <p:notesMasterIdLst>
    <p:notesMasterId r:id="rId57"/>
  </p:notesMasterIdLst>
  <p:handoutMasterIdLst>
    <p:handoutMasterId r:id="rId58"/>
  </p:handoutMasterIdLst>
  <p:sldIdLst>
    <p:sldId id="256" r:id="rId6"/>
    <p:sldId id="4685" r:id="rId7"/>
    <p:sldId id="4686" r:id="rId8"/>
    <p:sldId id="4687" r:id="rId9"/>
    <p:sldId id="4688" r:id="rId10"/>
    <p:sldId id="4676" r:id="rId11"/>
    <p:sldId id="4689" r:id="rId12"/>
    <p:sldId id="4679" r:id="rId13"/>
    <p:sldId id="4690" r:id="rId14"/>
    <p:sldId id="4691" r:id="rId15"/>
    <p:sldId id="4572" r:id="rId16"/>
    <p:sldId id="4692" r:id="rId17"/>
    <p:sldId id="4589" r:id="rId18"/>
    <p:sldId id="4559" r:id="rId19"/>
    <p:sldId id="4576" r:id="rId20"/>
    <p:sldId id="4693" r:id="rId21"/>
    <p:sldId id="4716" r:id="rId22"/>
    <p:sldId id="4694" r:id="rId23"/>
    <p:sldId id="4711" r:id="rId24"/>
    <p:sldId id="4627" r:id="rId25"/>
    <p:sldId id="4566" r:id="rId26"/>
    <p:sldId id="4579" r:id="rId27"/>
    <p:sldId id="4696" r:id="rId28"/>
    <p:sldId id="4714" r:id="rId29"/>
    <p:sldId id="4697" r:id="rId30"/>
    <p:sldId id="4717" r:id="rId31"/>
    <p:sldId id="4625" r:id="rId32"/>
    <p:sldId id="4567" r:id="rId33"/>
    <p:sldId id="4580" r:id="rId34"/>
    <p:sldId id="4698" r:id="rId35"/>
    <p:sldId id="4712" r:id="rId36"/>
    <p:sldId id="4713" r:id="rId37"/>
    <p:sldId id="4699" r:id="rId38"/>
    <p:sldId id="4573" r:id="rId39"/>
    <p:sldId id="4581" r:id="rId40"/>
    <p:sldId id="4700" r:id="rId41"/>
    <p:sldId id="4701" r:id="rId42"/>
    <p:sldId id="4721" r:id="rId43"/>
    <p:sldId id="4718" r:id="rId44"/>
    <p:sldId id="4715" r:id="rId45"/>
    <p:sldId id="4575" r:id="rId46"/>
    <p:sldId id="4583" r:id="rId47"/>
    <p:sldId id="4556" r:id="rId48"/>
    <p:sldId id="4590" r:id="rId49"/>
    <p:sldId id="4574" r:id="rId50"/>
    <p:sldId id="4582" r:id="rId51"/>
    <p:sldId id="4719" r:id="rId52"/>
    <p:sldId id="4720" r:id="rId53"/>
    <p:sldId id="4722" r:id="rId54"/>
    <p:sldId id="4622" r:id="rId55"/>
    <p:sldId id="4710" r:id="rId56"/>
  </p:sldIdLst>
  <p:sldSz cx="24377650" cy="13716000"/>
  <p:notesSz cx="6799263" cy="9929813"/>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53" orient="horz" pos="6293" userDrawn="1">
          <p15:clr>
            <a:srgbClr val="A4A3A4"/>
          </p15:clr>
        </p15:guide>
        <p15:guide id="54" orient="horz" pos="4320" userDrawn="1">
          <p15:clr>
            <a:srgbClr val="A4A3A4"/>
          </p15:clr>
        </p15:guide>
        <p15:guide id="55" pos="7678">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useTimings="0">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00"/>
    <a:srgbClr val="5180DA"/>
    <a:srgbClr val="102348"/>
    <a:srgbClr val="38761D"/>
    <a:srgbClr val="184296"/>
    <a:srgbClr val="CCCFD5"/>
    <a:srgbClr val="E7E8EB"/>
    <a:srgbClr val="4C4C4C"/>
    <a:srgbClr val="D1FBE6"/>
    <a:srgbClr val="FFD6C7"/>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695"/>
    <p:restoredTop sz="85917"/>
  </p:normalViewPr>
  <p:slideViewPr>
    <p:cSldViewPr snapToGrid="0">
      <p:cViewPr>
        <p:scale>
          <a:sx n="54" d="100"/>
          <a:sy n="54" d="100"/>
        </p:scale>
        <p:origin x="992" y="376"/>
      </p:cViewPr>
      <p:guideLst>
        <p:guide orient="horz" pos="6293"/>
        <p:guide orient="horz" pos="4320"/>
        <p:guide pos="7678"/>
      </p:guideLst>
    </p:cSldViewPr>
  </p:slideViewPr>
  <p:notesTextViewPr>
    <p:cViewPr>
      <p:scale>
        <a:sx n="90" d="100"/>
        <a:sy n="90" d="100"/>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handoutMaster" Target="handoutMasters/handoutMaster1.xml"/><Relationship Id="rId5" Type="http://schemas.openxmlformats.org/officeDocument/2006/relationships/slideMaster" Target="slideMasters/slideMaster2.xml"/><Relationship Id="rId61" Type="http://schemas.openxmlformats.org/officeDocument/2006/relationships/theme" Target="theme/theme1.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presProps" Target="presProps.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notesMaster" Target="notesMasters/notesMaster1.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0378735-E794-0C16-D206-06459080384D}"/>
              </a:ext>
            </a:extLst>
          </p:cNvPr>
          <p:cNvSpPr>
            <a:spLocks noGrp="1"/>
          </p:cNvSpPr>
          <p:nvPr>
            <p:ph type="hdr" sz="quarter"/>
          </p:nvPr>
        </p:nvSpPr>
        <p:spPr>
          <a:xfrm>
            <a:off x="0" y="0"/>
            <a:ext cx="2946347" cy="498215"/>
          </a:xfrm>
          <a:prstGeom prst="rect">
            <a:avLst/>
          </a:prstGeom>
        </p:spPr>
        <p:txBody>
          <a:bodyPr vert="horz" lIns="93177" tIns="46589" rIns="93177" bIns="46589" rtlCol="0"/>
          <a:lstStyle>
            <a:lvl1pPr algn="l">
              <a:defRPr sz="1200"/>
            </a:lvl1pPr>
          </a:lstStyle>
          <a:p>
            <a:endParaRPr lang="en-FI"/>
          </a:p>
        </p:txBody>
      </p:sp>
      <p:sp>
        <p:nvSpPr>
          <p:cNvPr id="3" name="Date Placeholder 2">
            <a:extLst>
              <a:ext uri="{FF2B5EF4-FFF2-40B4-BE49-F238E27FC236}">
                <a16:creationId xmlns:a16="http://schemas.microsoft.com/office/drawing/2014/main" id="{52D585B3-A9D0-1572-ABF7-031DC7F6AD88}"/>
              </a:ext>
            </a:extLst>
          </p:cNvPr>
          <p:cNvSpPr>
            <a:spLocks noGrp="1"/>
          </p:cNvSpPr>
          <p:nvPr>
            <p:ph type="dt" sz="quarter" idx="1"/>
          </p:nvPr>
        </p:nvSpPr>
        <p:spPr>
          <a:xfrm>
            <a:off x="3851343" y="0"/>
            <a:ext cx="2946347" cy="498215"/>
          </a:xfrm>
          <a:prstGeom prst="rect">
            <a:avLst/>
          </a:prstGeom>
        </p:spPr>
        <p:txBody>
          <a:bodyPr vert="horz" lIns="93177" tIns="46589" rIns="93177" bIns="46589" rtlCol="0"/>
          <a:lstStyle>
            <a:lvl1pPr algn="r">
              <a:defRPr sz="1200"/>
            </a:lvl1pPr>
          </a:lstStyle>
          <a:p>
            <a:fld id="{02CA01FB-6BB6-FD4A-895B-9CBCF18D0A46}" type="datetimeFigureOut">
              <a:rPr lang="en-FI" smtClean="0"/>
              <a:t>12/15/24</a:t>
            </a:fld>
            <a:endParaRPr lang="en-FI"/>
          </a:p>
        </p:txBody>
      </p:sp>
      <p:sp>
        <p:nvSpPr>
          <p:cNvPr id="4" name="Footer Placeholder 3">
            <a:extLst>
              <a:ext uri="{FF2B5EF4-FFF2-40B4-BE49-F238E27FC236}">
                <a16:creationId xmlns:a16="http://schemas.microsoft.com/office/drawing/2014/main" id="{92D863EF-B337-F494-3771-6B087C8A475C}"/>
              </a:ext>
            </a:extLst>
          </p:cNvPr>
          <p:cNvSpPr>
            <a:spLocks noGrp="1"/>
          </p:cNvSpPr>
          <p:nvPr>
            <p:ph type="ftr" sz="quarter" idx="2"/>
          </p:nvPr>
        </p:nvSpPr>
        <p:spPr>
          <a:xfrm>
            <a:off x="0" y="9431600"/>
            <a:ext cx="2946347" cy="498214"/>
          </a:xfrm>
          <a:prstGeom prst="rect">
            <a:avLst/>
          </a:prstGeom>
        </p:spPr>
        <p:txBody>
          <a:bodyPr vert="horz" lIns="93177" tIns="46589" rIns="93177" bIns="46589" rtlCol="0" anchor="b"/>
          <a:lstStyle>
            <a:lvl1pPr algn="l">
              <a:defRPr sz="1200"/>
            </a:lvl1pPr>
          </a:lstStyle>
          <a:p>
            <a:endParaRPr lang="en-FI"/>
          </a:p>
        </p:txBody>
      </p:sp>
      <p:sp>
        <p:nvSpPr>
          <p:cNvPr id="5" name="Slide Number Placeholder 4">
            <a:extLst>
              <a:ext uri="{FF2B5EF4-FFF2-40B4-BE49-F238E27FC236}">
                <a16:creationId xmlns:a16="http://schemas.microsoft.com/office/drawing/2014/main" id="{EF473690-036D-6C5C-4DD9-C043A685BD8D}"/>
              </a:ext>
            </a:extLst>
          </p:cNvPr>
          <p:cNvSpPr>
            <a:spLocks noGrp="1"/>
          </p:cNvSpPr>
          <p:nvPr>
            <p:ph type="sldNum" sz="quarter" idx="3"/>
          </p:nvPr>
        </p:nvSpPr>
        <p:spPr>
          <a:xfrm>
            <a:off x="3851343" y="9431600"/>
            <a:ext cx="2946347" cy="498214"/>
          </a:xfrm>
          <a:prstGeom prst="rect">
            <a:avLst/>
          </a:prstGeom>
        </p:spPr>
        <p:txBody>
          <a:bodyPr vert="horz" lIns="93177" tIns="46589" rIns="93177" bIns="46589" rtlCol="0" anchor="b"/>
          <a:lstStyle>
            <a:lvl1pPr algn="r">
              <a:defRPr sz="1200"/>
            </a:lvl1pPr>
          </a:lstStyle>
          <a:p>
            <a:fld id="{C936D51F-6B81-EE4C-8BBC-A577FDCFD100}" type="slidenum">
              <a:rPr lang="en-FI" smtClean="0"/>
              <a:t>‹#›</a:t>
            </a:fld>
            <a:endParaRPr lang="en-FI"/>
          </a:p>
        </p:txBody>
      </p:sp>
    </p:spTree>
    <p:extLst>
      <p:ext uri="{BB962C8B-B14F-4D97-AF65-F5344CB8AC3E}">
        <p14:creationId xmlns:p14="http://schemas.microsoft.com/office/powerpoint/2010/main" val="1562160906"/>
      </p:ext>
    </p:extLst>
  </p:cSld>
  <p:clrMap bg1="lt1" tx1="dk1" bg2="lt2" tx2="dk2" accent1="accent1" accent2="accent2" accent3="accent3" accent4="accent4" accent5="accent5" accent6="accent6" hlink="hlink" folHlink="folHlink"/>
  <p:extLst>
    <p:ext uri="{56416CCD-93CA-4268-BC5B-53C4BB910035}">
      <p15:sldGuideLst xmlns:p15="http://schemas.microsoft.com/office/powerpoint/2012/main">
        <p15:guide id="1" orient="horz" pos="3128" userDrawn="1">
          <p15:clr>
            <a:srgbClr val="F26B43"/>
          </p15:clr>
        </p15:guide>
        <p15:guide id="2" pos="2142"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6347" cy="496491"/>
          </a:xfrm>
          <a:prstGeom prst="rect">
            <a:avLst/>
          </a:prstGeom>
        </p:spPr>
        <p:txBody>
          <a:bodyPr vert="horz" lIns="93177" tIns="46589" rIns="93177" bIns="46589" rtlCol="0"/>
          <a:lstStyle>
            <a:lvl1pPr algn="l">
              <a:defRPr sz="1200" b="0" i="0">
                <a:latin typeface="Montserrat Light" charset="0"/>
              </a:defRPr>
            </a:lvl1pPr>
          </a:lstStyle>
          <a:p>
            <a:endParaRPr lang="en-US"/>
          </a:p>
        </p:txBody>
      </p:sp>
      <p:sp>
        <p:nvSpPr>
          <p:cNvPr id="3" name="Date Placeholder 2"/>
          <p:cNvSpPr>
            <a:spLocks noGrp="1"/>
          </p:cNvSpPr>
          <p:nvPr>
            <p:ph type="dt" idx="1"/>
          </p:nvPr>
        </p:nvSpPr>
        <p:spPr>
          <a:xfrm>
            <a:off x="3851343" y="0"/>
            <a:ext cx="2946347" cy="496491"/>
          </a:xfrm>
          <a:prstGeom prst="rect">
            <a:avLst/>
          </a:prstGeom>
        </p:spPr>
        <p:txBody>
          <a:bodyPr vert="horz" lIns="93177" tIns="46589" rIns="93177" bIns="46589" rtlCol="0"/>
          <a:lstStyle>
            <a:lvl1pPr algn="r">
              <a:defRPr sz="1200" b="0" i="0">
                <a:latin typeface="Montserrat Light" charset="0"/>
              </a:defRPr>
            </a:lvl1pPr>
          </a:lstStyle>
          <a:p>
            <a:fld id="{EFC10EE1-B198-C942-8235-326C972CBB30}" type="datetimeFigureOut">
              <a:rPr lang="en-US" smtClean="0"/>
              <a:pPr/>
              <a:t>12/15/24</a:t>
            </a:fld>
            <a:endParaRPr lang="en-US"/>
          </a:p>
        </p:txBody>
      </p:sp>
      <p:sp>
        <p:nvSpPr>
          <p:cNvPr id="4" name="Slide Image Placeholder 3"/>
          <p:cNvSpPr>
            <a:spLocks noGrp="1" noRot="1" noChangeAspect="1"/>
          </p:cNvSpPr>
          <p:nvPr>
            <p:ph type="sldImg" idx="2"/>
          </p:nvPr>
        </p:nvSpPr>
        <p:spPr>
          <a:xfrm>
            <a:off x="90488" y="744538"/>
            <a:ext cx="6618287" cy="3724275"/>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679927" y="4716661"/>
            <a:ext cx="5439410" cy="4468416"/>
          </a:xfrm>
          <a:prstGeom prst="rect">
            <a:avLst/>
          </a:prstGeom>
        </p:spPr>
        <p:txBody>
          <a:bodyPr vert="horz" lIns="93177" tIns="46589" rIns="93177" bIns="465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431599"/>
            <a:ext cx="2946347" cy="496491"/>
          </a:xfrm>
          <a:prstGeom prst="rect">
            <a:avLst/>
          </a:prstGeom>
        </p:spPr>
        <p:txBody>
          <a:bodyPr vert="horz" lIns="93177" tIns="46589" rIns="93177" bIns="46589" rtlCol="0" anchor="b"/>
          <a:lstStyle>
            <a:lvl1pPr algn="l">
              <a:defRPr sz="1200" b="0" i="0">
                <a:latin typeface="Montserrat Light" charset="0"/>
              </a:defRPr>
            </a:lvl1pPr>
          </a:lstStyle>
          <a:p>
            <a:endParaRPr lang="en-US"/>
          </a:p>
        </p:txBody>
      </p:sp>
      <p:sp>
        <p:nvSpPr>
          <p:cNvPr id="7" name="Slide Number Placeholder 6"/>
          <p:cNvSpPr>
            <a:spLocks noGrp="1"/>
          </p:cNvSpPr>
          <p:nvPr>
            <p:ph type="sldNum" sz="quarter" idx="5"/>
          </p:nvPr>
        </p:nvSpPr>
        <p:spPr>
          <a:xfrm>
            <a:off x="3851343" y="9431599"/>
            <a:ext cx="2946347" cy="496491"/>
          </a:xfrm>
          <a:prstGeom prst="rect">
            <a:avLst/>
          </a:prstGeom>
        </p:spPr>
        <p:txBody>
          <a:bodyPr vert="horz" lIns="93177" tIns="46589" rIns="93177" bIns="46589" rtlCol="0" anchor="b"/>
          <a:lstStyle>
            <a:lvl1pPr algn="r">
              <a:defRPr sz="1200" b="0" i="0">
                <a:latin typeface="Montserrat Light" charset="0"/>
              </a:defRPr>
            </a:lvl1pPr>
          </a:lstStyle>
          <a:p>
            <a:fld id="{006BE02D-20C0-F840-AFAC-BEA99C74FDC2}" type="slidenum">
              <a:rPr lang="en-US" smtClean="0"/>
              <a:pPr/>
              <a:t>‹#›</a:t>
            </a:fld>
            <a:endParaRPr lang="en-US"/>
          </a:p>
        </p:txBody>
      </p:sp>
    </p:spTree>
    <p:extLst>
      <p:ext uri="{BB962C8B-B14F-4D97-AF65-F5344CB8AC3E}">
        <p14:creationId xmlns:p14="http://schemas.microsoft.com/office/powerpoint/2010/main" val="3463289142"/>
      </p:ext>
    </p:extLst>
  </p:cSld>
  <p:clrMap bg1="lt1" tx1="dk1" bg2="lt2" tx2="dk2" accent1="accent1" accent2="accent2" accent3="accent3" accent4="accent4" accent5="accent5" accent6="accent6" hlink="hlink" folHlink="folHlink"/>
  <p:notesStyle>
    <a:lvl1pPr marL="0" algn="l" defTabSz="914217" rtl="0" eaLnBrk="1" latinLnBrk="0" hangingPunct="1">
      <a:defRPr sz="2400" b="0" i="0" kern="1200">
        <a:solidFill>
          <a:schemeClr val="tx1"/>
        </a:solidFill>
        <a:latin typeface="Montserrat Light" charset="0"/>
        <a:ea typeface="+mn-ea"/>
        <a:cs typeface="+mn-cs"/>
      </a:defRPr>
    </a:lvl1pPr>
    <a:lvl2pPr marL="914217" algn="l" defTabSz="914217" rtl="0" eaLnBrk="1" latinLnBrk="0" hangingPunct="1">
      <a:defRPr sz="2400" b="0" i="0" kern="1200">
        <a:solidFill>
          <a:schemeClr val="tx1"/>
        </a:solidFill>
        <a:latin typeface="Montserrat Light" charset="0"/>
        <a:ea typeface="+mn-ea"/>
        <a:cs typeface="+mn-cs"/>
      </a:defRPr>
    </a:lvl2pPr>
    <a:lvl3pPr marL="1828434" algn="l" defTabSz="914217" rtl="0" eaLnBrk="1" latinLnBrk="0" hangingPunct="1">
      <a:defRPr sz="2400" b="0" i="0" kern="1200">
        <a:solidFill>
          <a:schemeClr val="tx1"/>
        </a:solidFill>
        <a:latin typeface="Montserrat Light" charset="0"/>
        <a:ea typeface="+mn-ea"/>
        <a:cs typeface="+mn-cs"/>
      </a:defRPr>
    </a:lvl3pPr>
    <a:lvl4pPr marL="2742651" algn="l" defTabSz="914217" rtl="0" eaLnBrk="1" latinLnBrk="0" hangingPunct="1">
      <a:defRPr sz="2400" b="0" i="0" kern="1200">
        <a:solidFill>
          <a:schemeClr val="tx1"/>
        </a:solidFill>
        <a:latin typeface="Montserrat Light" charset="0"/>
        <a:ea typeface="+mn-ea"/>
        <a:cs typeface="+mn-cs"/>
      </a:defRPr>
    </a:lvl4pPr>
    <a:lvl5pPr marL="3656868" algn="l" defTabSz="914217" rtl="0" eaLnBrk="1" latinLnBrk="0" hangingPunct="1">
      <a:defRPr sz="2400" b="0" i="0" kern="1200">
        <a:solidFill>
          <a:schemeClr val="tx1"/>
        </a:solidFill>
        <a:latin typeface="Montserrat Light" charset="0"/>
        <a:ea typeface="+mn-ea"/>
        <a:cs typeface="+mn-cs"/>
      </a:defRPr>
    </a:lvl5pPr>
    <a:lvl6pPr marL="4571086" algn="l" defTabSz="914217" rtl="0" eaLnBrk="1" latinLnBrk="0" hangingPunct="1">
      <a:defRPr sz="2400" kern="1200">
        <a:solidFill>
          <a:schemeClr val="tx1"/>
        </a:solidFill>
        <a:latin typeface="+mn-lt"/>
        <a:ea typeface="+mn-ea"/>
        <a:cs typeface="+mn-cs"/>
      </a:defRPr>
    </a:lvl6pPr>
    <a:lvl7pPr marL="5485303" algn="l" defTabSz="914217" rtl="0" eaLnBrk="1" latinLnBrk="0" hangingPunct="1">
      <a:defRPr sz="2400" kern="1200">
        <a:solidFill>
          <a:schemeClr val="tx1"/>
        </a:solidFill>
        <a:latin typeface="+mn-lt"/>
        <a:ea typeface="+mn-ea"/>
        <a:cs typeface="+mn-cs"/>
      </a:defRPr>
    </a:lvl7pPr>
    <a:lvl8pPr marL="6399520" algn="l" defTabSz="914217" rtl="0" eaLnBrk="1" latinLnBrk="0" hangingPunct="1">
      <a:defRPr sz="2400" kern="1200">
        <a:solidFill>
          <a:schemeClr val="tx1"/>
        </a:solidFill>
        <a:latin typeface="+mn-lt"/>
        <a:ea typeface="+mn-ea"/>
        <a:cs typeface="+mn-cs"/>
      </a:defRPr>
    </a:lvl8pPr>
    <a:lvl9pPr marL="7313737" algn="l" defTabSz="914217" rtl="0" eaLnBrk="1" latinLnBrk="0" hangingPunct="1">
      <a:defRPr sz="2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6BE02D-20C0-F840-AFAC-BEA99C74FDC2}" type="slidenum">
              <a:rPr lang="en-US" smtClean="0"/>
              <a:pPr/>
              <a:t>1</a:t>
            </a:fld>
            <a:endParaRPr lang="en-US"/>
          </a:p>
        </p:txBody>
      </p:sp>
    </p:spTree>
    <p:extLst>
      <p:ext uri="{BB962C8B-B14F-4D97-AF65-F5344CB8AC3E}">
        <p14:creationId xmlns:p14="http://schemas.microsoft.com/office/powerpoint/2010/main" val="1804844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6BE02D-20C0-F840-AFAC-BEA99C74FDC2}" type="slidenum">
              <a:rPr lang="en-US" smtClean="0"/>
              <a:pPr/>
              <a:t>10</a:t>
            </a:fld>
            <a:endParaRPr lang="en-US"/>
          </a:p>
        </p:txBody>
      </p:sp>
    </p:spTree>
    <p:extLst>
      <p:ext uri="{BB962C8B-B14F-4D97-AF65-F5344CB8AC3E}">
        <p14:creationId xmlns:p14="http://schemas.microsoft.com/office/powerpoint/2010/main" val="36273073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6BE02D-20C0-F840-AFAC-BEA99C74FDC2}" type="slidenum">
              <a:rPr lang="en-US" smtClean="0"/>
              <a:pPr/>
              <a:t>11</a:t>
            </a:fld>
            <a:endParaRPr lang="en-US"/>
          </a:p>
        </p:txBody>
      </p:sp>
    </p:spTree>
    <p:extLst>
      <p:ext uri="{BB962C8B-B14F-4D97-AF65-F5344CB8AC3E}">
        <p14:creationId xmlns:p14="http://schemas.microsoft.com/office/powerpoint/2010/main" val="11254521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6BE02D-20C0-F840-AFAC-BEA99C74FDC2}" type="slidenum">
              <a:rPr lang="en-US" smtClean="0"/>
              <a:pPr/>
              <a:t>12</a:t>
            </a:fld>
            <a:endParaRPr lang="en-US"/>
          </a:p>
        </p:txBody>
      </p:sp>
    </p:spTree>
    <p:extLst>
      <p:ext uri="{BB962C8B-B14F-4D97-AF65-F5344CB8AC3E}">
        <p14:creationId xmlns:p14="http://schemas.microsoft.com/office/powerpoint/2010/main" val="2864675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6BE02D-20C0-F840-AFAC-BEA99C74FDC2}" type="slidenum">
              <a:rPr lang="en-US" smtClean="0"/>
              <a:pPr/>
              <a:t>13</a:t>
            </a:fld>
            <a:endParaRPr lang="en-US"/>
          </a:p>
        </p:txBody>
      </p:sp>
    </p:spTree>
    <p:extLst>
      <p:ext uri="{BB962C8B-B14F-4D97-AF65-F5344CB8AC3E}">
        <p14:creationId xmlns:p14="http://schemas.microsoft.com/office/powerpoint/2010/main" val="2668897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6BE02D-20C0-F840-AFAC-BEA99C74FDC2}" type="slidenum">
              <a:rPr lang="en-US" smtClean="0"/>
              <a:pPr/>
              <a:t>14</a:t>
            </a:fld>
            <a:endParaRPr lang="en-US"/>
          </a:p>
        </p:txBody>
      </p:sp>
    </p:spTree>
    <p:extLst>
      <p:ext uri="{BB962C8B-B14F-4D97-AF65-F5344CB8AC3E}">
        <p14:creationId xmlns:p14="http://schemas.microsoft.com/office/powerpoint/2010/main" val="3783061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6BE02D-20C0-F840-AFAC-BEA99C74FDC2}" type="slidenum">
              <a:rPr lang="en-US" smtClean="0"/>
              <a:pPr/>
              <a:t>15</a:t>
            </a:fld>
            <a:endParaRPr lang="en-US"/>
          </a:p>
        </p:txBody>
      </p:sp>
    </p:spTree>
    <p:extLst>
      <p:ext uri="{BB962C8B-B14F-4D97-AF65-F5344CB8AC3E}">
        <p14:creationId xmlns:p14="http://schemas.microsoft.com/office/powerpoint/2010/main" val="14613592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6BE02D-20C0-F840-AFAC-BEA99C74FDC2}" type="slidenum">
              <a:rPr lang="en-US" smtClean="0"/>
              <a:pPr/>
              <a:t>16</a:t>
            </a:fld>
            <a:endParaRPr lang="en-US"/>
          </a:p>
        </p:txBody>
      </p:sp>
    </p:spTree>
    <p:extLst>
      <p:ext uri="{BB962C8B-B14F-4D97-AF65-F5344CB8AC3E}">
        <p14:creationId xmlns:p14="http://schemas.microsoft.com/office/powerpoint/2010/main" val="6110398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19FD7B-DB1E-4F4D-6C6B-68D8B7ACECB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E0FBA83-D9BC-7845-CDAD-E008275C645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6019F83-8EA7-68C9-83B5-C877B8F734D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B22B08A-9B11-6CF1-2AB2-DF6981CE42ED}"/>
              </a:ext>
            </a:extLst>
          </p:cNvPr>
          <p:cNvSpPr>
            <a:spLocks noGrp="1"/>
          </p:cNvSpPr>
          <p:nvPr>
            <p:ph type="sldNum" sz="quarter" idx="5"/>
          </p:nvPr>
        </p:nvSpPr>
        <p:spPr/>
        <p:txBody>
          <a:bodyPr/>
          <a:lstStyle/>
          <a:p>
            <a:fld id="{006BE02D-20C0-F840-AFAC-BEA99C74FDC2}" type="slidenum">
              <a:rPr lang="en-US" smtClean="0"/>
              <a:pPr/>
              <a:t>17</a:t>
            </a:fld>
            <a:endParaRPr lang="en-US"/>
          </a:p>
        </p:txBody>
      </p:sp>
    </p:spTree>
    <p:extLst>
      <p:ext uri="{BB962C8B-B14F-4D97-AF65-F5344CB8AC3E}">
        <p14:creationId xmlns:p14="http://schemas.microsoft.com/office/powerpoint/2010/main" val="42514701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6BE02D-20C0-F840-AFAC-BEA99C74FDC2}" type="slidenum">
              <a:rPr lang="en-US" smtClean="0"/>
              <a:pPr/>
              <a:t>18</a:t>
            </a:fld>
            <a:endParaRPr lang="en-US"/>
          </a:p>
        </p:txBody>
      </p:sp>
    </p:spTree>
    <p:extLst>
      <p:ext uri="{BB962C8B-B14F-4D97-AF65-F5344CB8AC3E}">
        <p14:creationId xmlns:p14="http://schemas.microsoft.com/office/powerpoint/2010/main" val="31900658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F6BDCF-96FB-3BFA-2227-3D4C44BEB92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4D3C99F-1D80-5D66-1940-5BFF80545C2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BC52F10-BD2B-0EA1-155A-A3CB94AA6D9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D7383AD-BC4D-BA54-4C02-EB3A3AB0D469}"/>
              </a:ext>
            </a:extLst>
          </p:cNvPr>
          <p:cNvSpPr>
            <a:spLocks noGrp="1"/>
          </p:cNvSpPr>
          <p:nvPr>
            <p:ph type="sldNum" sz="quarter" idx="5"/>
          </p:nvPr>
        </p:nvSpPr>
        <p:spPr/>
        <p:txBody>
          <a:bodyPr/>
          <a:lstStyle/>
          <a:p>
            <a:fld id="{006BE02D-20C0-F840-AFAC-BEA99C74FDC2}" type="slidenum">
              <a:rPr lang="en-US" smtClean="0"/>
              <a:pPr/>
              <a:t>19</a:t>
            </a:fld>
            <a:endParaRPr lang="en-US"/>
          </a:p>
        </p:txBody>
      </p:sp>
    </p:spTree>
    <p:extLst>
      <p:ext uri="{BB962C8B-B14F-4D97-AF65-F5344CB8AC3E}">
        <p14:creationId xmlns:p14="http://schemas.microsoft.com/office/powerpoint/2010/main" val="6203686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6BE02D-20C0-F840-AFAC-BEA99C74FDC2}" type="slidenum">
              <a:rPr lang="en-US" smtClean="0"/>
              <a:pPr/>
              <a:t>2</a:t>
            </a:fld>
            <a:endParaRPr lang="en-US"/>
          </a:p>
        </p:txBody>
      </p:sp>
    </p:spTree>
    <p:extLst>
      <p:ext uri="{BB962C8B-B14F-4D97-AF65-F5344CB8AC3E}">
        <p14:creationId xmlns:p14="http://schemas.microsoft.com/office/powerpoint/2010/main" val="35539778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6BE02D-20C0-F840-AFAC-BEA99C74FDC2}" type="slidenum">
              <a:rPr lang="en-US" smtClean="0"/>
              <a:pPr/>
              <a:t>20</a:t>
            </a:fld>
            <a:endParaRPr lang="en-US"/>
          </a:p>
        </p:txBody>
      </p:sp>
    </p:spTree>
    <p:extLst>
      <p:ext uri="{BB962C8B-B14F-4D97-AF65-F5344CB8AC3E}">
        <p14:creationId xmlns:p14="http://schemas.microsoft.com/office/powerpoint/2010/main" val="156564743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6BE02D-20C0-F840-AFAC-BEA99C74FDC2}" type="slidenum">
              <a:rPr lang="en-US" smtClean="0"/>
              <a:pPr/>
              <a:t>21</a:t>
            </a:fld>
            <a:endParaRPr lang="en-US"/>
          </a:p>
        </p:txBody>
      </p:sp>
    </p:spTree>
    <p:extLst>
      <p:ext uri="{BB962C8B-B14F-4D97-AF65-F5344CB8AC3E}">
        <p14:creationId xmlns:p14="http://schemas.microsoft.com/office/powerpoint/2010/main" val="11436550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6BE02D-20C0-F840-AFAC-BEA99C74FDC2}" type="slidenum">
              <a:rPr lang="en-US" smtClean="0"/>
              <a:pPr/>
              <a:t>22</a:t>
            </a:fld>
            <a:endParaRPr lang="en-US"/>
          </a:p>
        </p:txBody>
      </p:sp>
    </p:spTree>
    <p:extLst>
      <p:ext uri="{BB962C8B-B14F-4D97-AF65-F5344CB8AC3E}">
        <p14:creationId xmlns:p14="http://schemas.microsoft.com/office/powerpoint/2010/main" val="121512269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6BE02D-20C0-F840-AFAC-BEA99C74FDC2}" type="slidenum">
              <a:rPr lang="en-US" smtClean="0"/>
              <a:pPr/>
              <a:t>23</a:t>
            </a:fld>
            <a:endParaRPr lang="en-US"/>
          </a:p>
        </p:txBody>
      </p:sp>
    </p:spTree>
    <p:extLst>
      <p:ext uri="{BB962C8B-B14F-4D97-AF65-F5344CB8AC3E}">
        <p14:creationId xmlns:p14="http://schemas.microsoft.com/office/powerpoint/2010/main" val="141632324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7EC0DB-4EEE-D039-97B2-D4146E6E5A0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7B3CE7C-3531-9883-C47C-7EA31F2D4DA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9F82509-175E-C83D-D7B5-3CC8F1CA731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20C83B0-6D21-4A37-E830-3243D719D4DC}"/>
              </a:ext>
            </a:extLst>
          </p:cNvPr>
          <p:cNvSpPr>
            <a:spLocks noGrp="1"/>
          </p:cNvSpPr>
          <p:nvPr>
            <p:ph type="sldNum" sz="quarter" idx="5"/>
          </p:nvPr>
        </p:nvSpPr>
        <p:spPr/>
        <p:txBody>
          <a:bodyPr/>
          <a:lstStyle/>
          <a:p>
            <a:fld id="{006BE02D-20C0-F840-AFAC-BEA99C74FDC2}" type="slidenum">
              <a:rPr lang="en-US" smtClean="0"/>
              <a:pPr/>
              <a:t>24</a:t>
            </a:fld>
            <a:endParaRPr lang="en-US"/>
          </a:p>
        </p:txBody>
      </p:sp>
    </p:spTree>
    <p:extLst>
      <p:ext uri="{BB962C8B-B14F-4D97-AF65-F5344CB8AC3E}">
        <p14:creationId xmlns:p14="http://schemas.microsoft.com/office/powerpoint/2010/main" val="371385247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6BE02D-20C0-F840-AFAC-BEA99C74FDC2}" type="slidenum">
              <a:rPr lang="en-US" smtClean="0"/>
              <a:pPr/>
              <a:t>25</a:t>
            </a:fld>
            <a:endParaRPr lang="en-US"/>
          </a:p>
        </p:txBody>
      </p:sp>
    </p:spTree>
    <p:extLst>
      <p:ext uri="{BB962C8B-B14F-4D97-AF65-F5344CB8AC3E}">
        <p14:creationId xmlns:p14="http://schemas.microsoft.com/office/powerpoint/2010/main" val="6305504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9279FF-3CB1-5643-67AB-CD2B0636C54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EC55E5E-1C1F-8578-A4F3-A829EB61D27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9BBBF20-D55B-3A89-47C6-839E1890EDD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BFEB6F1-CC84-45F0-F146-51D392AED07C}"/>
              </a:ext>
            </a:extLst>
          </p:cNvPr>
          <p:cNvSpPr>
            <a:spLocks noGrp="1"/>
          </p:cNvSpPr>
          <p:nvPr>
            <p:ph type="sldNum" sz="quarter" idx="5"/>
          </p:nvPr>
        </p:nvSpPr>
        <p:spPr/>
        <p:txBody>
          <a:bodyPr/>
          <a:lstStyle/>
          <a:p>
            <a:fld id="{006BE02D-20C0-F840-AFAC-BEA99C74FDC2}" type="slidenum">
              <a:rPr lang="en-US" smtClean="0"/>
              <a:pPr/>
              <a:t>26</a:t>
            </a:fld>
            <a:endParaRPr lang="en-US"/>
          </a:p>
        </p:txBody>
      </p:sp>
    </p:spTree>
    <p:extLst>
      <p:ext uri="{BB962C8B-B14F-4D97-AF65-F5344CB8AC3E}">
        <p14:creationId xmlns:p14="http://schemas.microsoft.com/office/powerpoint/2010/main" val="323847719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6BE02D-20C0-F840-AFAC-BEA99C74FDC2}" type="slidenum">
              <a:rPr lang="en-US" smtClean="0"/>
              <a:pPr/>
              <a:t>27</a:t>
            </a:fld>
            <a:endParaRPr lang="en-US"/>
          </a:p>
        </p:txBody>
      </p:sp>
    </p:spTree>
    <p:extLst>
      <p:ext uri="{BB962C8B-B14F-4D97-AF65-F5344CB8AC3E}">
        <p14:creationId xmlns:p14="http://schemas.microsoft.com/office/powerpoint/2010/main" val="203871439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6BE02D-20C0-F840-AFAC-BEA99C74FDC2}" type="slidenum">
              <a:rPr lang="en-US" smtClean="0"/>
              <a:pPr/>
              <a:t>28</a:t>
            </a:fld>
            <a:endParaRPr lang="en-US"/>
          </a:p>
        </p:txBody>
      </p:sp>
    </p:spTree>
    <p:extLst>
      <p:ext uri="{BB962C8B-B14F-4D97-AF65-F5344CB8AC3E}">
        <p14:creationId xmlns:p14="http://schemas.microsoft.com/office/powerpoint/2010/main" val="97725802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6BE02D-20C0-F840-AFAC-BEA99C74FDC2}" type="slidenum">
              <a:rPr lang="en-US" smtClean="0"/>
              <a:pPr/>
              <a:t>29</a:t>
            </a:fld>
            <a:endParaRPr lang="en-US"/>
          </a:p>
        </p:txBody>
      </p:sp>
    </p:spTree>
    <p:extLst>
      <p:ext uri="{BB962C8B-B14F-4D97-AF65-F5344CB8AC3E}">
        <p14:creationId xmlns:p14="http://schemas.microsoft.com/office/powerpoint/2010/main" val="32902396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6BE02D-20C0-F840-AFAC-BEA99C74FDC2}" type="slidenum">
              <a:rPr lang="en-US" smtClean="0"/>
              <a:pPr/>
              <a:t>3</a:t>
            </a:fld>
            <a:endParaRPr lang="en-US"/>
          </a:p>
        </p:txBody>
      </p:sp>
    </p:spTree>
    <p:extLst>
      <p:ext uri="{BB962C8B-B14F-4D97-AF65-F5344CB8AC3E}">
        <p14:creationId xmlns:p14="http://schemas.microsoft.com/office/powerpoint/2010/main" val="386347284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6BE02D-20C0-F840-AFAC-BEA99C74FDC2}" type="slidenum">
              <a:rPr lang="en-US" smtClean="0"/>
              <a:pPr/>
              <a:t>30</a:t>
            </a:fld>
            <a:endParaRPr lang="en-US"/>
          </a:p>
        </p:txBody>
      </p:sp>
    </p:spTree>
    <p:extLst>
      <p:ext uri="{BB962C8B-B14F-4D97-AF65-F5344CB8AC3E}">
        <p14:creationId xmlns:p14="http://schemas.microsoft.com/office/powerpoint/2010/main" val="52970899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986A6F-6EA8-30C2-6934-6C2402F7A6F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D71882C-934B-328E-EAE1-365EC612A88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9080FDC-CC97-10D9-45B5-9810AEBCE21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AA56215-BFFB-B025-E0F4-54CE9E6AD49D}"/>
              </a:ext>
            </a:extLst>
          </p:cNvPr>
          <p:cNvSpPr>
            <a:spLocks noGrp="1"/>
          </p:cNvSpPr>
          <p:nvPr>
            <p:ph type="sldNum" sz="quarter" idx="5"/>
          </p:nvPr>
        </p:nvSpPr>
        <p:spPr/>
        <p:txBody>
          <a:bodyPr/>
          <a:lstStyle/>
          <a:p>
            <a:fld id="{006BE02D-20C0-F840-AFAC-BEA99C74FDC2}" type="slidenum">
              <a:rPr lang="en-US" smtClean="0"/>
              <a:pPr/>
              <a:t>31</a:t>
            </a:fld>
            <a:endParaRPr lang="en-US"/>
          </a:p>
        </p:txBody>
      </p:sp>
    </p:spTree>
    <p:extLst>
      <p:ext uri="{BB962C8B-B14F-4D97-AF65-F5344CB8AC3E}">
        <p14:creationId xmlns:p14="http://schemas.microsoft.com/office/powerpoint/2010/main" val="331526199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D4BA51-4D2E-3F22-3967-EFE7FD7FCF2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52BBB58-5E50-3929-1EE6-7212B38483E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0AFD5A5-BCD1-818D-0B26-EF2403BAD81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786DB09-F112-EEE6-2FEB-41F4FAB7FF87}"/>
              </a:ext>
            </a:extLst>
          </p:cNvPr>
          <p:cNvSpPr>
            <a:spLocks noGrp="1"/>
          </p:cNvSpPr>
          <p:nvPr>
            <p:ph type="sldNum" sz="quarter" idx="5"/>
          </p:nvPr>
        </p:nvSpPr>
        <p:spPr/>
        <p:txBody>
          <a:bodyPr/>
          <a:lstStyle/>
          <a:p>
            <a:fld id="{006BE02D-20C0-F840-AFAC-BEA99C74FDC2}" type="slidenum">
              <a:rPr lang="en-US" smtClean="0"/>
              <a:pPr/>
              <a:t>32</a:t>
            </a:fld>
            <a:endParaRPr lang="en-US"/>
          </a:p>
        </p:txBody>
      </p:sp>
    </p:spTree>
    <p:extLst>
      <p:ext uri="{BB962C8B-B14F-4D97-AF65-F5344CB8AC3E}">
        <p14:creationId xmlns:p14="http://schemas.microsoft.com/office/powerpoint/2010/main" val="3646628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6BE02D-20C0-F840-AFAC-BEA99C74FDC2}" type="slidenum">
              <a:rPr lang="en-US" smtClean="0"/>
              <a:pPr/>
              <a:t>33</a:t>
            </a:fld>
            <a:endParaRPr lang="en-US"/>
          </a:p>
        </p:txBody>
      </p:sp>
    </p:spTree>
    <p:extLst>
      <p:ext uri="{BB962C8B-B14F-4D97-AF65-F5344CB8AC3E}">
        <p14:creationId xmlns:p14="http://schemas.microsoft.com/office/powerpoint/2010/main" val="399522454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6BE02D-20C0-F840-AFAC-BEA99C74FDC2}" type="slidenum">
              <a:rPr lang="en-US" smtClean="0"/>
              <a:pPr/>
              <a:t>34</a:t>
            </a:fld>
            <a:endParaRPr lang="en-US"/>
          </a:p>
        </p:txBody>
      </p:sp>
    </p:spTree>
    <p:extLst>
      <p:ext uri="{BB962C8B-B14F-4D97-AF65-F5344CB8AC3E}">
        <p14:creationId xmlns:p14="http://schemas.microsoft.com/office/powerpoint/2010/main" val="410660084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6BE02D-20C0-F840-AFAC-BEA99C74FDC2}" type="slidenum">
              <a:rPr lang="en-US" smtClean="0"/>
              <a:pPr/>
              <a:t>35</a:t>
            </a:fld>
            <a:endParaRPr lang="en-US"/>
          </a:p>
        </p:txBody>
      </p:sp>
    </p:spTree>
    <p:extLst>
      <p:ext uri="{BB962C8B-B14F-4D97-AF65-F5344CB8AC3E}">
        <p14:creationId xmlns:p14="http://schemas.microsoft.com/office/powerpoint/2010/main" val="276784078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6BE02D-20C0-F840-AFAC-BEA99C74FDC2}" type="slidenum">
              <a:rPr lang="en-US" smtClean="0"/>
              <a:pPr/>
              <a:t>36</a:t>
            </a:fld>
            <a:endParaRPr lang="en-US"/>
          </a:p>
        </p:txBody>
      </p:sp>
    </p:spTree>
    <p:extLst>
      <p:ext uri="{BB962C8B-B14F-4D97-AF65-F5344CB8AC3E}">
        <p14:creationId xmlns:p14="http://schemas.microsoft.com/office/powerpoint/2010/main" val="300343145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6BE02D-20C0-F840-AFAC-BEA99C74FDC2}" type="slidenum">
              <a:rPr lang="en-US" smtClean="0"/>
              <a:pPr/>
              <a:t>37</a:t>
            </a:fld>
            <a:endParaRPr lang="en-US"/>
          </a:p>
        </p:txBody>
      </p:sp>
    </p:spTree>
    <p:extLst>
      <p:ext uri="{BB962C8B-B14F-4D97-AF65-F5344CB8AC3E}">
        <p14:creationId xmlns:p14="http://schemas.microsoft.com/office/powerpoint/2010/main" val="354088764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1C616E-F676-EC39-C94F-A87162F1994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46449EB-1B60-CF2B-39D8-8C23FDD1949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74EB4BD-5BB6-C43F-EAFF-A0461C3C8ED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46D1C3E-11DC-4743-339A-9B56A3C3A03D}"/>
              </a:ext>
            </a:extLst>
          </p:cNvPr>
          <p:cNvSpPr>
            <a:spLocks noGrp="1"/>
          </p:cNvSpPr>
          <p:nvPr>
            <p:ph type="sldNum" sz="quarter" idx="5"/>
          </p:nvPr>
        </p:nvSpPr>
        <p:spPr/>
        <p:txBody>
          <a:bodyPr/>
          <a:lstStyle/>
          <a:p>
            <a:fld id="{006BE02D-20C0-F840-AFAC-BEA99C74FDC2}" type="slidenum">
              <a:rPr lang="en-US" smtClean="0"/>
              <a:pPr/>
              <a:t>38</a:t>
            </a:fld>
            <a:endParaRPr lang="en-US"/>
          </a:p>
        </p:txBody>
      </p:sp>
    </p:spTree>
    <p:extLst>
      <p:ext uri="{BB962C8B-B14F-4D97-AF65-F5344CB8AC3E}">
        <p14:creationId xmlns:p14="http://schemas.microsoft.com/office/powerpoint/2010/main" val="4187148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9143BC-D5A0-96FB-DC26-838CA4CA5F2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BDD1C95-690F-9B24-8DD5-CB08CD98F1A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F70BE17-AA2F-A136-67D1-E39DB55D8E8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839CE55-FDA0-BB92-180F-7E89AD3F5B19}"/>
              </a:ext>
            </a:extLst>
          </p:cNvPr>
          <p:cNvSpPr>
            <a:spLocks noGrp="1"/>
          </p:cNvSpPr>
          <p:nvPr>
            <p:ph type="sldNum" sz="quarter" idx="5"/>
          </p:nvPr>
        </p:nvSpPr>
        <p:spPr/>
        <p:txBody>
          <a:bodyPr/>
          <a:lstStyle/>
          <a:p>
            <a:fld id="{006BE02D-20C0-F840-AFAC-BEA99C74FDC2}" type="slidenum">
              <a:rPr lang="en-US" smtClean="0"/>
              <a:pPr/>
              <a:t>39</a:t>
            </a:fld>
            <a:endParaRPr lang="en-US"/>
          </a:p>
        </p:txBody>
      </p:sp>
    </p:spTree>
    <p:extLst>
      <p:ext uri="{BB962C8B-B14F-4D97-AF65-F5344CB8AC3E}">
        <p14:creationId xmlns:p14="http://schemas.microsoft.com/office/powerpoint/2010/main" val="31279493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6BE02D-20C0-F840-AFAC-BEA99C74FDC2}" type="slidenum">
              <a:rPr lang="en-US" smtClean="0"/>
              <a:pPr/>
              <a:t>4</a:t>
            </a:fld>
            <a:endParaRPr lang="en-US"/>
          </a:p>
        </p:txBody>
      </p:sp>
    </p:spTree>
    <p:extLst>
      <p:ext uri="{BB962C8B-B14F-4D97-AF65-F5344CB8AC3E}">
        <p14:creationId xmlns:p14="http://schemas.microsoft.com/office/powerpoint/2010/main" val="336986937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DFC44F-3915-5BD2-696F-C7809252624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7C7F01D-8EA5-7850-C7E1-C35BC6E07E2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FED658D-BDBF-0A3B-ACF8-E77DB0B630E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DFF877C-0DE8-B527-98F5-8376B54D4319}"/>
              </a:ext>
            </a:extLst>
          </p:cNvPr>
          <p:cNvSpPr>
            <a:spLocks noGrp="1"/>
          </p:cNvSpPr>
          <p:nvPr>
            <p:ph type="sldNum" sz="quarter" idx="5"/>
          </p:nvPr>
        </p:nvSpPr>
        <p:spPr/>
        <p:txBody>
          <a:bodyPr/>
          <a:lstStyle/>
          <a:p>
            <a:fld id="{006BE02D-20C0-F840-AFAC-BEA99C74FDC2}" type="slidenum">
              <a:rPr lang="en-US" smtClean="0"/>
              <a:pPr/>
              <a:t>40</a:t>
            </a:fld>
            <a:endParaRPr lang="en-US"/>
          </a:p>
        </p:txBody>
      </p:sp>
    </p:spTree>
    <p:extLst>
      <p:ext uri="{BB962C8B-B14F-4D97-AF65-F5344CB8AC3E}">
        <p14:creationId xmlns:p14="http://schemas.microsoft.com/office/powerpoint/2010/main" val="287554657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6BE02D-20C0-F840-AFAC-BEA99C74FDC2}" type="slidenum">
              <a:rPr lang="en-US" smtClean="0"/>
              <a:pPr/>
              <a:t>41</a:t>
            </a:fld>
            <a:endParaRPr lang="en-US"/>
          </a:p>
        </p:txBody>
      </p:sp>
    </p:spTree>
    <p:extLst>
      <p:ext uri="{BB962C8B-B14F-4D97-AF65-F5344CB8AC3E}">
        <p14:creationId xmlns:p14="http://schemas.microsoft.com/office/powerpoint/2010/main" val="196445298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6BE02D-20C0-F840-AFAC-BEA99C74FDC2}" type="slidenum">
              <a:rPr lang="en-US" smtClean="0"/>
              <a:pPr/>
              <a:t>42</a:t>
            </a:fld>
            <a:endParaRPr lang="en-US"/>
          </a:p>
        </p:txBody>
      </p:sp>
    </p:spTree>
    <p:extLst>
      <p:ext uri="{BB962C8B-B14F-4D97-AF65-F5344CB8AC3E}">
        <p14:creationId xmlns:p14="http://schemas.microsoft.com/office/powerpoint/2010/main" val="297482505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6BE02D-20C0-F840-AFAC-BEA99C74FDC2}" type="slidenum">
              <a:rPr lang="en-US" smtClean="0"/>
              <a:pPr/>
              <a:t>43</a:t>
            </a:fld>
            <a:endParaRPr lang="en-US"/>
          </a:p>
        </p:txBody>
      </p:sp>
    </p:spTree>
    <p:extLst>
      <p:ext uri="{BB962C8B-B14F-4D97-AF65-F5344CB8AC3E}">
        <p14:creationId xmlns:p14="http://schemas.microsoft.com/office/powerpoint/2010/main" val="79672937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6BE02D-20C0-F840-AFAC-BEA99C74FDC2}" type="slidenum">
              <a:rPr lang="en-US" smtClean="0"/>
              <a:pPr/>
              <a:t>44</a:t>
            </a:fld>
            <a:endParaRPr lang="en-US"/>
          </a:p>
        </p:txBody>
      </p:sp>
    </p:spTree>
    <p:extLst>
      <p:ext uri="{BB962C8B-B14F-4D97-AF65-F5344CB8AC3E}">
        <p14:creationId xmlns:p14="http://schemas.microsoft.com/office/powerpoint/2010/main" val="381270191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6BE02D-20C0-F840-AFAC-BEA99C74FDC2}" type="slidenum">
              <a:rPr lang="en-US" smtClean="0"/>
              <a:pPr/>
              <a:t>45</a:t>
            </a:fld>
            <a:endParaRPr lang="en-US"/>
          </a:p>
        </p:txBody>
      </p:sp>
    </p:spTree>
    <p:extLst>
      <p:ext uri="{BB962C8B-B14F-4D97-AF65-F5344CB8AC3E}">
        <p14:creationId xmlns:p14="http://schemas.microsoft.com/office/powerpoint/2010/main" val="286601017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6BE02D-20C0-F840-AFAC-BEA99C74FDC2}" type="slidenum">
              <a:rPr lang="en-US" smtClean="0"/>
              <a:pPr/>
              <a:t>46</a:t>
            </a:fld>
            <a:endParaRPr lang="en-US"/>
          </a:p>
        </p:txBody>
      </p:sp>
    </p:spTree>
    <p:extLst>
      <p:ext uri="{BB962C8B-B14F-4D97-AF65-F5344CB8AC3E}">
        <p14:creationId xmlns:p14="http://schemas.microsoft.com/office/powerpoint/2010/main" val="153454619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8ABAA8-5DAA-BEAC-0126-4013617BB43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6B59199-8AB1-37F2-12C9-4A2AC852262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F1ED216-CDAB-3B9B-9F51-38CC71A3C5A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00E6B17-076A-8837-C739-4E3508054282}"/>
              </a:ext>
            </a:extLst>
          </p:cNvPr>
          <p:cNvSpPr>
            <a:spLocks noGrp="1"/>
          </p:cNvSpPr>
          <p:nvPr>
            <p:ph type="sldNum" sz="quarter" idx="5"/>
          </p:nvPr>
        </p:nvSpPr>
        <p:spPr/>
        <p:txBody>
          <a:bodyPr/>
          <a:lstStyle/>
          <a:p>
            <a:fld id="{006BE02D-20C0-F840-AFAC-BEA99C74FDC2}" type="slidenum">
              <a:rPr lang="en-US" smtClean="0"/>
              <a:pPr/>
              <a:t>47</a:t>
            </a:fld>
            <a:endParaRPr lang="en-US"/>
          </a:p>
        </p:txBody>
      </p:sp>
    </p:spTree>
    <p:extLst>
      <p:ext uri="{BB962C8B-B14F-4D97-AF65-F5344CB8AC3E}">
        <p14:creationId xmlns:p14="http://schemas.microsoft.com/office/powerpoint/2010/main" val="362499950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78425B-1E81-17E6-6983-646B2AB6569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DBB96A4-660C-5C1F-BE4C-5D90141F69D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9F9D12E-0DB2-590F-677F-7BC78C59F5C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9B667D5-8A6D-EF04-2AC1-20AD4D52C8B9}"/>
              </a:ext>
            </a:extLst>
          </p:cNvPr>
          <p:cNvSpPr>
            <a:spLocks noGrp="1"/>
          </p:cNvSpPr>
          <p:nvPr>
            <p:ph type="sldNum" sz="quarter" idx="5"/>
          </p:nvPr>
        </p:nvSpPr>
        <p:spPr/>
        <p:txBody>
          <a:bodyPr/>
          <a:lstStyle/>
          <a:p>
            <a:fld id="{006BE02D-20C0-F840-AFAC-BEA99C74FDC2}" type="slidenum">
              <a:rPr lang="en-US" smtClean="0"/>
              <a:pPr/>
              <a:t>48</a:t>
            </a:fld>
            <a:endParaRPr lang="en-US"/>
          </a:p>
        </p:txBody>
      </p:sp>
    </p:spTree>
    <p:extLst>
      <p:ext uri="{BB962C8B-B14F-4D97-AF65-F5344CB8AC3E}">
        <p14:creationId xmlns:p14="http://schemas.microsoft.com/office/powerpoint/2010/main" val="369871693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03FCAD-4FE1-5D03-1837-ACA98F61387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9564563-774F-F449-FD5C-11C32707AED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C0D7CD0-6F3A-6A47-6B48-9B1434A0BD2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3E11FB3-68D0-07F9-2834-DC1AAACCE8FE}"/>
              </a:ext>
            </a:extLst>
          </p:cNvPr>
          <p:cNvSpPr>
            <a:spLocks noGrp="1"/>
          </p:cNvSpPr>
          <p:nvPr>
            <p:ph type="sldNum" sz="quarter" idx="5"/>
          </p:nvPr>
        </p:nvSpPr>
        <p:spPr/>
        <p:txBody>
          <a:bodyPr/>
          <a:lstStyle/>
          <a:p>
            <a:fld id="{006BE02D-20C0-F840-AFAC-BEA99C74FDC2}" type="slidenum">
              <a:rPr lang="en-US" smtClean="0"/>
              <a:pPr/>
              <a:t>49</a:t>
            </a:fld>
            <a:endParaRPr lang="en-US"/>
          </a:p>
        </p:txBody>
      </p:sp>
    </p:spTree>
    <p:extLst>
      <p:ext uri="{BB962C8B-B14F-4D97-AF65-F5344CB8AC3E}">
        <p14:creationId xmlns:p14="http://schemas.microsoft.com/office/powerpoint/2010/main" val="13092816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6BE02D-20C0-F840-AFAC-BEA99C74FDC2}" type="slidenum">
              <a:rPr lang="en-US" smtClean="0"/>
              <a:pPr/>
              <a:t>5</a:t>
            </a:fld>
            <a:endParaRPr lang="en-US"/>
          </a:p>
        </p:txBody>
      </p:sp>
    </p:spTree>
    <p:extLst>
      <p:ext uri="{BB962C8B-B14F-4D97-AF65-F5344CB8AC3E}">
        <p14:creationId xmlns:p14="http://schemas.microsoft.com/office/powerpoint/2010/main" val="268448924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6BE02D-20C0-F840-AFAC-BEA99C74FDC2}" type="slidenum">
              <a:rPr lang="en-US" smtClean="0"/>
              <a:pPr/>
              <a:t>50</a:t>
            </a:fld>
            <a:endParaRPr lang="en-US"/>
          </a:p>
        </p:txBody>
      </p:sp>
    </p:spTree>
    <p:extLst>
      <p:ext uri="{BB962C8B-B14F-4D97-AF65-F5344CB8AC3E}">
        <p14:creationId xmlns:p14="http://schemas.microsoft.com/office/powerpoint/2010/main" val="40857671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B7D435-9F7F-6F44-40FB-D2EEC86C9AD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277E375-9D72-42FB-AFE3-3AF9A287861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4638562-C282-D1C5-3B67-2FE621FF70E3}"/>
              </a:ext>
            </a:extLst>
          </p:cNvPr>
          <p:cNvSpPr>
            <a:spLocks noGrp="1"/>
          </p:cNvSpPr>
          <p:nvPr>
            <p:ph type="body" idx="1"/>
          </p:nvPr>
        </p:nvSpPr>
        <p:spPr/>
        <p:txBody>
          <a:bodyPr/>
          <a:lstStyle/>
          <a:p>
            <a:pPr>
              <a:lnSpc>
                <a:spcPct val="100000"/>
              </a:lnSpc>
              <a:spcBef>
                <a:spcPts val="1000"/>
              </a:spcBef>
              <a:spcAft>
                <a:spcPts val="1000"/>
              </a:spcAft>
            </a:pPr>
            <a:endParaRPr lang="en-GB" sz="2400" dirty="0"/>
          </a:p>
        </p:txBody>
      </p:sp>
      <p:sp>
        <p:nvSpPr>
          <p:cNvPr id="4" name="Slide Number Placeholder 3">
            <a:extLst>
              <a:ext uri="{FF2B5EF4-FFF2-40B4-BE49-F238E27FC236}">
                <a16:creationId xmlns:a16="http://schemas.microsoft.com/office/drawing/2014/main" id="{00D9B721-C017-9B18-8A43-21D50EA911CD}"/>
              </a:ext>
            </a:extLst>
          </p:cNvPr>
          <p:cNvSpPr>
            <a:spLocks noGrp="1"/>
          </p:cNvSpPr>
          <p:nvPr>
            <p:ph type="sldNum" sz="quarter" idx="5"/>
          </p:nvPr>
        </p:nvSpPr>
        <p:spPr/>
        <p:txBody>
          <a:bodyPr/>
          <a:lstStyle/>
          <a:p>
            <a:fld id="{006BE02D-20C0-F840-AFAC-BEA99C74FDC2}" type="slidenum">
              <a:rPr lang="en-US" smtClean="0"/>
              <a:pPr/>
              <a:t>6</a:t>
            </a:fld>
            <a:endParaRPr lang="en-US"/>
          </a:p>
        </p:txBody>
      </p:sp>
    </p:spTree>
    <p:extLst>
      <p:ext uri="{BB962C8B-B14F-4D97-AF65-F5344CB8AC3E}">
        <p14:creationId xmlns:p14="http://schemas.microsoft.com/office/powerpoint/2010/main" val="30223547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6BE02D-20C0-F840-AFAC-BEA99C74FDC2}" type="slidenum">
              <a:rPr lang="en-US" smtClean="0"/>
              <a:pPr/>
              <a:t>7</a:t>
            </a:fld>
            <a:endParaRPr lang="en-US"/>
          </a:p>
        </p:txBody>
      </p:sp>
    </p:spTree>
    <p:extLst>
      <p:ext uri="{BB962C8B-B14F-4D97-AF65-F5344CB8AC3E}">
        <p14:creationId xmlns:p14="http://schemas.microsoft.com/office/powerpoint/2010/main" val="32988376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F96A2E-8407-D816-AAD7-A5002E8762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41C52F4-A084-D2F2-D163-6A3ECA77A58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1038D14-2B21-F60F-3195-1FCF0059DA3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4050C6D-6767-034F-76F8-528B45C4C17D}"/>
              </a:ext>
            </a:extLst>
          </p:cNvPr>
          <p:cNvSpPr>
            <a:spLocks noGrp="1"/>
          </p:cNvSpPr>
          <p:nvPr>
            <p:ph type="sldNum" sz="quarter" idx="5"/>
          </p:nvPr>
        </p:nvSpPr>
        <p:spPr/>
        <p:txBody>
          <a:bodyPr/>
          <a:lstStyle/>
          <a:p>
            <a:fld id="{006BE02D-20C0-F840-AFAC-BEA99C74FDC2}" type="slidenum">
              <a:rPr lang="en-US" smtClean="0"/>
              <a:pPr/>
              <a:t>8</a:t>
            </a:fld>
            <a:endParaRPr lang="en-US"/>
          </a:p>
        </p:txBody>
      </p:sp>
    </p:spTree>
    <p:extLst>
      <p:ext uri="{BB962C8B-B14F-4D97-AF65-F5344CB8AC3E}">
        <p14:creationId xmlns:p14="http://schemas.microsoft.com/office/powerpoint/2010/main" val="24365559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6BE02D-20C0-F840-AFAC-BEA99C74FDC2}" type="slidenum">
              <a:rPr lang="en-US" smtClean="0"/>
              <a:pPr/>
              <a:t>9</a:t>
            </a:fld>
            <a:endParaRPr lang="en-US"/>
          </a:p>
        </p:txBody>
      </p:sp>
    </p:spTree>
    <p:extLst>
      <p:ext uri="{BB962C8B-B14F-4D97-AF65-F5344CB8AC3E}">
        <p14:creationId xmlns:p14="http://schemas.microsoft.com/office/powerpoint/2010/main" val="216640444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2.xml"/><Relationship Id="rId5" Type="http://schemas.openxmlformats.org/officeDocument/2006/relationships/image" Target="../media/image2.svg"/><Relationship Id="rId4"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2.xml"/><Relationship Id="rId5" Type="http://schemas.openxmlformats.org/officeDocument/2006/relationships/image" Target="../media/image2.svg"/><Relationship Id="rId4"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with Masthead">
    <p:spTree>
      <p:nvGrpSpPr>
        <p:cNvPr id="1" name=""/>
        <p:cNvGrpSpPr/>
        <p:nvPr/>
      </p:nvGrpSpPr>
      <p:grpSpPr>
        <a:xfrm>
          <a:off x="0" y="0"/>
          <a:ext cx="0" cy="0"/>
          <a:chOff x="0" y="0"/>
          <a:chExt cx="0" cy="0"/>
        </a:xfrm>
      </p:grpSpPr>
      <p:pic>
        <p:nvPicPr>
          <p:cNvPr id="6" name="Picture 5" descr="A picture containing curtain&#10;&#10;Description automatically generated">
            <a:extLst>
              <a:ext uri="{FF2B5EF4-FFF2-40B4-BE49-F238E27FC236}">
                <a16:creationId xmlns:a16="http://schemas.microsoft.com/office/drawing/2014/main" id="{0D6E74A4-68FA-8742-C77B-61EEE5B08203}"/>
              </a:ext>
            </a:extLst>
          </p:cNvPr>
          <p:cNvPicPr>
            <a:picLocks noChangeAspect="1"/>
          </p:cNvPicPr>
          <p:nvPr userDrawn="1"/>
        </p:nvPicPr>
        <p:blipFill rotWithShape="1">
          <a:blip r:embed="rId2" cstate="email">
            <a:extLst>
              <a:ext uri="{28A0092B-C50C-407E-A947-70E740481C1C}">
                <a14:useLocalDpi xmlns:a14="http://schemas.microsoft.com/office/drawing/2010/main" val="0"/>
              </a:ext>
            </a:extLst>
          </a:blip>
          <a:srcRect l="1" r="192" b="9682"/>
          <a:stretch/>
        </p:blipFill>
        <p:spPr>
          <a:xfrm>
            <a:off x="-29057" y="1296000"/>
            <a:ext cx="24406708" cy="12423373"/>
          </a:xfrm>
          <a:prstGeom prst="rect">
            <a:avLst/>
          </a:prstGeom>
        </p:spPr>
      </p:pic>
      <p:sp>
        <p:nvSpPr>
          <p:cNvPr id="32" name="Title Placeholder 1">
            <a:extLst>
              <a:ext uri="{FF2B5EF4-FFF2-40B4-BE49-F238E27FC236}">
                <a16:creationId xmlns:a16="http://schemas.microsoft.com/office/drawing/2014/main" id="{A92DBC04-A989-0CE6-49E7-8B4F78F52D3E}"/>
              </a:ext>
            </a:extLst>
          </p:cNvPr>
          <p:cNvSpPr>
            <a:spLocks noGrp="1"/>
          </p:cNvSpPr>
          <p:nvPr>
            <p:ph type="title" hasCustomPrompt="1"/>
          </p:nvPr>
        </p:nvSpPr>
        <p:spPr>
          <a:xfrm>
            <a:off x="2520000" y="2664000"/>
            <a:ext cx="12848958" cy="2378621"/>
          </a:xfrm>
          <a:prstGeom prst="rect">
            <a:avLst/>
          </a:prstGeom>
        </p:spPr>
        <p:txBody>
          <a:bodyPr vert="horz" lIns="0" tIns="0" rIns="91440" bIns="45720" rtlCol="0" anchor="t">
            <a:noAutofit/>
          </a:bodyPr>
          <a:lstStyle>
            <a:lvl1pPr>
              <a:defRPr sz="7200">
                <a:solidFill>
                  <a:schemeClr val="bg1"/>
                </a:solidFill>
              </a:defRPr>
            </a:lvl1pPr>
          </a:lstStyle>
          <a:p>
            <a:r>
              <a:rPr lang="en-US" dirty="0"/>
              <a:t>Click to edit Master title styled </a:t>
            </a:r>
          </a:p>
        </p:txBody>
      </p:sp>
      <p:sp>
        <p:nvSpPr>
          <p:cNvPr id="34" name="Text Placeholder 12">
            <a:extLst>
              <a:ext uri="{FF2B5EF4-FFF2-40B4-BE49-F238E27FC236}">
                <a16:creationId xmlns:a16="http://schemas.microsoft.com/office/drawing/2014/main" id="{E12039ED-6195-3E67-FAE7-13DC6E029712}"/>
              </a:ext>
            </a:extLst>
          </p:cNvPr>
          <p:cNvSpPr>
            <a:spLocks noGrp="1"/>
          </p:cNvSpPr>
          <p:nvPr>
            <p:ph type="body" sz="quarter" idx="10" hasCustomPrompt="1"/>
          </p:nvPr>
        </p:nvSpPr>
        <p:spPr>
          <a:xfrm>
            <a:off x="2520000" y="6858000"/>
            <a:ext cx="19804741" cy="585149"/>
          </a:xfrm>
          <a:prstGeom prst="rect">
            <a:avLst/>
          </a:prstGeom>
        </p:spPr>
        <p:txBody>
          <a:bodyPr lIns="0" tIns="0">
            <a:normAutofit/>
          </a:bodyPr>
          <a:lstStyle>
            <a:lvl1pPr>
              <a:defRPr sz="3600" b="1">
                <a:solidFill>
                  <a:schemeClr val="bg1"/>
                </a:solidFill>
                <a:latin typeface="Arial" panose="020B0604020202020204" pitchFamily="34" charset="0"/>
                <a:cs typeface="Arial" panose="020B0604020202020204" pitchFamily="34" charset="0"/>
              </a:defRPr>
            </a:lvl1pPr>
          </a:lstStyle>
          <a:p>
            <a:pPr lvl="0"/>
            <a:r>
              <a:rPr lang="en-GB" dirty="0"/>
              <a:t>Presenter Name</a:t>
            </a:r>
          </a:p>
        </p:txBody>
      </p:sp>
      <p:sp>
        <p:nvSpPr>
          <p:cNvPr id="35" name="Text Placeholder 12">
            <a:extLst>
              <a:ext uri="{FF2B5EF4-FFF2-40B4-BE49-F238E27FC236}">
                <a16:creationId xmlns:a16="http://schemas.microsoft.com/office/drawing/2014/main" id="{9D26BB48-A47D-76C8-83D5-C776581ACEAE}"/>
              </a:ext>
            </a:extLst>
          </p:cNvPr>
          <p:cNvSpPr>
            <a:spLocks noGrp="1"/>
          </p:cNvSpPr>
          <p:nvPr>
            <p:ph type="body" sz="quarter" idx="11" hasCustomPrompt="1"/>
          </p:nvPr>
        </p:nvSpPr>
        <p:spPr>
          <a:xfrm>
            <a:off x="2520000" y="7487753"/>
            <a:ext cx="19804741" cy="585149"/>
          </a:xfrm>
          <a:prstGeom prst="rect">
            <a:avLst/>
          </a:prstGeom>
        </p:spPr>
        <p:txBody>
          <a:bodyPr lIns="36000" tIns="0">
            <a:normAutofit/>
          </a:bodyPr>
          <a:lstStyle>
            <a:lvl1pPr>
              <a:defRPr sz="3200" b="0">
                <a:solidFill>
                  <a:schemeClr val="bg1"/>
                </a:solidFill>
                <a:latin typeface="Arial" panose="020B0604020202020204" pitchFamily="34" charset="0"/>
                <a:cs typeface="Arial" panose="020B0604020202020204" pitchFamily="34" charset="0"/>
              </a:defRPr>
            </a:lvl1pPr>
          </a:lstStyle>
          <a:p>
            <a:pPr lvl="0"/>
            <a:r>
              <a:rPr lang="en-GB" dirty="0"/>
              <a:t>Presenter Title</a:t>
            </a:r>
          </a:p>
        </p:txBody>
      </p:sp>
      <p:sp>
        <p:nvSpPr>
          <p:cNvPr id="3" name="TextBox 2">
            <a:extLst>
              <a:ext uri="{FF2B5EF4-FFF2-40B4-BE49-F238E27FC236}">
                <a16:creationId xmlns:a16="http://schemas.microsoft.com/office/drawing/2014/main" id="{C05EFE4E-3EDE-4556-DB74-C18C43C5335F}"/>
              </a:ext>
            </a:extLst>
          </p:cNvPr>
          <p:cNvSpPr txBox="1"/>
          <p:nvPr userDrawn="1"/>
        </p:nvSpPr>
        <p:spPr>
          <a:xfrm>
            <a:off x="582603" y="372690"/>
            <a:ext cx="5656357" cy="646331"/>
          </a:xfrm>
          <a:prstGeom prst="rect">
            <a:avLst/>
          </a:prstGeom>
          <a:noFill/>
        </p:spPr>
        <p:txBody>
          <a:bodyPr wrap="none" rtlCol="0">
            <a:spAutoFit/>
          </a:bodyPr>
          <a:lstStyle/>
          <a:p>
            <a:r>
              <a:rPr lang="en-JP" sz="1800" b="1">
                <a:latin typeface="Arial" panose="020B0604020202020204" pitchFamily="34" charset="0"/>
                <a:cs typeface="Arial" panose="020B0604020202020204" pitchFamily="34" charset="0"/>
              </a:rPr>
              <a:t>United Nations University</a:t>
            </a:r>
          </a:p>
          <a:p>
            <a:r>
              <a:rPr lang="en-GB" sz="1800">
                <a:latin typeface="Arial" panose="020B0604020202020204" pitchFamily="34" charset="0"/>
                <a:cs typeface="Arial" panose="020B0604020202020204" pitchFamily="34" charset="0"/>
              </a:rPr>
              <a:t>World Institute for Development Economics Research</a:t>
            </a:r>
          </a:p>
        </p:txBody>
      </p:sp>
      <p:pic>
        <p:nvPicPr>
          <p:cNvPr id="2" name="Graphic 1">
            <a:extLst>
              <a:ext uri="{FF2B5EF4-FFF2-40B4-BE49-F238E27FC236}">
                <a16:creationId xmlns:a16="http://schemas.microsoft.com/office/drawing/2014/main" id="{32CEE30D-C6B6-3984-FD55-3B2CB3778C2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1031201" y="10369551"/>
            <a:ext cx="3346450" cy="3346450"/>
          </a:xfrm>
          <a:prstGeom prst="rect">
            <a:avLst/>
          </a:prstGeom>
        </p:spPr>
      </p:pic>
      <p:pic>
        <p:nvPicPr>
          <p:cNvPr id="7" name="Graphic 6">
            <a:extLst>
              <a:ext uri="{FF2B5EF4-FFF2-40B4-BE49-F238E27FC236}">
                <a16:creationId xmlns:a16="http://schemas.microsoft.com/office/drawing/2014/main" id="{24400C49-8EE5-F31D-1E19-397D1CBAFF8B}"/>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669186" y="1296000"/>
            <a:ext cx="8024736" cy="4493853"/>
          </a:xfrm>
          <a:prstGeom prst="rect">
            <a:avLst/>
          </a:prstGeom>
        </p:spPr>
      </p:pic>
    </p:spTree>
    <p:extLst>
      <p:ext uri="{BB962C8B-B14F-4D97-AF65-F5344CB8AC3E}">
        <p14:creationId xmlns:p14="http://schemas.microsoft.com/office/powerpoint/2010/main" val="649440895"/>
      </p:ext>
    </p:extLst>
  </p:cSld>
  <p:clrMapOvr>
    <a:masterClrMapping/>
  </p:clrMapOvr>
  <p:extLst>
    <p:ext uri="{DCECCB84-F9BA-43D5-87BE-67443E8EF086}">
      <p15:sldGuideLst xmlns:p15="http://schemas.microsoft.com/office/powerpoint/2012/main">
        <p15:guide id="1" orient="horz" pos="1735" userDrawn="1">
          <p15:clr>
            <a:srgbClr val="FBAE40"/>
          </p15:clr>
        </p15:guide>
        <p15:guide id="2" pos="7678" userDrawn="1">
          <p15:clr>
            <a:srgbClr val="FBAE40"/>
          </p15:clr>
        </p15:guide>
        <p15:guide id="3" pos="1554" userDrawn="1">
          <p15:clr>
            <a:srgbClr val="FBAE40"/>
          </p15:clr>
        </p15:guide>
        <p15:guide id="4" pos="443" userDrawn="1">
          <p15:clr>
            <a:srgbClr val="FBAE40"/>
          </p15:clr>
        </p15:guide>
        <p15:guide id="5" pos="14074"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End slide">
    <p:spTree>
      <p:nvGrpSpPr>
        <p:cNvPr id="1" name=""/>
        <p:cNvGrpSpPr/>
        <p:nvPr/>
      </p:nvGrpSpPr>
      <p:grpSpPr>
        <a:xfrm>
          <a:off x="0" y="0"/>
          <a:ext cx="0" cy="0"/>
          <a:chOff x="0" y="0"/>
          <a:chExt cx="0" cy="0"/>
        </a:xfrm>
      </p:grpSpPr>
      <p:pic>
        <p:nvPicPr>
          <p:cNvPr id="6" name="Picture 5" descr="A picture containing curtain&#10;&#10;Description automatically generated">
            <a:extLst>
              <a:ext uri="{FF2B5EF4-FFF2-40B4-BE49-F238E27FC236}">
                <a16:creationId xmlns:a16="http://schemas.microsoft.com/office/drawing/2014/main" id="{0D6E74A4-68FA-8742-C77B-61EEE5B08203}"/>
              </a:ext>
            </a:extLst>
          </p:cNvPr>
          <p:cNvPicPr>
            <a:picLocks noChangeAspect="1"/>
          </p:cNvPicPr>
          <p:nvPr userDrawn="1"/>
        </p:nvPicPr>
        <p:blipFill rotWithShape="1">
          <a:blip r:embed="rId2" cstate="email">
            <a:extLst>
              <a:ext uri="{28A0092B-C50C-407E-A947-70E740481C1C}">
                <a14:useLocalDpi xmlns:a14="http://schemas.microsoft.com/office/drawing/2010/main" val="0"/>
              </a:ext>
            </a:extLst>
          </a:blip>
          <a:srcRect l="4751" r="4942" b="9682"/>
          <a:stretch/>
        </p:blipFill>
        <p:spPr>
          <a:xfrm>
            <a:off x="0" y="5780314"/>
            <a:ext cx="24377651" cy="7939059"/>
          </a:xfrm>
          <a:prstGeom prst="rect">
            <a:avLst/>
          </a:prstGeom>
        </p:spPr>
      </p:pic>
      <p:pic>
        <p:nvPicPr>
          <p:cNvPr id="2" name="Graphic 1">
            <a:extLst>
              <a:ext uri="{FF2B5EF4-FFF2-40B4-BE49-F238E27FC236}">
                <a16:creationId xmlns:a16="http://schemas.microsoft.com/office/drawing/2014/main" id="{32CEE30D-C6B6-3984-FD55-3B2CB3778C2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1031201" y="10369551"/>
            <a:ext cx="3346450" cy="3346450"/>
          </a:xfrm>
          <a:prstGeom prst="rect">
            <a:avLst/>
          </a:prstGeom>
        </p:spPr>
      </p:pic>
      <p:sp>
        <p:nvSpPr>
          <p:cNvPr id="9" name="Text Placeholder 3">
            <a:extLst>
              <a:ext uri="{FF2B5EF4-FFF2-40B4-BE49-F238E27FC236}">
                <a16:creationId xmlns:a16="http://schemas.microsoft.com/office/drawing/2014/main" id="{577083D2-C268-730E-CA8E-07926A0FC95D}"/>
              </a:ext>
            </a:extLst>
          </p:cNvPr>
          <p:cNvSpPr txBox="1">
            <a:spLocks/>
          </p:cNvSpPr>
          <p:nvPr userDrawn="1"/>
        </p:nvSpPr>
        <p:spPr>
          <a:xfrm>
            <a:off x="2519999" y="8285915"/>
            <a:ext cx="19804741" cy="1556134"/>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sz="8000" b="1"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sv-SE" sz="11500"/>
              <a:t>wider.unu.edu</a:t>
            </a:r>
            <a:endParaRPr lang="en-GB" sz="11500"/>
          </a:p>
        </p:txBody>
      </p:sp>
      <p:sp>
        <p:nvSpPr>
          <p:cNvPr id="10" name="Text Placeholder 4">
            <a:extLst>
              <a:ext uri="{FF2B5EF4-FFF2-40B4-BE49-F238E27FC236}">
                <a16:creationId xmlns:a16="http://schemas.microsoft.com/office/drawing/2014/main" id="{C34E3515-2EF4-1D74-EC7B-A3761B373657}"/>
              </a:ext>
            </a:extLst>
          </p:cNvPr>
          <p:cNvSpPr txBox="1">
            <a:spLocks/>
          </p:cNvSpPr>
          <p:nvPr userDrawn="1"/>
        </p:nvSpPr>
        <p:spPr>
          <a:xfrm>
            <a:off x="2519999" y="10701166"/>
            <a:ext cx="19804741" cy="1556135"/>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sz="44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sv-SE" sz="4800" dirty="0" err="1"/>
              <a:t>Follow</a:t>
            </a:r>
            <a:r>
              <a:rPr lang="sv-SE" sz="4800" dirty="0"/>
              <a:t> </a:t>
            </a:r>
            <a:r>
              <a:rPr lang="sv-SE" sz="4800" dirty="0" err="1"/>
              <a:t>us</a:t>
            </a:r>
            <a:r>
              <a:rPr lang="sv-SE" sz="4800" dirty="0"/>
              <a:t> on LinkedIn, Facebook, and Twitter </a:t>
            </a:r>
            <a:r>
              <a:rPr lang="sv-SE" sz="4800" b="1" dirty="0"/>
              <a:t>@UNUWIDER</a:t>
            </a:r>
            <a:endParaRPr lang="en-GB" sz="4800" b="1" dirty="0"/>
          </a:p>
        </p:txBody>
      </p:sp>
      <p:sp>
        <p:nvSpPr>
          <p:cNvPr id="11" name="Text Placeholder 4">
            <a:extLst>
              <a:ext uri="{FF2B5EF4-FFF2-40B4-BE49-F238E27FC236}">
                <a16:creationId xmlns:a16="http://schemas.microsoft.com/office/drawing/2014/main" id="{BACE0FC0-FE27-7C0C-3DC0-5A509C73BF6C}"/>
              </a:ext>
            </a:extLst>
          </p:cNvPr>
          <p:cNvSpPr txBox="1">
            <a:spLocks/>
          </p:cNvSpPr>
          <p:nvPr userDrawn="1"/>
        </p:nvSpPr>
        <p:spPr>
          <a:xfrm>
            <a:off x="2520000" y="7484079"/>
            <a:ext cx="19804741" cy="654205"/>
          </a:xfrm>
          <a:prstGeom prst="rect">
            <a:avLst/>
          </a:prstGeom>
        </p:spPr>
        <p:txBody>
          <a:bodyPr vert="horz" lIns="36000" tIns="0" rIns="91440" bIns="45720" rtlCol="0">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sz="2800" b="0" kern="1200">
                <a:solidFill>
                  <a:schemeClr val="bg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sv-SE" sz="4800" dirty="0"/>
              <a:t>UNU-</a:t>
            </a:r>
            <a:r>
              <a:rPr lang="sv-SE" sz="4800" dirty="0" err="1"/>
              <a:t>WIDER’s</a:t>
            </a:r>
            <a:r>
              <a:rPr lang="sv-SE" sz="4800" dirty="0"/>
              <a:t> </a:t>
            </a:r>
            <a:r>
              <a:rPr lang="sv-SE" sz="4800" dirty="0" err="1"/>
              <a:t>webpage</a:t>
            </a:r>
            <a:r>
              <a:rPr lang="sv-SE" sz="4800" dirty="0"/>
              <a:t> at:</a:t>
            </a:r>
            <a:endParaRPr lang="en-GB" sz="4800" dirty="0"/>
          </a:p>
        </p:txBody>
      </p:sp>
      <p:sp>
        <p:nvSpPr>
          <p:cNvPr id="3" name="Text Placeholder 3">
            <a:extLst>
              <a:ext uri="{FF2B5EF4-FFF2-40B4-BE49-F238E27FC236}">
                <a16:creationId xmlns:a16="http://schemas.microsoft.com/office/drawing/2014/main" id="{2C249826-221C-03DA-5BD6-3CD1D86716F9}"/>
              </a:ext>
            </a:extLst>
          </p:cNvPr>
          <p:cNvSpPr txBox="1">
            <a:spLocks/>
          </p:cNvSpPr>
          <p:nvPr userDrawn="1"/>
        </p:nvSpPr>
        <p:spPr>
          <a:xfrm>
            <a:off x="2519999" y="2862763"/>
            <a:ext cx="19804741" cy="1556134"/>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sz="8000" b="1"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sv-SE" sz="11500" dirty="0" err="1">
                <a:solidFill>
                  <a:srgbClr val="184296"/>
                </a:solidFill>
              </a:rPr>
              <a:t>futurai.fi</a:t>
            </a:r>
            <a:endParaRPr lang="en-GB" sz="11500" dirty="0">
              <a:solidFill>
                <a:srgbClr val="184296"/>
              </a:solidFill>
            </a:endParaRPr>
          </a:p>
        </p:txBody>
      </p:sp>
      <p:sp>
        <p:nvSpPr>
          <p:cNvPr id="4" name="Text Placeholder 4">
            <a:extLst>
              <a:ext uri="{FF2B5EF4-FFF2-40B4-BE49-F238E27FC236}">
                <a16:creationId xmlns:a16="http://schemas.microsoft.com/office/drawing/2014/main" id="{A47C86A2-1E4B-A309-7474-15EC8CEF5D2B}"/>
              </a:ext>
            </a:extLst>
          </p:cNvPr>
          <p:cNvSpPr txBox="1">
            <a:spLocks/>
          </p:cNvSpPr>
          <p:nvPr userDrawn="1"/>
        </p:nvSpPr>
        <p:spPr>
          <a:xfrm>
            <a:off x="2520000" y="2060927"/>
            <a:ext cx="19804741" cy="654205"/>
          </a:xfrm>
          <a:prstGeom prst="rect">
            <a:avLst/>
          </a:prstGeom>
        </p:spPr>
        <p:txBody>
          <a:bodyPr vert="horz" lIns="36000" tIns="0" rIns="91440" bIns="45720" rtlCol="0">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sz="2800" b="0" kern="1200">
                <a:solidFill>
                  <a:schemeClr val="bg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sv-SE" sz="4800" dirty="0">
                <a:solidFill>
                  <a:srgbClr val="184296"/>
                </a:solidFill>
              </a:rPr>
              <a:t>”AI for Economists” </a:t>
            </a:r>
            <a:r>
              <a:rPr lang="sv-SE" sz="4800" dirty="0" err="1">
                <a:solidFill>
                  <a:srgbClr val="184296"/>
                </a:solidFill>
              </a:rPr>
              <a:t>resources</a:t>
            </a:r>
            <a:r>
              <a:rPr lang="sv-SE" sz="4800" dirty="0">
                <a:solidFill>
                  <a:srgbClr val="184296"/>
                </a:solidFill>
              </a:rPr>
              <a:t> at:</a:t>
            </a:r>
            <a:endParaRPr lang="en-GB" sz="4800" dirty="0">
              <a:solidFill>
                <a:srgbClr val="184296"/>
              </a:solidFill>
            </a:endParaRPr>
          </a:p>
        </p:txBody>
      </p:sp>
    </p:spTree>
    <p:extLst>
      <p:ext uri="{BB962C8B-B14F-4D97-AF65-F5344CB8AC3E}">
        <p14:creationId xmlns:p14="http://schemas.microsoft.com/office/powerpoint/2010/main" val="1802340276"/>
      </p:ext>
    </p:extLst>
  </p:cSld>
  <p:clrMapOvr>
    <a:masterClrMapping/>
  </p:clrMapOvr>
  <p:extLst>
    <p:ext uri="{DCECCB84-F9BA-43D5-87BE-67443E8EF086}">
      <p15:sldGuideLst xmlns:p15="http://schemas.microsoft.com/office/powerpoint/2012/main">
        <p15:guide id="1" orient="horz" pos="1735" userDrawn="1">
          <p15:clr>
            <a:srgbClr val="FBAE40"/>
          </p15:clr>
        </p15:guide>
        <p15:guide id="2" pos="7678" userDrawn="1">
          <p15:clr>
            <a:srgbClr val="FBAE40"/>
          </p15:clr>
        </p15:guide>
        <p15:guide id="3" pos="1554" userDrawn="1">
          <p15:clr>
            <a:srgbClr val="FBAE40"/>
          </p15:clr>
        </p15:guide>
        <p15:guide id="4" pos="443" userDrawn="1">
          <p15:clr>
            <a:srgbClr val="FBAE40"/>
          </p15:clr>
        </p15:guide>
        <p15:guide id="5" pos="14074"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with Masthead">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39F67637-5B30-AA2E-29BA-5691172152A0}"/>
              </a:ext>
            </a:extLst>
          </p:cNvPr>
          <p:cNvSpPr>
            <a:spLocks noChangeAspect="1"/>
          </p:cNvSpPr>
          <p:nvPr userDrawn="1"/>
        </p:nvSpPr>
        <p:spPr>
          <a:xfrm flipV="1">
            <a:off x="0" y="1272839"/>
            <a:ext cx="24377652" cy="1244316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sz="3599" dirty="0"/>
          </a:p>
        </p:txBody>
      </p:sp>
      <p:sp>
        <p:nvSpPr>
          <p:cNvPr id="32" name="Title Placeholder 1">
            <a:extLst>
              <a:ext uri="{FF2B5EF4-FFF2-40B4-BE49-F238E27FC236}">
                <a16:creationId xmlns:a16="http://schemas.microsoft.com/office/drawing/2014/main" id="{A92DBC04-A989-0CE6-49E7-8B4F78F52D3E}"/>
              </a:ext>
            </a:extLst>
          </p:cNvPr>
          <p:cNvSpPr>
            <a:spLocks noGrp="1"/>
          </p:cNvSpPr>
          <p:nvPr>
            <p:ph type="title"/>
          </p:nvPr>
        </p:nvSpPr>
        <p:spPr>
          <a:xfrm>
            <a:off x="647827" y="2715730"/>
            <a:ext cx="23081990" cy="964734"/>
          </a:xfrm>
          <a:prstGeom prst="rect">
            <a:avLst/>
          </a:prstGeom>
        </p:spPr>
        <p:txBody>
          <a:bodyPr vert="horz" lIns="91440" tIns="45720" rIns="91440" bIns="45720" rtlCol="0" anchor="ctr">
            <a:noAutofit/>
          </a:bodyPr>
          <a:lstStyle>
            <a:lvl1pPr>
              <a:defRPr sz="7200"/>
            </a:lvl1pPr>
          </a:lstStyle>
          <a:p>
            <a:r>
              <a:rPr lang="en-US"/>
              <a:t>Click to edit Master title style</a:t>
            </a:r>
            <a:endParaRPr lang="en-US" dirty="0"/>
          </a:p>
        </p:txBody>
      </p:sp>
      <p:sp>
        <p:nvSpPr>
          <p:cNvPr id="34" name="Text Placeholder 12">
            <a:extLst>
              <a:ext uri="{FF2B5EF4-FFF2-40B4-BE49-F238E27FC236}">
                <a16:creationId xmlns:a16="http://schemas.microsoft.com/office/drawing/2014/main" id="{E12039ED-6195-3E67-FAE7-13DC6E029712}"/>
              </a:ext>
            </a:extLst>
          </p:cNvPr>
          <p:cNvSpPr>
            <a:spLocks noGrp="1"/>
          </p:cNvSpPr>
          <p:nvPr>
            <p:ph type="body" sz="quarter" idx="10" hasCustomPrompt="1"/>
          </p:nvPr>
        </p:nvSpPr>
        <p:spPr>
          <a:xfrm>
            <a:off x="647827" y="5679501"/>
            <a:ext cx="23081990" cy="444852"/>
          </a:xfrm>
          <a:prstGeom prst="rect">
            <a:avLst/>
          </a:prstGeom>
        </p:spPr>
        <p:txBody>
          <a:bodyPr/>
          <a:lstStyle>
            <a:lvl1pPr>
              <a:defRPr b="1">
                <a:latin typeface="Arial" panose="020B0604020202020204" pitchFamily="34" charset="0"/>
                <a:cs typeface="Arial" panose="020B0604020202020204" pitchFamily="34" charset="0"/>
              </a:defRPr>
            </a:lvl1pPr>
          </a:lstStyle>
          <a:p>
            <a:pPr lvl="0"/>
            <a:r>
              <a:rPr lang="en-GB" dirty="0"/>
              <a:t>Presenter Name</a:t>
            </a:r>
          </a:p>
        </p:txBody>
      </p:sp>
      <p:sp>
        <p:nvSpPr>
          <p:cNvPr id="35" name="Text Placeholder 12">
            <a:extLst>
              <a:ext uri="{FF2B5EF4-FFF2-40B4-BE49-F238E27FC236}">
                <a16:creationId xmlns:a16="http://schemas.microsoft.com/office/drawing/2014/main" id="{9D26BB48-A47D-76C8-83D5-C776581ACEAE}"/>
              </a:ext>
            </a:extLst>
          </p:cNvPr>
          <p:cNvSpPr>
            <a:spLocks noGrp="1"/>
          </p:cNvSpPr>
          <p:nvPr>
            <p:ph type="body" sz="quarter" idx="11" hasCustomPrompt="1"/>
          </p:nvPr>
        </p:nvSpPr>
        <p:spPr>
          <a:xfrm>
            <a:off x="647827" y="6264650"/>
            <a:ext cx="23081990" cy="444852"/>
          </a:xfrm>
          <a:prstGeom prst="rect">
            <a:avLst/>
          </a:prstGeom>
        </p:spPr>
        <p:txBody>
          <a:bodyPr/>
          <a:lstStyle>
            <a:lvl1pPr>
              <a:defRPr b="0">
                <a:latin typeface="Arial" panose="020B0604020202020204" pitchFamily="34" charset="0"/>
                <a:cs typeface="Arial" panose="020B0604020202020204" pitchFamily="34" charset="0"/>
              </a:defRPr>
            </a:lvl1pPr>
          </a:lstStyle>
          <a:p>
            <a:pPr lvl="0"/>
            <a:r>
              <a:rPr lang="en-GB" dirty="0"/>
              <a:t>Presenter Title</a:t>
            </a:r>
          </a:p>
        </p:txBody>
      </p:sp>
      <p:sp>
        <p:nvSpPr>
          <p:cNvPr id="3" name="TextBox 2">
            <a:extLst>
              <a:ext uri="{FF2B5EF4-FFF2-40B4-BE49-F238E27FC236}">
                <a16:creationId xmlns:a16="http://schemas.microsoft.com/office/drawing/2014/main" id="{C05EFE4E-3EDE-4556-DB74-C18C43C5335F}"/>
              </a:ext>
            </a:extLst>
          </p:cNvPr>
          <p:cNvSpPr txBox="1"/>
          <p:nvPr userDrawn="1"/>
        </p:nvSpPr>
        <p:spPr>
          <a:xfrm>
            <a:off x="457911" y="372690"/>
            <a:ext cx="5656357" cy="646331"/>
          </a:xfrm>
          <a:prstGeom prst="rect">
            <a:avLst/>
          </a:prstGeom>
          <a:noFill/>
        </p:spPr>
        <p:txBody>
          <a:bodyPr wrap="none" rtlCol="0">
            <a:spAutoFit/>
          </a:bodyPr>
          <a:lstStyle/>
          <a:p>
            <a:r>
              <a:rPr lang="en-JP" sz="1800" b="1" dirty="0">
                <a:latin typeface="Arial" panose="020B0604020202020204" pitchFamily="34" charset="0"/>
                <a:cs typeface="Arial" panose="020B0604020202020204" pitchFamily="34" charset="0"/>
              </a:rPr>
              <a:t>United Nations University</a:t>
            </a:r>
          </a:p>
          <a:p>
            <a:r>
              <a:rPr lang="en-GB" sz="1800" dirty="0">
                <a:latin typeface="Arial" panose="020B0604020202020204" pitchFamily="34" charset="0"/>
                <a:cs typeface="Arial" panose="020B0604020202020204" pitchFamily="34" charset="0"/>
              </a:rPr>
              <a:t>World Institute for Development Economics Research</a:t>
            </a:r>
          </a:p>
        </p:txBody>
      </p:sp>
      <p:pic>
        <p:nvPicPr>
          <p:cNvPr id="2" name="Graphic 1">
            <a:extLst>
              <a:ext uri="{FF2B5EF4-FFF2-40B4-BE49-F238E27FC236}">
                <a16:creationId xmlns:a16="http://schemas.microsoft.com/office/drawing/2014/main" id="{32CEE30D-C6B6-3984-FD55-3B2CB3778C2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1939885" y="11278235"/>
            <a:ext cx="2437765" cy="2437765"/>
          </a:xfrm>
          <a:prstGeom prst="rect">
            <a:avLst/>
          </a:prstGeom>
        </p:spPr>
      </p:pic>
      <p:pic>
        <p:nvPicPr>
          <p:cNvPr id="5" name="Graphic 4">
            <a:extLst>
              <a:ext uri="{FF2B5EF4-FFF2-40B4-BE49-F238E27FC236}">
                <a16:creationId xmlns:a16="http://schemas.microsoft.com/office/drawing/2014/main" id="{C1EEB7EF-B36F-AC09-77BC-A0DEDF8AC5D4}"/>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0" y="11556000"/>
            <a:ext cx="3857143" cy="2160000"/>
          </a:xfrm>
          <a:prstGeom prst="rect">
            <a:avLst/>
          </a:prstGeom>
        </p:spPr>
      </p:pic>
    </p:spTree>
    <p:extLst>
      <p:ext uri="{BB962C8B-B14F-4D97-AF65-F5344CB8AC3E}">
        <p14:creationId xmlns:p14="http://schemas.microsoft.com/office/powerpoint/2010/main" val="417622562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93EEEC3-1C39-1685-3DF2-6B6F4551578C}"/>
              </a:ext>
            </a:extLst>
          </p:cNvPr>
          <p:cNvSpPr>
            <a:spLocks noGrp="1"/>
          </p:cNvSpPr>
          <p:nvPr>
            <p:ph type="sldNum" sz="quarter" idx="10"/>
          </p:nvPr>
        </p:nvSpPr>
        <p:spPr/>
        <p:txBody>
          <a:bodyPr/>
          <a:lstStyle/>
          <a:p>
            <a:fld id="{6A890C07-2050-E048-BC04-9BC386BE9165}" type="slidenum">
              <a:rPr lang="en-JP" smtClean="0"/>
              <a:pPr/>
              <a:t>‹#›</a:t>
            </a:fld>
            <a:endParaRPr lang="en-JP" dirty="0"/>
          </a:p>
        </p:txBody>
      </p:sp>
    </p:spTree>
    <p:extLst>
      <p:ext uri="{BB962C8B-B14F-4D97-AF65-F5344CB8AC3E}">
        <p14:creationId xmlns:p14="http://schemas.microsoft.com/office/powerpoint/2010/main" val="177799452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14" name="Text Placeholder 12">
            <a:extLst>
              <a:ext uri="{FF2B5EF4-FFF2-40B4-BE49-F238E27FC236}">
                <a16:creationId xmlns:a16="http://schemas.microsoft.com/office/drawing/2014/main" id="{24F3EC9E-6E73-B44C-D709-68480A767F1C}"/>
              </a:ext>
            </a:extLst>
          </p:cNvPr>
          <p:cNvSpPr>
            <a:spLocks noGrp="1"/>
          </p:cNvSpPr>
          <p:nvPr>
            <p:ph type="body" sz="quarter" idx="10"/>
          </p:nvPr>
        </p:nvSpPr>
        <p:spPr>
          <a:xfrm>
            <a:off x="1453874" y="2186856"/>
            <a:ext cx="21469899" cy="964734"/>
          </a:xfrm>
          <a:prstGeom prst="rect">
            <a:avLst/>
          </a:prstGeom>
        </p:spPr>
        <p:txBody>
          <a:bodyPr/>
          <a:lstStyle>
            <a:lvl1pPr>
              <a:defRPr>
                <a:latin typeface="Arial" panose="020B0604020202020204" pitchFamily="34" charset="0"/>
                <a:cs typeface="Arial" panose="020B0604020202020204" pitchFamily="34" charset="0"/>
              </a:defRPr>
            </a:lvl1pPr>
          </a:lstStyle>
          <a:p>
            <a:pPr lvl="0"/>
            <a:r>
              <a:rPr lang="en-US"/>
              <a:t>Click to edit Master text styles</a:t>
            </a:r>
          </a:p>
        </p:txBody>
      </p:sp>
      <p:sp>
        <p:nvSpPr>
          <p:cNvPr id="18" name="Title Placeholder 1">
            <a:extLst>
              <a:ext uri="{FF2B5EF4-FFF2-40B4-BE49-F238E27FC236}">
                <a16:creationId xmlns:a16="http://schemas.microsoft.com/office/drawing/2014/main" id="{F3460A0C-C28E-0A82-58EF-CAB46741C5E6}"/>
              </a:ext>
            </a:extLst>
          </p:cNvPr>
          <p:cNvSpPr>
            <a:spLocks noGrp="1"/>
          </p:cNvSpPr>
          <p:nvPr>
            <p:ph type="title"/>
          </p:nvPr>
        </p:nvSpPr>
        <p:spPr>
          <a:xfrm>
            <a:off x="1453874" y="786132"/>
            <a:ext cx="21469899" cy="96473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28166ACA-1F82-AE4D-2F51-BEF697E88BA0}"/>
              </a:ext>
            </a:extLst>
          </p:cNvPr>
          <p:cNvSpPr>
            <a:spLocks noGrp="1"/>
          </p:cNvSpPr>
          <p:nvPr>
            <p:ph type="sldNum" sz="quarter" idx="11"/>
          </p:nvPr>
        </p:nvSpPr>
        <p:spPr/>
        <p:txBody>
          <a:bodyPr/>
          <a:lstStyle/>
          <a:p>
            <a:fld id="{6A890C07-2050-E048-BC04-9BC386BE9165}" type="slidenum">
              <a:rPr lang="en-JP" smtClean="0"/>
              <a:pPr/>
              <a:t>‹#›</a:t>
            </a:fld>
            <a:endParaRPr lang="en-JP" dirty="0"/>
          </a:p>
        </p:txBody>
      </p:sp>
    </p:spTree>
    <p:extLst>
      <p:ext uri="{BB962C8B-B14F-4D97-AF65-F5344CB8AC3E}">
        <p14:creationId xmlns:p14="http://schemas.microsoft.com/office/powerpoint/2010/main" val="151417907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18" name="Title Placeholder 1">
            <a:extLst>
              <a:ext uri="{FF2B5EF4-FFF2-40B4-BE49-F238E27FC236}">
                <a16:creationId xmlns:a16="http://schemas.microsoft.com/office/drawing/2014/main" id="{69AB5DE0-73A2-C190-C44C-336663D502C6}"/>
              </a:ext>
            </a:extLst>
          </p:cNvPr>
          <p:cNvSpPr>
            <a:spLocks noGrp="1"/>
          </p:cNvSpPr>
          <p:nvPr>
            <p:ph type="title"/>
          </p:nvPr>
        </p:nvSpPr>
        <p:spPr>
          <a:xfrm>
            <a:off x="1453874" y="786132"/>
            <a:ext cx="21469899" cy="96473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89E6DA62-004A-C912-9460-089F2D60E120}"/>
              </a:ext>
            </a:extLst>
          </p:cNvPr>
          <p:cNvSpPr>
            <a:spLocks noGrp="1"/>
          </p:cNvSpPr>
          <p:nvPr>
            <p:ph type="sldNum" sz="quarter" idx="10"/>
          </p:nvPr>
        </p:nvSpPr>
        <p:spPr/>
        <p:txBody>
          <a:bodyPr/>
          <a:lstStyle/>
          <a:p>
            <a:fld id="{6A890C07-2050-E048-BC04-9BC386BE9165}" type="slidenum">
              <a:rPr lang="en-JP" smtClean="0"/>
              <a:pPr/>
              <a:t>‹#›</a:t>
            </a:fld>
            <a:endParaRPr lang="en-JP" dirty="0"/>
          </a:p>
        </p:txBody>
      </p:sp>
    </p:spTree>
    <p:extLst>
      <p:ext uri="{BB962C8B-B14F-4D97-AF65-F5344CB8AC3E}">
        <p14:creationId xmlns:p14="http://schemas.microsoft.com/office/powerpoint/2010/main" val="157609533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ingle Content">
    <p:spTree>
      <p:nvGrpSpPr>
        <p:cNvPr id="1" name=""/>
        <p:cNvGrpSpPr/>
        <p:nvPr/>
      </p:nvGrpSpPr>
      <p:grpSpPr>
        <a:xfrm>
          <a:off x="0" y="0"/>
          <a:ext cx="0" cy="0"/>
          <a:chOff x="0" y="0"/>
          <a:chExt cx="0" cy="0"/>
        </a:xfrm>
      </p:grpSpPr>
      <p:sp>
        <p:nvSpPr>
          <p:cNvPr id="8" name="Title Placeholder 1">
            <a:extLst>
              <a:ext uri="{FF2B5EF4-FFF2-40B4-BE49-F238E27FC236}">
                <a16:creationId xmlns:a16="http://schemas.microsoft.com/office/drawing/2014/main" id="{D899C450-791F-715A-08A7-676358B379ED}"/>
              </a:ext>
            </a:extLst>
          </p:cNvPr>
          <p:cNvSpPr>
            <a:spLocks noGrp="1"/>
          </p:cNvSpPr>
          <p:nvPr>
            <p:ph type="title"/>
          </p:nvPr>
        </p:nvSpPr>
        <p:spPr>
          <a:xfrm>
            <a:off x="1453874" y="786131"/>
            <a:ext cx="21469899" cy="1327235"/>
          </a:xfrm>
          <a:prstGeom prst="rect">
            <a:avLst/>
          </a:prstGeom>
        </p:spPr>
        <p:txBody>
          <a:bodyPr vert="horz" lIns="91440" tIns="45720" rIns="91440" bIns="45720" rtlCol="0" anchor="ctr">
            <a:normAutofit/>
          </a:bodyPr>
          <a:lstStyle>
            <a:lvl1pPr>
              <a:defRPr sz="6600"/>
            </a:lvl1pPr>
          </a:lstStyle>
          <a:p>
            <a:r>
              <a:rPr lang="en-US" noProof="0" dirty="0"/>
              <a:t>Click to edit Master title style</a:t>
            </a:r>
          </a:p>
        </p:txBody>
      </p:sp>
      <p:sp>
        <p:nvSpPr>
          <p:cNvPr id="9" name="Content Placeholder 2">
            <a:extLst>
              <a:ext uri="{FF2B5EF4-FFF2-40B4-BE49-F238E27FC236}">
                <a16:creationId xmlns:a16="http://schemas.microsoft.com/office/drawing/2014/main" id="{1A12C5C4-F985-1699-2BDE-64EE4ECE5F91}"/>
              </a:ext>
            </a:extLst>
          </p:cNvPr>
          <p:cNvSpPr>
            <a:spLocks noGrp="1"/>
          </p:cNvSpPr>
          <p:nvPr>
            <p:ph sz="half" idx="1"/>
          </p:nvPr>
        </p:nvSpPr>
        <p:spPr>
          <a:xfrm>
            <a:off x="1453873" y="2766060"/>
            <a:ext cx="21469899" cy="8836573"/>
          </a:xfrm>
          <a:prstGeom prst="rect">
            <a:avLst/>
          </a:prstGeom>
        </p:spPr>
        <p:txBody>
          <a:bodyPr>
            <a:normAutofit/>
          </a:bodyPr>
          <a:lstStyle>
            <a:lvl1pPr marL="679450" indent="-679450">
              <a:lnSpc>
                <a:spcPct val="100000"/>
              </a:lnSpc>
              <a:spcBef>
                <a:spcPts val="3500"/>
              </a:spcBef>
              <a:spcAft>
                <a:spcPts val="1500"/>
              </a:spcAft>
              <a:buFont typeface="Arial" panose="020B0604020202020204" pitchFamily="34" charset="0"/>
              <a:buChar char="•"/>
              <a:tabLst/>
              <a:defRPr sz="4400"/>
            </a:lvl1pPr>
            <a:lvl2pPr marL="1133475" indent="-676275">
              <a:spcBef>
                <a:spcPts val="1000"/>
              </a:spcBef>
              <a:spcAft>
                <a:spcPts val="500"/>
              </a:spcAft>
              <a:buFont typeface="System Font Regular"/>
              <a:buChar char="–"/>
              <a:tabLst/>
              <a:defRPr sz="3800">
                <a:solidFill>
                  <a:schemeClr val="tx2">
                    <a:lumMod val="75000"/>
                    <a:lumOff val="25000"/>
                  </a:schemeClr>
                </a:solidFill>
              </a:defRPr>
            </a:lvl2pPr>
            <a:lvl3pPr>
              <a:defRPr sz="2400"/>
            </a:lvl3pPr>
            <a:lvl4pPr>
              <a:defRPr sz="2400"/>
            </a:lvl4pPr>
            <a:lvl5pPr>
              <a:defRPr sz="2400"/>
            </a:lvl5pPr>
          </a:lstStyle>
          <a:p>
            <a:pPr lvl="0"/>
            <a:r>
              <a:rPr lang="en-US" dirty="0"/>
              <a:t>Click to edit Master text styles</a:t>
            </a:r>
          </a:p>
          <a:p>
            <a:pPr lvl="1"/>
            <a:r>
              <a:rPr lang="en-US" dirty="0"/>
              <a:t>Test</a:t>
            </a:r>
          </a:p>
          <a:p>
            <a:pPr lvl="1"/>
            <a:r>
              <a:rPr lang="en-US" dirty="0"/>
              <a:t>Test</a:t>
            </a:r>
          </a:p>
          <a:p>
            <a:pPr lvl="0"/>
            <a:r>
              <a:rPr lang="en-US" dirty="0"/>
              <a:t>Test</a:t>
            </a:r>
          </a:p>
          <a:p>
            <a:pPr lvl="1"/>
            <a:r>
              <a:rPr lang="en-US" dirty="0"/>
              <a:t>Test</a:t>
            </a:r>
          </a:p>
          <a:p>
            <a:pPr lvl="0"/>
            <a:r>
              <a:rPr lang="en-US" dirty="0"/>
              <a:t>Test</a:t>
            </a:r>
          </a:p>
        </p:txBody>
      </p:sp>
      <p:sp>
        <p:nvSpPr>
          <p:cNvPr id="2" name="Slide Number Placeholder 1">
            <a:extLst>
              <a:ext uri="{FF2B5EF4-FFF2-40B4-BE49-F238E27FC236}">
                <a16:creationId xmlns:a16="http://schemas.microsoft.com/office/drawing/2014/main" id="{97A48796-C866-9B93-FDA6-A4DC9945FE2B}"/>
              </a:ext>
            </a:extLst>
          </p:cNvPr>
          <p:cNvSpPr>
            <a:spLocks noGrp="1"/>
          </p:cNvSpPr>
          <p:nvPr>
            <p:ph type="sldNum" sz="quarter" idx="10"/>
          </p:nvPr>
        </p:nvSpPr>
        <p:spPr/>
        <p:txBody>
          <a:bodyPr/>
          <a:lstStyle/>
          <a:p>
            <a:fld id="{6A890C07-2050-E048-BC04-9BC386BE9165}" type="slidenum">
              <a:rPr lang="en-JP" smtClean="0"/>
              <a:pPr/>
              <a:t>‹#›</a:t>
            </a:fld>
            <a:endParaRPr lang="en-JP" dirty="0"/>
          </a:p>
        </p:txBody>
      </p:sp>
    </p:spTree>
    <p:extLst>
      <p:ext uri="{BB962C8B-B14F-4D97-AF65-F5344CB8AC3E}">
        <p14:creationId xmlns:p14="http://schemas.microsoft.com/office/powerpoint/2010/main" val="65103710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ual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1453874" y="2188439"/>
            <a:ext cx="10314969" cy="8702676"/>
          </a:xfrm>
          <a:prstGeom prst="rect">
            <a:avLst/>
          </a:prstGeom>
        </p:spPr>
        <p:txBody>
          <a:bodyPr>
            <a:normAutofit/>
          </a:bodyPr>
          <a:lstStyle>
            <a:lvl1pPr>
              <a:defRPr sz="2400"/>
            </a:lvl1pPr>
            <a:lvl2pPr>
              <a:defRPr sz="2400"/>
            </a:lvl2pPr>
            <a:lvl3pPr>
              <a:defRPr sz="2400"/>
            </a:lvl3pPr>
            <a:lvl4pPr>
              <a:defRPr sz="2400"/>
            </a:lvl4pPr>
            <a:lvl5pPr>
              <a:defRPr sz="2400"/>
            </a:lvl5pPr>
          </a:lstStyle>
          <a:p>
            <a:pPr lvl="0"/>
            <a:r>
              <a:rPr lang="en-US"/>
              <a:t>Click to edit Master text styles</a:t>
            </a:r>
          </a:p>
        </p:txBody>
      </p:sp>
      <p:sp>
        <p:nvSpPr>
          <p:cNvPr id="12" name="Content Placeholder 2">
            <a:extLst>
              <a:ext uri="{FF2B5EF4-FFF2-40B4-BE49-F238E27FC236}">
                <a16:creationId xmlns:a16="http://schemas.microsoft.com/office/drawing/2014/main" id="{06145780-6497-E810-CEF6-FAC4E6100ED4}"/>
              </a:ext>
            </a:extLst>
          </p:cNvPr>
          <p:cNvSpPr>
            <a:spLocks noGrp="1"/>
          </p:cNvSpPr>
          <p:nvPr>
            <p:ph sz="half" idx="10"/>
          </p:nvPr>
        </p:nvSpPr>
        <p:spPr>
          <a:xfrm>
            <a:off x="12608809" y="2207836"/>
            <a:ext cx="10314969" cy="8702676"/>
          </a:xfrm>
          <a:prstGeom prst="rect">
            <a:avLst/>
          </a:prstGeom>
        </p:spPr>
        <p:txBody>
          <a:bodyPr>
            <a:normAutofit/>
          </a:bodyPr>
          <a:lstStyle>
            <a:lvl1pPr>
              <a:defRPr sz="2400"/>
            </a:lvl1pPr>
            <a:lvl2pPr>
              <a:defRPr sz="2400"/>
            </a:lvl2pPr>
            <a:lvl3pPr>
              <a:defRPr sz="2400"/>
            </a:lvl3pPr>
            <a:lvl4pPr>
              <a:defRPr sz="2400"/>
            </a:lvl4pPr>
            <a:lvl5pPr>
              <a:defRPr sz="2400"/>
            </a:lvl5pPr>
          </a:lstStyle>
          <a:p>
            <a:pPr lvl="0"/>
            <a:r>
              <a:rPr lang="en-US"/>
              <a:t>Click to edit Master text styles</a:t>
            </a:r>
          </a:p>
        </p:txBody>
      </p:sp>
      <p:sp>
        <p:nvSpPr>
          <p:cNvPr id="15" name="Title Placeholder 1">
            <a:extLst>
              <a:ext uri="{FF2B5EF4-FFF2-40B4-BE49-F238E27FC236}">
                <a16:creationId xmlns:a16="http://schemas.microsoft.com/office/drawing/2014/main" id="{9916430D-CC4B-1CCA-2F0C-D3C97FB7A623}"/>
              </a:ext>
            </a:extLst>
          </p:cNvPr>
          <p:cNvSpPr>
            <a:spLocks noGrp="1"/>
          </p:cNvSpPr>
          <p:nvPr>
            <p:ph type="title"/>
          </p:nvPr>
        </p:nvSpPr>
        <p:spPr>
          <a:xfrm>
            <a:off x="1453874" y="786132"/>
            <a:ext cx="21469899" cy="96473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01570944-2DEC-D796-18BD-73FEFBF5A016}"/>
              </a:ext>
            </a:extLst>
          </p:cNvPr>
          <p:cNvSpPr>
            <a:spLocks noGrp="1"/>
          </p:cNvSpPr>
          <p:nvPr>
            <p:ph type="sldNum" sz="quarter" idx="11"/>
          </p:nvPr>
        </p:nvSpPr>
        <p:spPr/>
        <p:txBody>
          <a:bodyPr/>
          <a:lstStyle/>
          <a:p>
            <a:fld id="{6A890C07-2050-E048-BC04-9BC386BE9165}" type="slidenum">
              <a:rPr lang="en-JP" smtClean="0"/>
              <a:pPr/>
              <a:t>‹#›</a:t>
            </a:fld>
            <a:endParaRPr lang="en-JP" dirty="0"/>
          </a:p>
        </p:txBody>
      </p:sp>
    </p:spTree>
    <p:extLst>
      <p:ext uri="{BB962C8B-B14F-4D97-AF65-F5344CB8AC3E}">
        <p14:creationId xmlns:p14="http://schemas.microsoft.com/office/powerpoint/2010/main" val="146401834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 with Left Text">
    <p:spTree>
      <p:nvGrpSpPr>
        <p:cNvPr id="1" name=""/>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06145780-6497-E810-CEF6-FAC4E6100ED4}"/>
              </a:ext>
            </a:extLst>
          </p:cNvPr>
          <p:cNvSpPr>
            <a:spLocks noGrp="1"/>
          </p:cNvSpPr>
          <p:nvPr>
            <p:ph sz="half" idx="10"/>
          </p:nvPr>
        </p:nvSpPr>
        <p:spPr>
          <a:xfrm>
            <a:off x="8913282" y="2186571"/>
            <a:ext cx="14010492" cy="8702676"/>
          </a:xfrm>
          <a:prstGeom prst="rect">
            <a:avLst/>
          </a:prstGeom>
        </p:spPr>
        <p:txBody>
          <a:bodyPr>
            <a:normAutofit/>
          </a:bodyPr>
          <a:lstStyle>
            <a:lvl1pPr>
              <a:defRPr sz="2400"/>
            </a:lvl1pPr>
            <a:lvl2pPr>
              <a:defRPr sz="2400"/>
            </a:lvl2pPr>
            <a:lvl3pPr>
              <a:defRPr sz="2400"/>
            </a:lvl3pPr>
            <a:lvl4pPr>
              <a:defRPr sz="2400"/>
            </a:lvl4pPr>
            <a:lvl5pPr>
              <a:defRPr sz="2400"/>
            </a:lvl5pPr>
          </a:lstStyle>
          <a:p>
            <a:pPr lvl="0"/>
            <a:r>
              <a:rPr lang="en-US"/>
              <a:t>Click to edit Master text styles</a:t>
            </a:r>
          </a:p>
        </p:txBody>
      </p:sp>
      <p:sp>
        <p:nvSpPr>
          <p:cNvPr id="15" name="Title Placeholder 1">
            <a:extLst>
              <a:ext uri="{FF2B5EF4-FFF2-40B4-BE49-F238E27FC236}">
                <a16:creationId xmlns:a16="http://schemas.microsoft.com/office/drawing/2014/main" id="{9916430D-CC4B-1CCA-2F0C-D3C97FB7A623}"/>
              </a:ext>
            </a:extLst>
          </p:cNvPr>
          <p:cNvSpPr>
            <a:spLocks noGrp="1"/>
          </p:cNvSpPr>
          <p:nvPr>
            <p:ph type="title"/>
          </p:nvPr>
        </p:nvSpPr>
        <p:spPr>
          <a:xfrm>
            <a:off x="1453874" y="786132"/>
            <a:ext cx="21469899" cy="96473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04B13985-E123-4F94-F807-1F9624F42327}"/>
              </a:ext>
            </a:extLst>
          </p:cNvPr>
          <p:cNvSpPr>
            <a:spLocks noGrp="1"/>
          </p:cNvSpPr>
          <p:nvPr>
            <p:ph type="body" sz="quarter" idx="11"/>
          </p:nvPr>
        </p:nvSpPr>
        <p:spPr>
          <a:xfrm>
            <a:off x="1453874" y="2186571"/>
            <a:ext cx="6551083" cy="8702676"/>
          </a:xfrm>
          <a:prstGeom prst="rect">
            <a:avLst/>
          </a:prstGeom>
          <a:solidFill>
            <a:schemeClr val="bg2"/>
          </a:solidFill>
        </p:spPr>
        <p:txBody>
          <a:bodyPr lIns="360000" tIns="360000" rIns="360000" bIns="360000"/>
          <a:lstStyle>
            <a:lvl1pPr marL="457200" indent="-457200">
              <a:buFont typeface="Arial" panose="020B0604020202020204" pitchFamily="34" charset="0"/>
              <a:buChar char="•"/>
              <a:defRPr sz="2400">
                <a:solidFill>
                  <a:schemeClr val="tx1"/>
                </a:solidFill>
              </a:defRPr>
            </a:lvl1pPr>
          </a:lstStyle>
          <a:p>
            <a:pPr lvl="0"/>
            <a:r>
              <a:rPr lang="en-US"/>
              <a:t>Click to edit Master text styles</a:t>
            </a:r>
          </a:p>
        </p:txBody>
      </p:sp>
      <p:sp>
        <p:nvSpPr>
          <p:cNvPr id="2" name="Slide Number Placeholder 1">
            <a:extLst>
              <a:ext uri="{FF2B5EF4-FFF2-40B4-BE49-F238E27FC236}">
                <a16:creationId xmlns:a16="http://schemas.microsoft.com/office/drawing/2014/main" id="{3030896A-3DED-FCA7-2FB7-B3117D868BAE}"/>
              </a:ext>
            </a:extLst>
          </p:cNvPr>
          <p:cNvSpPr>
            <a:spLocks noGrp="1"/>
          </p:cNvSpPr>
          <p:nvPr>
            <p:ph type="sldNum" sz="quarter" idx="12"/>
          </p:nvPr>
        </p:nvSpPr>
        <p:spPr/>
        <p:txBody>
          <a:bodyPr/>
          <a:lstStyle/>
          <a:p>
            <a:fld id="{6A890C07-2050-E048-BC04-9BC386BE9165}" type="slidenum">
              <a:rPr lang="en-JP" smtClean="0"/>
              <a:pPr/>
              <a:t>‹#›</a:t>
            </a:fld>
            <a:endParaRPr lang="en-JP" dirty="0"/>
          </a:p>
        </p:txBody>
      </p:sp>
    </p:spTree>
    <p:extLst>
      <p:ext uri="{BB962C8B-B14F-4D97-AF65-F5344CB8AC3E}">
        <p14:creationId xmlns:p14="http://schemas.microsoft.com/office/powerpoint/2010/main" val="211378319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ent with Right Tex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1453873" y="2188439"/>
            <a:ext cx="14010491" cy="8702676"/>
          </a:xfrm>
          <a:prstGeom prst="rect">
            <a:avLst/>
          </a:prstGeom>
        </p:spPr>
        <p:txBody>
          <a:bodyPr>
            <a:normAutofit/>
          </a:bodyPr>
          <a:lstStyle>
            <a:lvl1pPr>
              <a:defRPr sz="2400"/>
            </a:lvl1pPr>
            <a:lvl2pPr>
              <a:defRPr sz="2400"/>
            </a:lvl2pPr>
            <a:lvl3pPr>
              <a:defRPr sz="2400"/>
            </a:lvl3pPr>
            <a:lvl4pPr>
              <a:defRPr sz="2400"/>
            </a:lvl4pPr>
            <a:lvl5pPr>
              <a:defRPr sz="2400"/>
            </a:lvl5pPr>
          </a:lstStyle>
          <a:p>
            <a:pPr lvl="0"/>
            <a:r>
              <a:rPr lang="en-US"/>
              <a:t>Click to edit Master text styles</a:t>
            </a:r>
          </a:p>
        </p:txBody>
      </p:sp>
      <p:sp>
        <p:nvSpPr>
          <p:cNvPr id="15" name="Title Placeholder 1">
            <a:extLst>
              <a:ext uri="{FF2B5EF4-FFF2-40B4-BE49-F238E27FC236}">
                <a16:creationId xmlns:a16="http://schemas.microsoft.com/office/drawing/2014/main" id="{9916430D-CC4B-1CCA-2F0C-D3C97FB7A623}"/>
              </a:ext>
            </a:extLst>
          </p:cNvPr>
          <p:cNvSpPr>
            <a:spLocks noGrp="1"/>
          </p:cNvSpPr>
          <p:nvPr>
            <p:ph type="title"/>
          </p:nvPr>
        </p:nvSpPr>
        <p:spPr>
          <a:xfrm>
            <a:off x="1453874" y="786132"/>
            <a:ext cx="21469899" cy="96473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2" name="Text Placeholder 6">
            <a:extLst>
              <a:ext uri="{FF2B5EF4-FFF2-40B4-BE49-F238E27FC236}">
                <a16:creationId xmlns:a16="http://schemas.microsoft.com/office/drawing/2014/main" id="{652F99E9-88A0-91C9-41FB-266C65A8B6BF}"/>
              </a:ext>
            </a:extLst>
          </p:cNvPr>
          <p:cNvSpPr>
            <a:spLocks noGrp="1"/>
          </p:cNvSpPr>
          <p:nvPr>
            <p:ph type="body" sz="quarter" idx="11"/>
          </p:nvPr>
        </p:nvSpPr>
        <p:spPr>
          <a:xfrm>
            <a:off x="16372690" y="2186571"/>
            <a:ext cx="6551083" cy="8702676"/>
          </a:xfrm>
          <a:prstGeom prst="rect">
            <a:avLst/>
          </a:prstGeom>
          <a:solidFill>
            <a:schemeClr val="bg2"/>
          </a:solidFill>
        </p:spPr>
        <p:txBody>
          <a:bodyPr lIns="360000" tIns="360000" rIns="360000" bIns="360000"/>
          <a:lstStyle>
            <a:lvl1pPr marL="457200" indent="-457200">
              <a:buFont typeface="Arial" panose="020B0604020202020204" pitchFamily="34" charset="0"/>
              <a:buChar char="•"/>
              <a:defRPr sz="2400">
                <a:solidFill>
                  <a:schemeClr val="tx1"/>
                </a:solidFill>
              </a:defRPr>
            </a:lvl1pPr>
          </a:lstStyle>
          <a:p>
            <a:pPr lvl="0"/>
            <a:r>
              <a:rPr lang="en-US"/>
              <a:t>Click to edit Master text styles</a:t>
            </a:r>
          </a:p>
        </p:txBody>
      </p:sp>
      <p:sp>
        <p:nvSpPr>
          <p:cNvPr id="4" name="Slide Number Placeholder 3">
            <a:extLst>
              <a:ext uri="{FF2B5EF4-FFF2-40B4-BE49-F238E27FC236}">
                <a16:creationId xmlns:a16="http://schemas.microsoft.com/office/drawing/2014/main" id="{51056F02-2823-BE7F-433A-B55026E47E79}"/>
              </a:ext>
            </a:extLst>
          </p:cNvPr>
          <p:cNvSpPr>
            <a:spLocks noGrp="1"/>
          </p:cNvSpPr>
          <p:nvPr>
            <p:ph type="sldNum" sz="quarter" idx="12"/>
          </p:nvPr>
        </p:nvSpPr>
        <p:spPr/>
        <p:txBody>
          <a:bodyPr/>
          <a:lstStyle/>
          <a:p>
            <a:fld id="{6A890C07-2050-E048-BC04-9BC386BE9165}" type="slidenum">
              <a:rPr lang="en-JP" smtClean="0"/>
              <a:pPr/>
              <a:t>‹#›</a:t>
            </a:fld>
            <a:endParaRPr lang="en-JP" dirty="0"/>
          </a:p>
        </p:txBody>
      </p:sp>
    </p:spTree>
    <p:extLst>
      <p:ext uri="{BB962C8B-B14F-4D97-AF65-F5344CB8AC3E}">
        <p14:creationId xmlns:p14="http://schemas.microsoft.com/office/powerpoint/2010/main" val="364094069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FDCE1BF-61E0-6221-E145-D41ED723A414}"/>
              </a:ext>
            </a:extLst>
          </p:cNvPr>
          <p:cNvSpPr>
            <a:spLocks noChangeAspect="1"/>
          </p:cNvSpPr>
          <p:nvPr userDrawn="1"/>
        </p:nvSpPr>
        <p:spPr>
          <a:xfrm flipV="1">
            <a:off x="0" y="0"/>
            <a:ext cx="24377652" cy="1371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sz="3599" dirty="0"/>
          </a:p>
        </p:txBody>
      </p:sp>
      <p:sp>
        <p:nvSpPr>
          <p:cNvPr id="10" name="Text Placeholder 12">
            <a:extLst>
              <a:ext uri="{FF2B5EF4-FFF2-40B4-BE49-F238E27FC236}">
                <a16:creationId xmlns:a16="http://schemas.microsoft.com/office/drawing/2014/main" id="{FEF73615-9B03-679E-D9BC-467460E21E96}"/>
              </a:ext>
            </a:extLst>
          </p:cNvPr>
          <p:cNvSpPr>
            <a:spLocks noGrp="1"/>
          </p:cNvSpPr>
          <p:nvPr>
            <p:ph type="body" sz="quarter" idx="10" hasCustomPrompt="1"/>
          </p:nvPr>
        </p:nvSpPr>
        <p:spPr>
          <a:xfrm>
            <a:off x="1453875" y="5200779"/>
            <a:ext cx="21469899" cy="964734"/>
          </a:xfrm>
          <a:prstGeom prst="rect">
            <a:avLst/>
          </a:prstGeom>
        </p:spPr>
        <p:txBody>
          <a:bodyPr/>
          <a:lstStyle>
            <a:lvl1pPr algn="ctr">
              <a:defRPr sz="7200" b="1">
                <a:latin typeface="Arial" panose="020B0604020202020204" pitchFamily="34" charset="0"/>
                <a:cs typeface="Arial" panose="020B0604020202020204" pitchFamily="34" charset="0"/>
              </a:defRPr>
            </a:lvl1pPr>
          </a:lstStyle>
          <a:p>
            <a:pPr lvl="0"/>
            <a:r>
              <a:rPr lang="en-GB" dirty="0"/>
              <a:t>Thank you.</a:t>
            </a:r>
          </a:p>
        </p:txBody>
      </p:sp>
      <p:sp>
        <p:nvSpPr>
          <p:cNvPr id="12" name="Text Placeholder 12">
            <a:extLst>
              <a:ext uri="{FF2B5EF4-FFF2-40B4-BE49-F238E27FC236}">
                <a16:creationId xmlns:a16="http://schemas.microsoft.com/office/drawing/2014/main" id="{C27CD8BB-1CFE-C381-8633-296CFE24D389}"/>
              </a:ext>
            </a:extLst>
          </p:cNvPr>
          <p:cNvSpPr>
            <a:spLocks noGrp="1"/>
          </p:cNvSpPr>
          <p:nvPr>
            <p:ph type="body" sz="quarter" idx="11" hasCustomPrompt="1"/>
          </p:nvPr>
        </p:nvSpPr>
        <p:spPr>
          <a:xfrm>
            <a:off x="1453875" y="6858000"/>
            <a:ext cx="21469899" cy="634969"/>
          </a:xfrm>
          <a:prstGeom prst="rect">
            <a:avLst/>
          </a:prstGeom>
        </p:spPr>
        <p:txBody>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b="1">
                <a:latin typeface="Arial" panose="020B0604020202020204" pitchFamily="34" charset="0"/>
                <a:cs typeface="Arial" panose="020B0604020202020204" pitchFamily="34" charset="0"/>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dirty="0" err="1"/>
              <a:t>c.kobayashi@unu.edu</a:t>
            </a:r>
            <a:endParaRPr lang="en-GB" dirty="0"/>
          </a:p>
        </p:txBody>
      </p:sp>
      <p:pic>
        <p:nvPicPr>
          <p:cNvPr id="2" name="Graphic 1">
            <a:extLst>
              <a:ext uri="{FF2B5EF4-FFF2-40B4-BE49-F238E27FC236}">
                <a16:creationId xmlns:a16="http://schemas.microsoft.com/office/drawing/2014/main" id="{58E26B7C-C4D4-E9C3-8818-CADF8A17700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1939885" y="11278235"/>
            <a:ext cx="2437765" cy="2437765"/>
          </a:xfrm>
          <a:prstGeom prst="rect">
            <a:avLst/>
          </a:prstGeom>
        </p:spPr>
      </p:pic>
      <p:pic>
        <p:nvPicPr>
          <p:cNvPr id="4" name="Graphic 3">
            <a:extLst>
              <a:ext uri="{FF2B5EF4-FFF2-40B4-BE49-F238E27FC236}">
                <a16:creationId xmlns:a16="http://schemas.microsoft.com/office/drawing/2014/main" id="{1A9B0D38-8F14-AC7A-BF63-04F5F144F7A7}"/>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0" y="11556000"/>
            <a:ext cx="3857143" cy="2160000"/>
          </a:xfrm>
          <a:prstGeom prst="rect">
            <a:avLst/>
          </a:prstGeom>
        </p:spPr>
      </p:pic>
    </p:spTree>
    <p:extLst>
      <p:ext uri="{BB962C8B-B14F-4D97-AF65-F5344CB8AC3E}">
        <p14:creationId xmlns:p14="http://schemas.microsoft.com/office/powerpoint/2010/main" val="2425407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7CB4D77-AA75-9FE3-4EFD-FF5ED3ED901F}"/>
              </a:ext>
            </a:extLst>
          </p:cNvPr>
          <p:cNvSpPr txBox="1"/>
          <p:nvPr userDrawn="1"/>
        </p:nvSpPr>
        <p:spPr>
          <a:xfrm>
            <a:off x="23728334" y="13073674"/>
            <a:ext cx="683728" cy="553998"/>
          </a:xfrm>
          <a:prstGeom prst="rect">
            <a:avLst/>
          </a:prstGeom>
          <a:noFill/>
        </p:spPr>
        <p:txBody>
          <a:bodyPr wrap="square" rtlCol="0">
            <a:spAutoFit/>
          </a:bodyPr>
          <a:lstStyle/>
          <a:p>
            <a:pPr algn="ctr"/>
            <a:endParaRPr lang="en-US" sz="3000" dirty="0"/>
          </a:p>
        </p:txBody>
      </p:sp>
    </p:spTree>
    <p:extLst>
      <p:ext uri="{BB962C8B-B14F-4D97-AF65-F5344CB8AC3E}">
        <p14:creationId xmlns:p14="http://schemas.microsoft.com/office/powerpoint/2010/main" val="20627386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445A9A1-530D-705F-1786-8A6621D6B5CA}"/>
              </a:ext>
            </a:extLst>
          </p:cNvPr>
          <p:cNvSpPr/>
          <p:nvPr userDrawn="1"/>
        </p:nvSpPr>
        <p:spPr>
          <a:xfrm>
            <a:off x="0" y="0"/>
            <a:ext cx="24377650" cy="13716000"/>
          </a:xfrm>
          <a:prstGeom prst="rect">
            <a:avLst/>
          </a:prstGeom>
          <a:solidFill>
            <a:schemeClr val="tx1">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12EE64E-C804-99F1-DEF1-D512C7456513}"/>
              </a:ext>
            </a:extLst>
          </p:cNvPr>
          <p:cNvSpPr>
            <a:spLocks noGrp="1"/>
          </p:cNvSpPr>
          <p:nvPr>
            <p:ph type="title"/>
          </p:nvPr>
        </p:nvSpPr>
        <p:spPr>
          <a:xfrm>
            <a:off x="1472051" y="1557490"/>
            <a:ext cx="21433548" cy="4142270"/>
          </a:xfrm>
        </p:spPr>
        <p:txBody>
          <a:bodyPr>
            <a:noAutofit/>
          </a:bodyPr>
          <a:lstStyle>
            <a:lvl1pPr algn="ctr">
              <a:defRPr sz="12000">
                <a:solidFill>
                  <a:schemeClr val="bg1"/>
                </a:solidFill>
              </a:defRPr>
            </a:lvl1pPr>
          </a:lstStyle>
          <a:p>
            <a:r>
              <a:rPr lang="en-US" dirty="0"/>
              <a:t>Click to edit Master title style</a:t>
            </a:r>
          </a:p>
        </p:txBody>
      </p:sp>
      <p:sp>
        <p:nvSpPr>
          <p:cNvPr id="4" name="TextBox 3">
            <a:extLst>
              <a:ext uri="{FF2B5EF4-FFF2-40B4-BE49-F238E27FC236}">
                <a16:creationId xmlns:a16="http://schemas.microsoft.com/office/drawing/2014/main" id="{F16EE1BB-6426-E86F-85E7-4322B077CEE3}"/>
              </a:ext>
            </a:extLst>
          </p:cNvPr>
          <p:cNvSpPr txBox="1"/>
          <p:nvPr userDrawn="1"/>
        </p:nvSpPr>
        <p:spPr>
          <a:xfrm>
            <a:off x="23575934" y="12921274"/>
            <a:ext cx="683728" cy="553998"/>
          </a:xfrm>
          <a:prstGeom prst="rect">
            <a:avLst/>
          </a:prstGeom>
          <a:noFill/>
        </p:spPr>
        <p:txBody>
          <a:bodyPr wrap="square" rtlCol="0">
            <a:spAutoFit/>
          </a:bodyPr>
          <a:lstStyle/>
          <a:p>
            <a:pPr algn="ctr"/>
            <a:endParaRPr lang="en-US" sz="3000" dirty="0"/>
          </a:p>
        </p:txBody>
      </p:sp>
    </p:spTree>
    <p:extLst>
      <p:ext uri="{BB962C8B-B14F-4D97-AF65-F5344CB8AC3E}">
        <p14:creationId xmlns:p14="http://schemas.microsoft.com/office/powerpoint/2010/main" val="38953342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14" name="Text Placeholder 12">
            <a:extLst>
              <a:ext uri="{FF2B5EF4-FFF2-40B4-BE49-F238E27FC236}">
                <a16:creationId xmlns:a16="http://schemas.microsoft.com/office/drawing/2014/main" id="{24F3EC9E-6E73-B44C-D709-68480A767F1C}"/>
              </a:ext>
            </a:extLst>
          </p:cNvPr>
          <p:cNvSpPr>
            <a:spLocks noGrp="1"/>
          </p:cNvSpPr>
          <p:nvPr>
            <p:ph type="body" sz="quarter" idx="10"/>
          </p:nvPr>
        </p:nvSpPr>
        <p:spPr>
          <a:xfrm>
            <a:off x="1454400" y="2644053"/>
            <a:ext cx="20834626" cy="8830549"/>
          </a:xfrm>
          <a:prstGeom prst="rect">
            <a:avLst/>
          </a:prstGeom>
        </p:spPr>
        <p:txBody>
          <a:bodyPr/>
          <a:lstStyle>
            <a:lvl1pPr marL="590550" indent="-569913">
              <a:lnSpc>
                <a:spcPct val="95000"/>
              </a:lnSpc>
              <a:spcBef>
                <a:spcPts val="5000"/>
              </a:spcBef>
              <a:buFont typeface="System Font Regular"/>
              <a:buChar char="–"/>
              <a:tabLst/>
              <a:defRPr sz="5400">
                <a:latin typeface="Arial" panose="020B0604020202020204" pitchFamily="34" charset="0"/>
                <a:cs typeface="Arial" panose="020B0604020202020204" pitchFamily="34" charset="0"/>
              </a:defRPr>
            </a:lvl1pPr>
            <a:lvl2pPr marL="1116013" indent="-525463">
              <a:lnSpc>
                <a:spcPct val="95000"/>
              </a:lnSpc>
              <a:spcBef>
                <a:spcPts val="1800"/>
              </a:spcBef>
              <a:tabLst/>
              <a:defRPr sz="4600">
                <a:solidFill>
                  <a:schemeClr val="tx1">
                    <a:lumMod val="90000"/>
                    <a:lumOff val="10000"/>
                  </a:schemeClr>
                </a:solidFill>
              </a:defRPr>
            </a:lvl2pPr>
            <a:lvl3pPr marL="1795463" indent="-592138">
              <a:lnSpc>
                <a:spcPct val="95000"/>
              </a:lnSpc>
              <a:spcBef>
                <a:spcPts val="1800"/>
              </a:spcBef>
              <a:buFont typeface="Wingdings" pitchFamily="2" charset="2"/>
              <a:buChar char="Ø"/>
              <a:tabLst/>
              <a:defRPr sz="3800">
                <a:solidFill>
                  <a:schemeClr val="tx1">
                    <a:lumMod val="75000"/>
                    <a:lumOff val="25000"/>
                  </a:schemeClr>
                </a:solidFill>
              </a:defRPr>
            </a:lvl3pPr>
          </a:lstStyle>
          <a:p>
            <a:pPr lvl="0"/>
            <a:r>
              <a:rPr lang="en-US" dirty="0"/>
              <a:t>Click to edit Master text styles</a:t>
            </a:r>
          </a:p>
          <a:p>
            <a:pPr lvl="1"/>
            <a:r>
              <a:rPr lang="en-US" dirty="0" err="1"/>
              <a:t>Abc</a:t>
            </a:r>
            <a:endParaRPr lang="en-US" dirty="0"/>
          </a:p>
          <a:p>
            <a:pPr lvl="2"/>
            <a:r>
              <a:rPr lang="en-US" dirty="0" err="1"/>
              <a:t>Abc</a:t>
            </a:r>
            <a:endParaRPr lang="en-US" dirty="0"/>
          </a:p>
        </p:txBody>
      </p:sp>
      <p:sp>
        <p:nvSpPr>
          <p:cNvPr id="18" name="Title Placeholder 1">
            <a:extLst>
              <a:ext uri="{FF2B5EF4-FFF2-40B4-BE49-F238E27FC236}">
                <a16:creationId xmlns:a16="http://schemas.microsoft.com/office/drawing/2014/main" id="{F3460A0C-C28E-0A82-58EF-CAB46741C5E6}"/>
              </a:ext>
            </a:extLst>
          </p:cNvPr>
          <p:cNvSpPr>
            <a:spLocks noGrp="1"/>
          </p:cNvSpPr>
          <p:nvPr>
            <p:ph type="title"/>
          </p:nvPr>
        </p:nvSpPr>
        <p:spPr>
          <a:xfrm>
            <a:off x="1453875" y="786132"/>
            <a:ext cx="20834626" cy="964734"/>
          </a:xfrm>
          <a:prstGeom prst="rect">
            <a:avLst/>
          </a:prstGeom>
        </p:spPr>
        <p:txBody>
          <a:bodyPr vert="horz" lIns="91440" tIns="45720" rIns="91440" bIns="45720" rtlCol="0" anchor="ctr">
            <a:normAutofit/>
          </a:bodyPr>
          <a:lstStyle>
            <a:lvl1pPr>
              <a:defRPr sz="6000"/>
            </a:lvl1pPr>
          </a:lstStyle>
          <a:p>
            <a:r>
              <a:rPr lang="en-US" dirty="0"/>
              <a:t>Click to edit Master title style</a:t>
            </a:r>
          </a:p>
        </p:txBody>
      </p:sp>
      <p:sp>
        <p:nvSpPr>
          <p:cNvPr id="2" name="TextBox 1">
            <a:extLst>
              <a:ext uri="{FF2B5EF4-FFF2-40B4-BE49-F238E27FC236}">
                <a16:creationId xmlns:a16="http://schemas.microsoft.com/office/drawing/2014/main" id="{3BEFCEC8-5D52-EAEB-77EC-1F82F11C07FA}"/>
              </a:ext>
            </a:extLst>
          </p:cNvPr>
          <p:cNvSpPr txBox="1"/>
          <p:nvPr userDrawn="1"/>
        </p:nvSpPr>
        <p:spPr>
          <a:xfrm>
            <a:off x="23575934" y="12921274"/>
            <a:ext cx="683728" cy="553998"/>
          </a:xfrm>
          <a:prstGeom prst="rect">
            <a:avLst/>
          </a:prstGeom>
          <a:noFill/>
        </p:spPr>
        <p:txBody>
          <a:bodyPr wrap="square" rtlCol="0">
            <a:spAutoFit/>
          </a:bodyPr>
          <a:lstStyle/>
          <a:p>
            <a:pPr algn="ctr"/>
            <a:endParaRPr lang="en-US" sz="3000" dirty="0"/>
          </a:p>
        </p:txBody>
      </p:sp>
    </p:spTree>
    <p:extLst>
      <p:ext uri="{BB962C8B-B14F-4D97-AF65-F5344CB8AC3E}">
        <p14:creationId xmlns:p14="http://schemas.microsoft.com/office/powerpoint/2010/main" val="15108118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ingle Content">
    <p:spTree>
      <p:nvGrpSpPr>
        <p:cNvPr id="1" name=""/>
        <p:cNvGrpSpPr/>
        <p:nvPr/>
      </p:nvGrpSpPr>
      <p:grpSpPr>
        <a:xfrm>
          <a:off x="0" y="0"/>
          <a:ext cx="0" cy="0"/>
          <a:chOff x="0" y="0"/>
          <a:chExt cx="0" cy="0"/>
        </a:xfrm>
      </p:grpSpPr>
      <p:sp>
        <p:nvSpPr>
          <p:cNvPr id="8" name="Title Placeholder 1">
            <a:extLst>
              <a:ext uri="{FF2B5EF4-FFF2-40B4-BE49-F238E27FC236}">
                <a16:creationId xmlns:a16="http://schemas.microsoft.com/office/drawing/2014/main" id="{D899C450-791F-715A-08A7-676358B379ED}"/>
              </a:ext>
            </a:extLst>
          </p:cNvPr>
          <p:cNvSpPr>
            <a:spLocks noGrp="1"/>
          </p:cNvSpPr>
          <p:nvPr>
            <p:ph type="title"/>
          </p:nvPr>
        </p:nvSpPr>
        <p:spPr>
          <a:xfrm>
            <a:off x="1453874" y="786132"/>
            <a:ext cx="20806051" cy="964734"/>
          </a:xfrm>
          <a:prstGeom prst="rect">
            <a:avLst/>
          </a:prstGeom>
        </p:spPr>
        <p:txBody>
          <a:bodyPr vert="horz" lIns="91440" tIns="45720" rIns="91440" bIns="45720" rtlCol="0" anchor="ctr">
            <a:normAutofit/>
          </a:bodyPr>
          <a:lstStyle>
            <a:lvl1pPr>
              <a:defRPr sz="6000"/>
            </a:lvl1pPr>
          </a:lstStyle>
          <a:p>
            <a:r>
              <a:rPr lang="en-US" dirty="0"/>
              <a:t>Click to edit Master title style</a:t>
            </a:r>
          </a:p>
        </p:txBody>
      </p:sp>
      <p:sp>
        <p:nvSpPr>
          <p:cNvPr id="9" name="Content Placeholder 2">
            <a:extLst>
              <a:ext uri="{FF2B5EF4-FFF2-40B4-BE49-F238E27FC236}">
                <a16:creationId xmlns:a16="http://schemas.microsoft.com/office/drawing/2014/main" id="{1A12C5C4-F985-1699-2BDE-64EE4ECE5F91}"/>
              </a:ext>
            </a:extLst>
          </p:cNvPr>
          <p:cNvSpPr>
            <a:spLocks noGrp="1"/>
          </p:cNvSpPr>
          <p:nvPr>
            <p:ph sz="half" idx="1"/>
          </p:nvPr>
        </p:nvSpPr>
        <p:spPr>
          <a:xfrm>
            <a:off x="1453874" y="2188439"/>
            <a:ext cx="20806051" cy="8702676"/>
          </a:xfrm>
          <a:prstGeom prst="rect">
            <a:avLst/>
          </a:prstGeom>
        </p:spPr>
        <p:txBody>
          <a:bodyPr>
            <a:normAutofit/>
          </a:bodyPr>
          <a:lstStyle>
            <a:lvl1pPr marL="342900" indent="-342900">
              <a:buClr>
                <a:schemeClr val="accent1"/>
              </a:buClr>
              <a:buSzPct val="115000"/>
              <a:buFont typeface="Arial" panose="020B0604020202020204" pitchFamily="34" charset="0"/>
              <a:buChar char="•"/>
              <a:defRPr sz="2400"/>
            </a:lvl1pPr>
            <a:lvl2pPr>
              <a:defRPr sz="2400"/>
            </a:lvl2pPr>
            <a:lvl3pPr>
              <a:defRPr sz="2400"/>
            </a:lvl3pPr>
            <a:lvl4pPr>
              <a:defRPr sz="2400"/>
            </a:lvl4pPr>
            <a:lvl5pPr>
              <a:defRPr sz="2400"/>
            </a:lvl5pPr>
          </a:lstStyle>
          <a:p>
            <a:pPr lvl="0"/>
            <a:r>
              <a:rPr lang="en-US"/>
              <a:t>Click to edit Master text styles</a:t>
            </a:r>
          </a:p>
        </p:txBody>
      </p:sp>
      <p:sp>
        <p:nvSpPr>
          <p:cNvPr id="2" name="TextBox 1">
            <a:extLst>
              <a:ext uri="{FF2B5EF4-FFF2-40B4-BE49-F238E27FC236}">
                <a16:creationId xmlns:a16="http://schemas.microsoft.com/office/drawing/2014/main" id="{B4A16866-E1C9-C747-723A-2592ABBF6FDE}"/>
              </a:ext>
            </a:extLst>
          </p:cNvPr>
          <p:cNvSpPr txBox="1"/>
          <p:nvPr userDrawn="1"/>
        </p:nvSpPr>
        <p:spPr>
          <a:xfrm>
            <a:off x="23575934" y="12921274"/>
            <a:ext cx="683728" cy="553998"/>
          </a:xfrm>
          <a:prstGeom prst="rect">
            <a:avLst/>
          </a:prstGeom>
          <a:noFill/>
        </p:spPr>
        <p:txBody>
          <a:bodyPr wrap="square" rtlCol="0">
            <a:spAutoFit/>
          </a:bodyPr>
          <a:lstStyle/>
          <a:p>
            <a:pPr algn="ctr"/>
            <a:endParaRPr lang="en-US" sz="3000" dirty="0"/>
          </a:p>
        </p:txBody>
      </p:sp>
    </p:spTree>
    <p:extLst>
      <p:ext uri="{BB962C8B-B14F-4D97-AF65-F5344CB8AC3E}">
        <p14:creationId xmlns:p14="http://schemas.microsoft.com/office/powerpoint/2010/main" val="1819175603"/>
      </p:ext>
    </p:extLst>
  </p:cSld>
  <p:clrMapOvr>
    <a:masterClrMapping/>
  </p:clrMapOvr>
  <p:extLst>
    <p:ext uri="{DCECCB84-F9BA-43D5-87BE-67443E8EF086}">
      <p15:sldGuideLst xmlns:p15="http://schemas.microsoft.com/office/powerpoint/2012/main">
        <p15:guide id="1" orient="horz" pos="4320" userDrawn="1">
          <p15:clr>
            <a:srgbClr val="FBAE40"/>
          </p15:clr>
        </p15:guide>
        <p15:guide id="2" pos="7678"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ual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1453874" y="2188439"/>
            <a:ext cx="10314969" cy="8702676"/>
          </a:xfrm>
          <a:prstGeom prst="rect">
            <a:avLst/>
          </a:prstGeom>
        </p:spPr>
        <p:txBody>
          <a:bodyPr>
            <a:normAutofit/>
          </a:bodyPr>
          <a:lstStyle>
            <a:lvl1pPr marL="342900" indent="-342900">
              <a:buClr>
                <a:schemeClr val="accent1"/>
              </a:buClr>
              <a:buSzPct val="115000"/>
              <a:buFont typeface="Arial" panose="020B0604020202020204" pitchFamily="34" charset="0"/>
              <a:buChar char="•"/>
              <a:defRPr sz="2400"/>
            </a:lvl1pPr>
            <a:lvl2pPr>
              <a:defRPr sz="2400"/>
            </a:lvl2pPr>
            <a:lvl3pPr>
              <a:defRPr sz="2400"/>
            </a:lvl3pPr>
            <a:lvl4pPr>
              <a:defRPr sz="2400"/>
            </a:lvl4pPr>
            <a:lvl5pPr>
              <a:defRPr sz="2400"/>
            </a:lvl5pPr>
          </a:lstStyle>
          <a:p>
            <a:pPr lvl="0"/>
            <a:r>
              <a:rPr lang="en-US"/>
              <a:t>Click to edit Master text styles</a:t>
            </a:r>
          </a:p>
        </p:txBody>
      </p:sp>
      <p:sp>
        <p:nvSpPr>
          <p:cNvPr id="12" name="Content Placeholder 2">
            <a:extLst>
              <a:ext uri="{FF2B5EF4-FFF2-40B4-BE49-F238E27FC236}">
                <a16:creationId xmlns:a16="http://schemas.microsoft.com/office/drawing/2014/main" id="{06145780-6497-E810-CEF6-FAC4E6100ED4}"/>
              </a:ext>
            </a:extLst>
          </p:cNvPr>
          <p:cNvSpPr>
            <a:spLocks noGrp="1"/>
          </p:cNvSpPr>
          <p:nvPr>
            <p:ph sz="half" idx="10"/>
          </p:nvPr>
        </p:nvSpPr>
        <p:spPr>
          <a:xfrm>
            <a:off x="12608809" y="2207836"/>
            <a:ext cx="10314969" cy="8702676"/>
          </a:xfrm>
          <a:prstGeom prst="rect">
            <a:avLst/>
          </a:prstGeom>
        </p:spPr>
        <p:txBody>
          <a:bodyPr>
            <a:normAutofit/>
          </a:bodyPr>
          <a:lstStyle>
            <a:lvl1pPr marL="342900" indent="-342900">
              <a:buClr>
                <a:schemeClr val="accent1"/>
              </a:buClr>
              <a:buSzPct val="115000"/>
              <a:buFont typeface="Arial" panose="020B0604020202020204" pitchFamily="34" charset="0"/>
              <a:buChar char="•"/>
              <a:defRPr sz="2400"/>
            </a:lvl1pPr>
            <a:lvl2pPr>
              <a:defRPr sz="2400"/>
            </a:lvl2pPr>
            <a:lvl3pPr>
              <a:defRPr sz="2400"/>
            </a:lvl3pPr>
            <a:lvl4pPr>
              <a:defRPr sz="2400"/>
            </a:lvl4pPr>
            <a:lvl5pPr>
              <a:defRPr sz="2400"/>
            </a:lvl5pPr>
          </a:lstStyle>
          <a:p>
            <a:pPr lvl="0"/>
            <a:r>
              <a:rPr lang="en-US"/>
              <a:t>Click to edit Master text styles</a:t>
            </a:r>
          </a:p>
        </p:txBody>
      </p:sp>
      <p:sp>
        <p:nvSpPr>
          <p:cNvPr id="15" name="Title Placeholder 1">
            <a:extLst>
              <a:ext uri="{FF2B5EF4-FFF2-40B4-BE49-F238E27FC236}">
                <a16:creationId xmlns:a16="http://schemas.microsoft.com/office/drawing/2014/main" id="{9916430D-CC4B-1CCA-2F0C-D3C97FB7A623}"/>
              </a:ext>
            </a:extLst>
          </p:cNvPr>
          <p:cNvSpPr>
            <a:spLocks noGrp="1"/>
          </p:cNvSpPr>
          <p:nvPr>
            <p:ph type="title"/>
          </p:nvPr>
        </p:nvSpPr>
        <p:spPr>
          <a:xfrm>
            <a:off x="1453874" y="786132"/>
            <a:ext cx="21469899" cy="964734"/>
          </a:xfrm>
          <a:prstGeom prst="rect">
            <a:avLst/>
          </a:prstGeom>
        </p:spPr>
        <p:txBody>
          <a:bodyPr vert="horz" lIns="91440" tIns="45720" rIns="91440" bIns="45720" rtlCol="0" anchor="ctr">
            <a:normAutofit/>
          </a:bodyPr>
          <a:lstStyle>
            <a:lvl1pPr>
              <a:defRPr sz="6000"/>
            </a:lvl1pPr>
          </a:lstStyle>
          <a:p>
            <a:r>
              <a:rPr lang="en-US" dirty="0"/>
              <a:t>Click to edit Master title style</a:t>
            </a:r>
          </a:p>
        </p:txBody>
      </p:sp>
      <p:sp>
        <p:nvSpPr>
          <p:cNvPr id="2" name="TextBox 1">
            <a:extLst>
              <a:ext uri="{FF2B5EF4-FFF2-40B4-BE49-F238E27FC236}">
                <a16:creationId xmlns:a16="http://schemas.microsoft.com/office/drawing/2014/main" id="{942B6A87-65DA-18E8-9BC2-01AD1D6843DB}"/>
              </a:ext>
            </a:extLst>
          </p:cNvPr>
          <p:cNvSpPr txBox="1"/>
          <p:nvPr userDrawn="1"/>
        </p:nvSpPr>
        <p:spPr>
          <a:xfrm>
            <a:off x="23575934" y="12921274"/>
            <a:ext cx="683728" cy="553998"/>
          </a:xfrm>
          <a:prstGeom prst="rect">
            <a:avLst/>
          </a:prstGeom>
          <a:noFill/>
        </p:spPr>
        <p:txBody>
          <a:bodyPr wrap="square" rtlCol="0">
            <a:spAutoFit/>
          </a:bodyPr>
          <a:lstStyle/>
          <a:p>
            <a:pPr algn="ctr"/>
            <a:endParaRPr lang="en-US" sz="3000" dirty="0"/>
          </a:p>
        </p:txBody>
      </p:sp>
    </p:spTree>
    <p:extLst>
      <p:ext uri="{BB962C8B-B14F-4D97-AF65-F5344CB8AC3E}">
        <p14:creationId xmlns:p14="http://schemas.microsoft.com/office/powerpoint/2010/main" val="9053894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 with Left Text">
    <p:spTree>
      <p:nvGrpSpPr>
        <p:cNvPr id="1" name=""/>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06145780-6497-E810-CEF6-FAC4E6100ED4}"/>
              </a:ext>
            </a:extLst>
          </p:cNvPr>
          <p:cNvSpPr>
            <a:spLocks noGrp="1"/>
          </p:cNvSpPr>
          <p:nvPr>
            <p:ph sz="half" idx="10"/>
          </p:nvPr>
        </p:nvSpPr>
        <p:spPr>
          <a:xfrm>
            <a:off x="8913282" y="2186571"/>
            <a:ext cx="14010492" cy="8702676"/>
          </a:xfrm>
          <a:prstGeom prst="rect">
            <a:avLst/>
          </a:prstGeom>
        </p:spPr>
        <p:txBody>
          <a:bodyPr>
            <a:normAutofit/>
          </a:bodyPr>
          <a:lstStyle>
            <a:lvl1pPr marL="0" indent="0">
              <a:buClr>
                <a:schemeClr val="accent1"/>
              </a:buClr>
              <a:buSzPct val="115000"/>
              <a:buFont typeface="Arial" panose="020B0604020202020204" pitchFamily="34" charset="0"/>
              <a:buNone/>
              <a:defRPr sz="2400"/>
            </a:lvl1pPr>
            <a:lvl2pPr>
              <a:defRPr sz="2400"/>
            </a:lvl2pPr>
            <a:lvl3pPr>
              <a:defRPr sz="2400"/>
            </a:lvl3pPr>
            <a:lvl4pPr>
              <a:defRPr sz="2400"/>
            </a:lvl4pPr>
            <a:lvl5pPr>
              <a:defRPr sz="2400"/>
            </a:lvl5pPr>
          </a:lstStyle>
          <a:p>
            <a:pPr lvl="0"/>
            <a:endParaRPr lang="en-US"/>
          </a:p>
        </p:txBody>
      </p:sp>
      <p:sp>
        <p:nvSpPr>
          <p:cNvPr id="15" name="Title Placeholder 1">
            <a:extLst>
              <a:ext uri="{FF2B5EF4-FFF2-40B4-BE49-F238E27FC236}">
                <a16:creationId xmlns:a16="http://schemas.microsoft.com/office/drawing/2014/main" id="{9916430D-CC4B-1CCA-2F0C-D3C97FB7A623}"/>
              </a:ext>
            </a:extLst>
          </p:cNvPr>
          <p:cNvSpPr>
            <a:spLocks noGrp="1"/>
          </p:cNvSpPr>
          <p:nvPr>
            <p:ph type="title"/>
          </p:nvPr>
        </p:nvSpPr>
        <p:spPr>
          <a:xfrm>
            <a:off x="1453874" y="786132"/>
            <a:ext cx="21469899" cy="964734"/>
          </a:xfrm>
          <a:prstGeom prst="rect">
            <a:avLst/>
          </a:prstGeom>
        </p:spPr>
        <p:txBody>
          <a:bodyPr vert="horz" lIns="91440" tIns="45720" rIns="91440" bIns="45720" rtlCol="0" anchor="ctr">
            <a:normAutofit/>
          </a:bodyPr>
          <a:lstStyle>
            <a:lvl1pPr>
              <a:defRPr sz="6000"/>
            </a:lvl1pPr>
          </a:lstStyle>
          <a:p>
            <a:r>
              <a:rPr lang="en-US" dirty="0"/>
              <a:t>Click to edit Master title style</a:t>
            </a:r>
          </a:p>
        </p:txBody>
      </p:sp>
      <p:sp>
        <p:nvSpPr>
          <p:cNvPr id="7" name="Text Placeholder 6">
            <a:extLst>
              <a:ext uri="{FF2B5EF4-FFF2-40B4-BE49-F238E27FC236}">
                <a16:creationId xmlns:a16="http://schemas.microsoft.com/office/drawing/2014/main" id="{04B13985-E123-4F94-F807-1F9624F42327}"/>
              </a:ext>
            </a:extLst>
          </p:cNvPr>
          <p:cNvSpPr>
            <a:spLocks noGrp="1"/>
          </p:cNvSpPr>
          <p:nvPr>
            <p:ph type="body" sz="quarter" idx="11"/>
          </p:nvPr>
        </p:nvSpPr>
        <p:spPr>
          <a:xfrm>
            <a:off x="1453874" y="2186571"/>
            <a:ext cx="6551083" cy="8702676"/>
          </a:xfrm>
          <a:prstGeom prst="rect">
            <a:avLst/>
          </a:prstGeom>
          <a:solidFill>
            <a:schemeClr val="bg2"/>
          </a:solidFill>
        </p:spPr>
        <p:txBody>
          <a:bodyPr lIns="360000" tIns="360000" rIns="360000" bIns="360000">
            <a:normAutofit/>
          </a:bodyPr>
          <a:lstStyle>
            <a:lvl1pPr marL="457200" indent="-457200">
              <a:lnSpc>
                <a:spcPct val="95000"/>
              </a:lnSpc>
              <a:spcBef>
                <a:spcPts val="2400"/>
              </a:spcBef>
              <a:buClr>
                <a:schemeClr val="accent2"/>
              </a:buClr>
              <a:buSzPct val="115000"/>
              <a:buFont typeface="Arial" panose="020B0604020202020204" pitchFamily="34" charset="0"/>
              <a:buChar char="•"/>
              <a:defRPr sz="4500">
                <a:solidFill>
                  <a:schemeClr val="tx1"/>
                </a:solidFill>
              </a:defRPr>
            </a:lvl1pPr>
          </a:lstStyle>
          <a:p>
            <a:pPr lvl="0"/>
            <a:r>
              <a:rPr lang="en-US" dirty="0"/>
              <a:t>Click to edit Master text styles</a:t>
            </a:r>
          </a:p>
        </p:txBody>
      </p:sp>
      <p:sp>
        <p:nvSpPr>
          <p:cNvPr id="2" name="TextBox 1">
            <a:extLst>
              <a:ext uri="{FF2B5EF4-FFF2-40B4-BE49-F238E27FC236}">
                <a16:creationId xmlns:a16="http://schemas.microsoft.com/office/drawing/2014/main" id="{20999A7F-04EB-C380-71FC-98F52F618A4F}"/>
              </a:ext>
            </a:extLst>
          </p:cNvPr>
          <p:cNvSpPr txBox="1"/>
          <p:nvPr userDrawn="1"/>
        </p:nvSpPr>
        <p:spPr>
          <a:xfrm>
            <a:off x="23575934" y="12921274"/>
            <a:ext cx="683728" cy="553998"/>
          </a:xfrm>
          <a:prstGeom prst="rect">
            <a:avLst/>
          </a:prstGeom>
          <a:noFill/>
        </p:spPr>
        <p:txBody>
          <a:bodyPr wrap="square" rtlCol="0">
            <a:spAutoFit/>
          </a:bodyPr>
          <a:lstStyle/>
          <a:p>
            <a:pPr algn="ctr"/>
            <a:endParaRPr lang="en-US" sz="3000" dirty="0"/>
          </a:p>
        </p:txBody>
      </p:sp>
    </p:spTree>
    <p:extLst>
      <p:ext uri="{BB962C8B-B14F-4D97-AF65-F5344CB8AC3E}">
        <p14:creationId xmlns:p14="http://schemas.microsoft.com/office/powerpoint/2010/main" val="16806589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Right Tex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1453873" y="2188439"/>
            <a:ext cx="14010491" cy="8702676"/>
          </a:xfrm>
          <a:prstGeom prst="rect">
            <a:avLst/>
          </a:prstGeom>
        </p:spPr>
        <p:txBody>
          <a:bodyPr>
            <a:normAutofit/>
          </a:bodyPr>
          <a:lstStyle>
            <a:lvl1pPr marL="0" indent="0">
              <a:buClr>
                <a:schemeClr val="accent1"/>
              </a:buClr>
              <a:buFont typeface="Arial" panose="020B0604020202020204" pitchFamily="34" charset="0"/>
              <a:buNone/>
              <a:defRPr sz="2400"/>
            </a:lvl1pPr>
            <a:lvl2pPr>
              <a:defRPr sz="2400"/>
            </a:lvl2pPr>
            <a:lvl3pPr>
              <a:defRPr sz="2400"/>
            </a:lvl3pPr>
            <a:lvl4pPr>
              <a:defRPr sz="2400"/>
            </a:lvl4pPr>
            <a:lvl5pPr>
              <a:defRPr sz="2400"/>
            </a:lvl5pPr>
          </a:lstStyle>
          <a:p>
            <a:pPr lvl="0"/>
            <a:endParaRPr lang="en-US"/>
          </a:p>
        </p:txBody>
      </p:sp>
      <p:sp>
        <p:nvSpPr>
          <p:cNvPr id="15" name="Title Placeholder 1">
            <a:extLst>
              <a:ext uri="{FF2B5EF4-FFF2-40B4-BE49-F238E27FC236}">
                <a16:creationId xmlns:a16="http://schemas.microsoft.com/office/drawing/2014/main" id="{9916430D-CC4B-1CCA-2F0C-D3C97FB7A623}"/>
              </a:ext>
            </a:extLst>
          </p:cNvPr>
          <p:cNvSpPr>
            <a:spLocks noGrp="1"/>
          </p:cNvSpPr>
          <p:nvPr>
            <p:ph type="title"/>
          </p:nvPr>
        </p:nvSpPr>
        <p:spPr>
          <a:xfrm>
            <a:off x="1453874" y="786132"/>
            <a:ext cx="21469899" cy="964734"/>
          </a:xfrm>
          <a:prstGeom prst="rect">
            <a:avLst/>
          </a:prstGeom>
        </p:spPr>
        <p:txBody>
          <a:bodyPr vert="horz" lIns="91440" tIns="45720" rIns="91440" bIns="45720" rtlCol="0" anchor="ctr">
            <a:normAutofit/>
          </a:bodyPr>
          <a:lstStyle>
            <a:lvl1pPr>
              <a:defRPr sz="6000"/>
            </a:lvl1pPr>
          </a:lstStyle>
          <a:p>
            <a:r>
              <a:rPr lang="en-US" dirty="0"/>
              <a:t>Click to edit Master title style</a:t>
            </a:r>
          </a:p>
        </p:txBody>
      </p:sp>
      <p:sp>
        <p:nvSpPr>
          <p:cNvPr id="2" name="Text Placeholder 6">
            <a:extLst>
              <a:ext uri="{FF2B5EF4-FFF2-40B4-BE49-F238E27FC236}">
                <a16:creationId xmlns:a16="http://schemas.microsoft.com/office/drawing/2014/main" id="{652F99E9-88A0-91C9-41FB-266C65A8B6BF}"/>
              </a:ext>
            </a:extLst>
          </p:cNvPr>
          <p:cNvSpPr>
            <a:spLocks noGrp="1"/>
          </p:cNvSpPr>
          <p:nvPr>
            <p:ph type="body" sz="quarter" idx="11"/>
          </p:nvPr>
        </p:nvSpPr>
        <p:spPr>
          <a:xfrm>
            <a:off x="16372690" y="2186571"/>
            <a:ext cx="6551083" cy="8702676"/>
          </a:xfrm>
          <a:prstGeom prst="rect">
            <a:avLst/>
          </a:prstGeom>
          <a:solidFill>
            <a:schemeClr val="bg2"/>
          </a:solidFill>
        </p:spPr>
        <p:txBody>
          <a:bodyPr lIns="360000" tIns="360000" rIns="360000" bIns="360000">
            <a:normAutofit/>
          </a:bodyPr>
          <a:lstStyle>
            <a:lvl1pPr marL="457200" indent="-457200">
              <a:lnSpc>
                <a:spcPct val="95000"/>
              </a:lnSpc>
              <a:spcBef>
                <a:spcPts val="2400"/>
              </a:spcBef>
              <a:buClr>
                <a:schemeClr val="accent2"/>
              </a:buClr>
              <a:buSzPct val="115000"/>
              <a:buFont typeface="Arial" panose="020B0604020202020204" pitchFamily="34" charset="0"/>
              <a:buChar char="•"/>
              <a:defRPr sz="4500">
                <a:solidFill>
                  <a:schemeClr val="tx1"/>
                </a:solidFill>
              </a:defRPr>
            </a:lvl1pPr>
          </a:lstStyle>
          <a:p>
            <a:pPr lvl="0"/>
            <a:r>
              <a:rPr lang="en-US" dirty="0"/>
              <a:t>Click to edit Master text styles</a:t>
            </a:r>
          </a:p>
        </p:txBody>
      </p:sp>
      <p:sp>
        <p:nvSpPr>
          <p:cNvPr id="4" name="TextBox 3">
            <a:extLst>
              <a:ext uri="{FF2B5EF4-FFF2-40B4-BE49-F238E27FC236}">
                <a16:creationId xmlns:a16="http://schemas.microsoft.com/office/drawing/2014/main" id="{E033BC6E-DFC6-CB22-662F-B5D5143328DB}"/>
              </a:ext>
            </a:extLst>
          </p:cNvPr>
          <p:cNvSpPr txBox="1"/>
          <p:nvPr userDrawn="1"/>
        </p:nvSpPr>
        <p:spPr>
          <a:xfrm>
            <a:off x="23575934" y="12921274"/>
            <a:ext cx="683728" cy="553998"/>
          </a:xfrm>
          <a:prstGeom prst="rect">
            <a:avLst/>
          </a:prstGeom>
          <a:noFill/>
        </p:spPr>
        <p:txBody>
          <a:bodyPr wrap="square" rtlCol="0">
            <a:spAutoFit/>
          </a:bodyPr>
          <a:lstStyle/>
          <a:p>
            <a:pPr algn="ctr"/>
            <a:endParaRPr lang="en-US" sz="3000" dirty="0"/>
          </a:p>
        </p:txBody>
      </p:sp>
    </p:spTree>
    <p:extLst>
      <p:ext uri="{BB962C8B-B14F-4D97-AF65-F5344CB8AC3E}">
        <p14:creationId xmlns:p14="http://schemas.microsoft.com/office/powerpoint/2010/main" val="26269246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6000"/>
            </a:lvl1pPr>
          </a:lstStyle>
          <a:p>
            <a:r>
              <a:rPr lang="en-GB" dirty="0"/>
              <a:t>Click to edit Master title style</a:t>
            </a:r>
            <a:endParaRPr lang="en-US" dirty="0"/>
          </a:p>
        </p:txBody>
      </p:sp>
      <p:sp>
        <p:nvSpPr>
          <p:cNvPr id="4" name="Date Placeholder 3">
            <a:extLst>
              <a:ext uri="{FF2B5EF4-FFF2-40B4-BE49-F238E27FC236}">
                <a16:creationId xmlns:a16="http://schemas.microsoft.com/office/drawing/2014/main" id="{22A685FD-698E-A7AF-5845-42C7B9FC4ABA}"/>
              </a:ext>
            </a:extLst>
          </p:cNvPr>
          <p:cNvSpPr>
            <a:spLocks noGrp="1"/>
          </p:cNvSpPr>
          <p:nvPr>
            <p:ph type="dt" sz="half" idx="10"/>
          </p:nvPr>
        </p:nvSpPr>
        <p:spPr/>
        <p:txBody>
          <a:bodyPr/>
          <a:lstStyle>
            <a:lvl1pPr>
              <a:defRPr/>
            </a:lvl1pPr>
          </a:lstStyle>
          <a:p>
            <a:pPr>
              <a:defRPr/>
            </a:pPr>
            <a:endParaRPr lang="en-GB"/>
          </a:p>
        </p:txBody>
      </p:sp>
      <p:sp>
        <p:nvSpPr>
          <p:cNvPr id="5" name="Footer Placeholder 4">
            <a:extLst>
              <a:ext uri="{FF2B5EF4-FFF2-40B4-BE49-F238E27FC236}">
                <a16:creationId xmlns:a16="http://schemas.microsoft.com/office/drawing/2014/main" id="{5038A8E0-4D47-E576-1C8E-2DFD44F22C43}"/>
              </a:ext>
            </a:extLst>
          </p:cNvPr>
          <p:cNvSpPr>
            <a:spLocks noGrp="1"/>
          </p:cNvSpPr>
          <p:nvPr>
            <p:ph type="ftr" sz="quarter" idx="11"/>
          </p:nvPr>
        </p:nvSpPr>
        <p:spPr/>
        <p:txBody>
          <a:bodyPr/>
          <a:lstStyle>
            <a:lvl1pPr>
              <a:defRPr/>
            </a:lvl1pPr>
          </a:lstStyle>
          <a:p>
            <a:pPr>
              <a:defRPr/>
            </a:pPr>
            <a:endParaRPr lang="en-GB"/>
          </a:p>
        </p:txBody>
      </p:sp>
      <p:sp>
        <p:nvSpPr>
          <p:cNvPr id="6" name="Slide Number Placeholder 5">
            <a:extLst>
              <a:ext uri="{FF2B5EF4-FFF2-40B4-BE49-F238E27FC236}">
                <a16:creationId xmlns:a16="http://schemas.microsoft.com/office/drawing/2014/main" id="{76795DFE-C312-7A69-E162-FD54123A161E}"/>
              </a:ext>
            </a:extLst>
          </p:cNvPr>
          <p:cNvSpPr>
            <a:spLocks noGrp="1"/>
          </p:cNvSpPr>
          <p:nvPr>
            <p:ph type="sldNum" sz="quarter" idx="12"/>
          </p:nvPr>
        </p:nvSpPr>
        <p:spPr/>
        <p:txBody>
          <a:bodyPr/>
          <a:lstStyle>
            <a:lvl1pPr>
              <a:defRPr/>
            </a:lvl1pPr>
          </a:lstStyle>
          <a:p>
            <a:pPr>
              <a:defRPr/>
            </a:pPr>
            <a:fld id="{F111414B-1E6A-4A12-8862-B4654ECE5F47}" type="slidenum">
              <a:rPr lang="en-GB"/>
              <a:pPr>
                <a:defRPr/>
              </a:pPr>
              <a:t>‹#›</a:t>
            </a:fld>
            <a:endParaRPr lang="en-GB"/>
          </a:p>
        </p:txBody>
      </p:sp>
      <p:sp>
        <p:nvSpPr>
          <p:cNvPr id="3" name="TextBox 2">
            <a:extLst>
              <a:ext uri="{FF2B5EF4-FFF2-40B4-BE49-F238E27FC236}">
                <a16:creationId xmlns:a16="http://schemas.microsoft.com/office/drawing/2014/main" id="{99CC3561-41EF-B2D1-A17F-50A0A5118CAB}"/>
              </a:ext>
            </a:extLst>
          </p:cNvPr>
          <p:cNvSpPr txBox="1"/>
          <p:nvPr userDrawn="1"/>
        </p:nvSpPr>
        <p:spPr>
          <a:xfrm>
            <a:off x="23575934" y="12921274"/>
            <a:ext cx="683728" cy="553998"/>
          </a:xfrm>
          <a:prstGeom prst="rect">
            <a:avLst/>
          </a:prstGeom>
          <a:noFill/>
        </p:spPr>
        <p:txBody>
          <a:bodyPr wrap="square" rtlCol="0">
            <a:spAutoFit/>
          </a:bodyPr>
          <a:lstStyle/>
          <a:p>
            <a:pPr algn="ctr"/>
            <a:endParaRPr lang="en-US" sz="3000" dirty="0"/>
          </a:p>
        </p:txBody>
      </p:sp>
    </p:spTree>
    <p:extLst>
      <p:ext uri="{BB962C8B-B14F-4D97-AF65-F5344CB8AC3E}">
        <p14:creationId xmlns:p14="http://schemas.microsoft.com/office/powerpoint/2010/main" val="21686782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sv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slideLayout" Target="../slideLayouts/slideLayout13.xml"/><Relationship Id="rId7" Type="http://schemas.openxmlformats.org/officeDocument/2006/relationships/slideLayout" Target="../slideLayouts/slideLayout17.xml"/><Relationship Id="rId12" Type="http://schemas.openxmlformats.org/officeDocument/2006/relationships/image" Target="../media/image2.svg"/><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image" Target="../media/image1.png"/><Relationship Id="rId5" Type="http://schemas.openxmlformats.org/officeDocument/2006/relationships/slideLayout" Target="../slideLayouts/slideLayout15.xml"/><Relationship Id="rId10" Type="http://schemas.openxmlformats.org/officeDocument/2006/relationships/theme" Target="../theme/theme2.xml"/><Relationship Id="rId4" Type="http://schemas.openxmlformats.org/officeDocument/2006/relationships/slideLayout" Target="../slideLayouts/slideLayout14.xml"/><Relationship Id="rId9"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1" name="Title Placeholder 1">
            <a:extLst>
              <a:ext uri="{FF2B5EF4-FFF2-40B4-BE49-F238E27FC236}">
                <a16:creationId xmlns:a16="http://schemas.microsoft.com/office/drawing/2014/main" id="{0DFBDEEC-9E02-EA0C-AB32-4FAC51D6C05B}"/>
              </a:ext>
            </a:extLst>
          </p:cNvPr>
          <p:cNvSpPr>
            <a:spLocks noGrp="1"/>
          </p:cNvSpPr>
          <p:nvPr>
            <p:ph type="title"/>
          </p:nvPr>
        </p:nvSpPr>
        <p:spPr>
          <a:xfrm>
            <a:off x="1395972" y="2715730"/>
            <a:ext cx="20882137" cy="964734"/>
          </a:xfrm>
          <a:prstGeom prst="rect">
            <a:avLst/>
          </a:prstGeom>
        </p:spPr>
        <p:txBody>
          <a:bodyPr vert="horz" lIns="91440" tIns="45720" rIns="91440" bIns="45720" rtlCol="0" anchor="ctr">
            <a:normAutofit/>
          </a:bodyPr>
          <a:lstStyle/>
          <a:p>
            <a:r>
              <a:rPr lang="en-US"/>
              <a:t>Click to edit Master title style</a:t>
            </a:r>
          </a:p>
        </p:txBody>
      </p:sp>
      <p:sp>
        <p:nvSpPr>
          <p:cNvPr id="12" name="Text Placeholder 2">
            <a:extLst>
              <a:ext uri="{FF2B5EF4-FFF2-40B4-BE49-F238E27FC236}">
                <a16:creationId xmlns:a16="http://schemas.microsoft.com/office/drawing/2014/main" id="{2718CD1D-9DEB-267E-CDC9-505477D928E5}"/>
              </a:ext>
            </a:extLst>
          </p:cNvPr>
          <p:cNvSpPr>
            <a:spLocks noGrp="1"/>
          </p:cNvSpPr>
          <p:nvPr>
            <p:ph type="body" idx="1"/>
          </p:nvPr>
        </p:nvSpPr>
        <p:spPr>
          <a:xfrm>
            <a:off x="1395972" y="4200967"/>
            <a:ext cx="20882137" cy="1553062"/>
          </a:xfrm>
          <a:prstGeom prst="rect">
            <a:avLst/>
          </a:prstGeom>
        </p:spPr>
        <p:txBody>
          <a:bodyPr vert="horz" lIns="91440" tIns="45720" rIns="91440" bIns="45720" rtlCol="0">
            <a:normAutofit/>
          </a:bodyPr>
          <a:lstStyle/>
          <a:p>
            <a:r>
              <a:rPr lang="en-GB" sz="3199" b="1">
                <a:latin typeface="Arial" panose="020B0604020202020204" pitchFamily="34" charset="0"/>
                <a:cs typeface="Arial" panose="020B0604020202020204" pitchFamily="34" charset="0"/>
              </a:rPr>
              <a:t>Subtitle</a:t>
            </a:r>
            <a:endParaRPr lang="en-JP" sz="3199" b="1">
              <a:latin typeface="Arial" panose="020B0604020202020204" pitchFamily="34" charset="0"/>
              <a:cs typeface="Arial" panose="020B0604020202020204" pitchFamily="34" charset="0"/>
            </a:endParaRPr>
          </a:p>
        </p:txBody>
      </p:sp>
      <p:pic>
        <p:nvPicPr>
          <p:cNvPr id="4" name="Graphic 3">
            <a:extLst>
              <a:ext uri="{FF2B5EF4-FFF2-40B4-BE49-F238E27FC236}">
                <a16:creationId xmlns:a16="http://schemas.microsoft.com/office/drawing/2014/main" id="{F2FFCC65-21FF-92AD-E1FD-C57B84D7CD90}"/>
              </a:ext>
            </a:extLst>
          </p:cNvPr>
          <p:cNvPicPr>
            <a:picLocks noChangeAspect="1"/>
          </p:cNvPicPr>
          <p:nvPr userDrawn="1"/>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0" y="11556000"/>
            <a:ext cx="3857143" cy="2160000"/>
          </a:xfrm>
          <a:prstGeom prst="rect">
            <a:avLst/>
          </a:prstGeom>
        </p:spPr>
      </p:pic>
    </p:spTree>
    <p:extLst>
      <p:ext uri="{BB962C8B-B14F-4D97-AF65-F5344CB8AC3E}">
        <p14:creationId xmlns:p14="http://schemas.microsoft.com/office/powerpoint/2010/main" val="2374449964"/>
      </p:ext>
    </p:extLst>
  </p:cSld>
  <p:clrMap bg1="lt1" tx1="dk1" bg2="lt2" tx2="dk2" accent1="accent1" accent2="accent2" accent3="accent3" accent4="accent4" accent5="accent5" accent6="accent6" hlink="hlink" folHlink="folHlink"/>
  <p:sldLayoutIdLst>
    <p:sldLayoutId id="2147484132" r:id="rId1"/>
    <p:sldLayoutId id="2147485199" r:id="rId2"/>
    <p:sldLayoutId id="2147485213" r:id="rId3"/>
    <p:sldLayoutId id="2147484133" r:id="rId4"/>
    <p:sldLayoutId id="2147484793" r:id="rId5"/>
    <p:sldLayoutId id="2147484794" r:id="rId6"/>
    <p:sldLayoutId id="2147485063" r:id="rId7"/>
    <p:sldLayoutId id="2147485064" r:id="rId8"/>
    <p:sldLayoutId id="2147485201" r:id="rId9"/>
    <p:sldLayoutId id="2147485202" r:id="rId10"/>
  </p:sldLayoutIdLst>
  <p:hf hdr="0" ftr="0" dt="0"/>
  <p:txStyles>
    <p:titleStyle>
      <a:lvl1pPr algn="l" defTabSz="914400" rtl="0" eaLnBrk="1" latinLnBrk="0" hangingPunct="1">
        <a:lnSpc>
          <a:spcPct val="90000"/>
        </a:lnSpc>
        <a:spcBef>
          <a:spcPct val="0"/>
        </a:spcBef>
        <a:buNone/>
        <a:defRPr sz="4800" b="1" kern="1200">
          <a:solidFill>
            <a:schemeClr val="tx1"/>
          </a:solidFill>
          <a:latin typeface="Arial" panose="020B0604020202020204" pitchFamily="34" charset="0"/>
          <a:ea typeface="+mj-ea"/>
          <a:cs typeface="Arial" panose="020B06040202020202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JP"/>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320" userDrawn="1">
          <p15:clr>
            <a:srgbClr val="F26B43"/>
          </p15:clr>
        </p15:guide>
        <p15:guide id="5" pos="7497"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1" name="Title Placeholder 1">
            <a:extLst>
              <a:ext uri="{FF2B5EF4-FFF2-40B4-BE49-F238E27FC236}">
                <a16:creationId xmlns:a16="http://schemas.microsoft.com/office/drawing/2014/main" id="{0DFBDEEC-9E02-EA0C-AB32-4FAC51D6C05B}"/>
              </a:ext>
            </a:extLst>
          </p:cNvPr>
          <p:cNvSpPr>
            <a:spLocks noGrp="1"/>
          </p:cNvSpPr>
          <p:nvPr>
            <p:ph type="title"/>
          </p:nvPr>
        </p:nvSpPr>
        <p:spPr>
          <a:xfrm>
            <a:off x="647827" y="2715730"/>
            <a:ext cx="21421581" cy="96473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12" name="Text Placeholder 2">
            <a:extLst>
              <a:ext uri="{FF2B5EF4-FFF2-40B4-BE49-F238E27FC236}">
                <a16:creationId xmlns:a16="http://schemas.microsoft.com/office/drawing/2014/main" id="{2718CD1D-9DEB-267E-CDC9-505477D928E5}"/>
              </a:ext>
            </a:extLst>
          </p:cNvPr>
          <p:cNvSpPr>
            <a:spLocks noGrp="1"/>
          </p:cNvSpPr>
          <p:nvPr>
            <p:ph type="body" idx="1"/>
          </p:nvPr>
        </p:nvSpPr>
        <p:spPr>
          <a:xfrm>
            <a:off x="647827" y="4200967"/>
            <a:ext cx="21421582" cy="1553062"/>
          </a:xfrm>
          <a:prstGeom prst="rect">
            <a:avLst/>
          </a:prstGeom>
        </p:spPr>
        <p:txBody>
          <a:bodyPr vert="horz" lIns="91440" tIns="45720" rIns="91440" bIns="45720" rtlCol="0">
            <a:normAutofit/>
          </a:bodyPr>
          <a:lstStyle/>
          <a:p>
            <a:r>
              <a:rPr lang="en-GB" sz="3199" b="1" dirty="0">
                <a:latin typeface="Arial" panose="020B0604020202020204" pitchFamily="34" charset="0"/>
                <a:cs typeface="Arial" panose="020B0604020202020204" pitchFamily="34" charset="0"/>
              </a:rPr>
              <a:t>Subtitle</a:t>
            </a:r>
            <a:endParaRPr lang="en-JP" sz="3199" b="1" dirty="0">
              <a:latin typeface="Arial" panose="020B0604020202020204" pitchFamily="34" charset="0"/>
              <a:cs typeface="Arial" panose="020B0604020202020204" pitchFamily="34" charset="0"/>
            </a:endParaRPr>
          </a:p>
        </p:txBody>
      </p:sp>
      <p:pic>
        <p:nvPicPr>
          <p:cNvPr id="4" name="Graphic 3">
            <a:extLst>
              <a:ext uri="{FF2B5EF4-FFF2-40B4-BE49-F238E27FC236}">
                <a16:creationId xmlns:a16="http://schemas.microsoft.com/office/drawing/2014/main" id="{F2FFCC65-21FF-92AD-E1FD-C57B84D7CD90}"/>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0" y="11556000"/>
            <a:ext cx="3857143" cy="2160000"/>
          </a:xfrm>
          <a:prstGeom prst="rect">
            <a:avLst/>
          </a:prstGeom>
        </p:spPr>
      </p:pic>
      <p:sp>
        <p:nvSpPr>
          <p:cNvPr id="2" name="Slide Number Placeholder 13">
            <a:extLst>
              <a:ext uri="{FF2B5EF4-FFF2-40B4-BE49-F238E27FC236}">
                <a16:creationId xmlns:a16="http://schemas.microsoft.com/office/drawing/2014/main" id="{679AC7D8-7A76-2A3B-D5D1-86EBF67AEA48}"/>
              </a:ext>
            </a:extLst>
          </p:cNvPr>
          <p:cNvSpPr>
            <a:spLocks noGrp="1"/>
          </p:cNvSpPr>
          <p:nvPr>
            <p:ph type="sldNum" sz="quarter" idx="4"/>
          </p:nvPr>
        </p:nvSpPr>
        <p:spPr>
          <a:xfrm>
            <a:off x="22546058" y="12751724"/>
            <a:ext cx="1183765" cy="205450"/>
          </a:xfrm>
          <a:prstGeom prst="rect">
            <a:avLst/>
          </a:prstGeom>
        </p:spPr>
        <p:txBody>
          <a:bodyPr vert="horz" lIns="91440" tIns="45720" rIns="91440" bIns="45720" rtlCol="0" anchor="ctr"/>
          <a:lstStyle>
            <a:lvl1pPr algn="r">
              <a:defRPr sz="2000">
                <a:solidFill>
                  <a:schemeClr val="tx1"/>
                </a:solidFill>
              </a:defRPr>
            </a:lvl1pPr>
          </a:lstStyle>
          <a:p>
            <a:fld id="{6A890C07-2050-E048-BC04-9BC386BE9165}" type="slidenum">
              <a:rPr lang="en-JP" smtClean="0"/>
              <a:pPr/>
              <a:t>‹#›</a:t>
            </a:fld>
            <a:endParaRPr lang="en-JP" dirty="0"/>
          </a:p>
        </p:txBody>
      </p:sp>
    </p:spTree>
    <p:extLst>
      <p:ext uri="{BB962C8B-B14F-4D97-AF65-F5344CB8AC3E}">
        <p14:creationId xmlns:p14="http://schemas.microsoft.com/office/powerpoint/2010/main" val="827553170"/>
      </p:ext>
    </p:extLst>
  </p:cSld>
  <p:clrMap bg1="lt1" tx1="dk1" bg2="lt2" tx2="dk2" accent1="accent1" accent2="accent2" accent3="accent3" accent4="accent4" accent5="accent5" accent6="accent6" hlink="hlink" folHlink="folHlink"/>
  <p:sldLayoutIdLst>
    <p:sldLayoutId id="2147485204" r:id="rId1"/>
    <p:sldLayoutId id="2147485205" r:id="rId2"/>
    <p:sldLayoutId id="2147485206" r:id="rId3"/>
    <p:sldLayoutId id="2147485207" r:id="rId4"/>
    <p:sldLayoutId id="2147485208" r:id="rId5"/>
    <p:sldLayoutId id="2147485209" r:id="rId6"/>
    <p:sldLayoutId id="2147485210" r:id="rId7"/>
    <p:sldLayoutId id="2147485211" r:id="rId8"/>
    <p:sldLayoutId id="2147485212" r:id="rId9"/>
  </p:sldLayoutIdLst>
  <p:hf hdr="0" ftr="0" dt="0"/>
  <p:txStyles>
    <p:titleStyle>
      <a:lvl1pPr algn="l" defTabSz="914400" rtl="0" eaLnBrk="1" latinLnBrk="0" hangingPunct="1">
        <a:lnSpc>
          <a:spcPct val="90000"/>
        </a:lnSpc>
        <a:spcBef>
          <a:spcPct val="0"/>
        </a:spcBef>
        <a:buNone/>
        <a:defRPr sz="4800" b="1" kern="1200">
          <a:solidFill>
            <a:schemeClr val="tx1"/>
          </a:solidFill>
          <a:latin typeface="Arial" panose="020B0604020202020204" pitchFamily="34" charset="0"/>
          <a:ea typeface="+mj-ea"/>
          <a:cs typeface="Arial" panose="020B06040202020202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JP"/>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hyperlink" Target="https://genaiforecon.org/LLMs_2024h2.pdf" TargetMode="External"/><Relationship Id="rId4" Type="http://schemas.openxmlformats.org/officeDocument/2006/relationships/hyperlink" Target="https://www.aeaweb.org/articles?id=10.1257/jel.20231736"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4.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2.xml"/><Relationship Id="rId1" Type="http://schemas.openxmlformats.org/officeDocument/2006/relationships/slideLayout" Target="../slideLayouts/slideLayout4.xml"/><Relationship Id="rId5" Type="http://schemas.openxmlformats.org/officeDocument/2006/relationships/image" Target="../media/image25.png"/><Relationship Id="rId4" Type="http://schemas.openxmlformats.org/officeDocument/2006/relationships/image" Target="../media/image24.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4.xml"/><Relationship Id="rId1" Type="http://schemas.openxmlformats.org/officeDocument/2006/relationships/slideLayout" Target="../slideLayouts/slideLayout4.xml"/><Relationship Id="rId4" Type="http://schemas.openxmlformats.org/officeDocument/2006/relationships/image" Target="../media/image30.png"/></Relationships>
</file>

<file path=ppt/slides/_rels/slide4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6.xml"/><Relationship Id="rId1" Type="http://schemas.openxmlformats.org/officeDocument/2006/relationships/slideLayout" Target="../slideLayouts/slideLayout4.xml"/><Relationship Id="rId5" Type="http://schemas.openxmlformats.org/officeDocument/2006/relationships/image" Target="../media/image33.png"/><Relationship Id="rId4" Type="http://schemas.openxmlformats.org/officeDocument/2006/relationships/image" Target="../media/image32.png"/></Relationships>
</file>

<file path=ppt/slides/_rels/slide4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7.xml"/><Relationship Id="rId1" Type="http://schemas.openxmlformats.org/officeDocument/2006/relationships/slideLayout" Target="../slideLayouts/slideLayout4.xml"/><Relationship Id="rId4" Type="http://schemas.openxmlformats.org/officeDocument/2006/relationships/image" Target="../media/image35.png"/></Relationships>
</file>

<file path=ppt/slides/_rels/slide4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0.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hyperlink" Target="https://chatgpt.com/" TargetMode="External"/><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hyperlink" Target="https://claude.ai/" TargetMode="External"/><Relationship Id="rId5" Type="http://schemas.openxmlformats.org/officeDocument/2006/relationships/hyperlink" Target="http://copilot.microsoft.com/" TargetMode="External"/><Relationship Id="rId4" Type="http://schemas.openxmlformats.org/officeDocument/2006/relationships/hyperlink" Target="https://gemini.google.com/"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8" Type="http://schemas.openxmlformats.org/officeDocument/2006/relationships/hyperlink" Target="perplexity.ai" TargetMode="External"/><Relationship Id="rId3" Type="http://schemas.openxmlformats.org/officeDocument/2006/relationships/hyperlink" Target="https://consensus.app/" TargetMode="External"/><Relationship Id="rId7" Type="http://schemas.openxmlformats.org/officeDocument/2006/relationships/hyperlink" Target="https://scholarai.io/" TargetMode="External"/><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hyperlink" Target="https://scite.ai/" TargetMode="External"/><Relationship Id="rId11" Type="http://schemas.openxmlformats.org/officeDocument/2006/relationships/hyperlink" Target="https://gpt.wolfram.com/" TargetMode="External"/><Relationship Id="rId5" Type="http://schemas.openxmlformats.org/officeDocument/2006/relationships/hyperlink" Target="https://elicit.com/" TargetMode="External"/><Relationship Id="rId10" Type="http://schemas.openxmlformats.org/officeDocument/2006/relationships/hyperlink" Target="Trinka.ai" TargetMode="External"/><Relationship Id="rId4" Type="http://schemas.openxmlformats.org/officeDocument/2006/relationships/hyperlink" Target="http://notebooklm.google.com/" TargetMode="External"/><Relationship Id="rId9" Type="http://schemas.openxmlformats.org/officeDocument/2006/relationships/hyperlink" Target="http://poe.com/"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9F529C-4EB1-D59A-F60A-CC052E5DBC8D}"/>
              </a:ext>
            </a:extLst>
          </p:cNvPr>
          <p:cNvSpPr>
            <a:spLocks noGrp="1"/>
          </p:cNvSpPr>
          <p:nvPr>
            <p:ph type="title"/>
          </p:nvPr>
        </p:nvSpPr>
        <p:spPr>
          <a:xfrm>
            <a:off x="2519999" y="3474720"/>
            <a:ext cx="13003030" cy="2902291"/>
          </a:xfrm>
        </p:spPr>
        <p:txBody>
          <a:bodyPr/>
          <a:lstStyle/>
          <a:p>
            <a:r>
              <a:rPr lang="fi-FI" sz="7000" dirty="0" err="1"/>
              <a:t>Leveraging</a:t>
            </a:r>
            <a:r>
              <a:rPr lang="fi-FI" sz="7000" dirty="0"/>
              <a:t> </a:t>
            </a:r>
            <a:r>
              <a:rPr lang="fi-FI" sz="7000" dirty="0" err="1"/>
              <a:t>generative</a:t>
            </a:r>
            <a:r>
              <a:rPr lang="fi-FI" sz="7000" dirty="0"/>
              <a:t> AI in </a:t>
            </a:r>
            <a:r>
              <a:rPr lang="fi-FI" sz="7000" dirty="0" err="1"/>
              <a:t>research</a:t>
            </a:r>
            <a:r>
              <a:rPr lang="fi-FI" sz="7000" dirty="0"/>
              <a:t> and </a:t>
            </a:r>
            <a:r>
              <a:rPr lang="fi-FI" sz="7000" dirty="0" err="1"/>
              <a:t>policy</a:t>
            </a:r>
            <a:r>
              <a:rPr lang="fi-FI" sz="7000" dirty="0"/>
              <a:t> </a:t>
            </a:r>
            <a:r>
              <a:rPr lang="fi-FI" sz="7000" dirty="0" err="1"/>
              <a:t>analysis</a:t>
            </a:r>
            <a:endParaRPr lang="en-GB" sz="7000" dirty="0"/>
          </a:p>
        </p:txBody>
      </p:sp>
      <p:sp>
        <p:nvSpPr>
          <p:cNvPr id="3" name="Text Placeholder 2">
            <a:extLst>
              <a:ext uri="{FF2B5EF4-FFF2-40B4-BE49-F238E27FC236}">
                <a16:creationId xmlns:a16="http://schemas.microsoft.com/office/drawing/2014/main" id="{25A07730-8F74-239E-746C-3895BB461766}"/>
              </a:ext>
            </a:extLst>
          </p:cNvPr>
          <p:cNvSpPr>
            <a:spLocks noGrp="1"/>
          </p:cNvSpPr>
          <p:nvPr>
            <p:ph type="body" sz="quarter" idx="10"/>
          </p:nvPr>
        </p:nvSpPr>
        <p:spPr>
          <a:xfrm>
            <a:off x="2519999" y="9038298"/>
            <a:ext cx="19804741" cy="585149"/>
          </a:xfrm>
        </p:spPr>
        <p:txBody>
          <a:bodyPr>
            <a:noAutofit/>
          </a:bodyPr>
          <a:lstStyle/>
          <a:p>
            <a:r>
              <a:rPr lang="en-GB" sz="4200" b="0" dirty="0" err="1"/>
              <a:t>Dr.</a:t>
            </a:r>
            <a:r>
              <a:rPr lang="en-GB" sz="4200" b="0" dirty="0"/>
              <a:t> Jesse Lastunen</a:t>
            </a:r>
          </a:p>
        </p:txBody>
      </p:sp>
      <p:sp>
        <p:nvSpPr>
          <p:cNvPr id="4" name="Text Placeholder 3">
            <a:extLst>
              <a:ext uri="{FF2B5EF4-FFF2-40B4-BE49-F238E27FC236}">
                <a16:creationId xmlns:a16="http://schemas.microsoft.com/office/drawing/2014/main" id="{0DBC7450-3893-9437-65CC-6EABF27B6F87}"/>
              </a:ext>
            </a:extLst>
          </p:cNvPr>
          <p:cNvSpPr>
            <a:spLocks noGrp="1"/>
          </p:cNvSpPr>
          <p:nvPr>
            <p:ph type="body" sz="quarter" idx="11"/>
          </p:nvPr>
        </p:nvSpPr>
        <p:spPr>
          <a:xfrm>
            <a:off x="2519999" y="9804218"/>
            <a:ext cx="19804741" cy="1630916"/>
          </a:xfrm>
        </p:spPr>
        <p:txBody>
          <a:bodyPr>
            <a:normAutofit/>
          </a:bodyPr>
          <a:lstStyle/>
          <a:p>
            <a:r>
              <a:rPr lang="en-GB" sz="2900" dirty="0"/>
              <a:t>Research Associate, UNU-WIDER</a:t>
            </a:r>
          </a:p>
          <a:p>
            <a:r>
              <a:rPr lang="en-GB" sz="2900" dirty="0" err="1"/>
              <a:t>lastunen@wider.unu.edu</a:t>
            </a:r>
            <a:endParaRPr lang="en-GB" sz="2900" dirty="0"/>
          </a:p>
          <a:p>
            <a:endParaRPr lang="en-GB" sz="2900" dirty="0"/>
          </a:p>
        </p:txBody>
      </p:sp>
      <p:sp>
        <p:nvSpPr>
          <p:cNvPr id="5" name="Text Placeholder 2">
            <a:extLst>
              <a:ext uri="{FF2B5EF4-FFF2-40B4-BE49-F238E27FC236}">
                <a16:creationId xmlns:a16="http://schemas.microsoft.com/office/drawing/2014/main" id="{5E3683DE-12AC-2050-C2F9-EB89D1974752}"/>
              </a:ext>
            </a:extLst>
          </p:cNvPr>
          <p:cNvSpPr txBox="1">
            <a:spLocks/>
          </p:cNvSpPr>
          <p:nvPr/>
        </p:nvSpPr>
        <p:spPr>
          <a:xfrm>
            <a:off x="2519999" y="6825342"/>
            <a:ext cx="19804741" cy="585149"/>
          </a:xfrm>
          <a:prstGeom prst="rect">
            <a:avLst/>
          </a:prstGeom>
        </p:spPr>
        <p:txBody>
          <a:bodyPr vert="horz" lIns="0" tIns="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3600" b="1" kern="1200">
                <a:solidFill>
                  <a:schemeClr val="bg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4200" b="0" dirty="0"/>
              <a:t>Workshop on Empirical Research in the AI Era, 16</a:t>
            </a:r>
            <a:r>
              <a:rPr lang="en-GB" sz="4200" b="0" baseline="30000" dirty="0"/>
              <a:t>th</a:t>
            </a:r>
            <a:r>
              <a:rPr lang="en-GB" sz="4200" b="0" dirty="0"/>
              <a:t> December 2024</a:t>
            </a:r>
          </a:p>
          <a:p>
            <a:r>
              <a:rPr lang="en-GB" sz="3500" b="0" dirty="0"/>
              <a:t>Banco de Portugal Microdata Research Laboratory (BPLIM), Academia of Data Science</a:t>
            </a:r>
          </a:p>
        </p:txBody>
      </p:sp>
    </p:spTree>
    <p:extLst>
      <p:ext uri="{BB962C8B-B14F-4D97-AF65-F5344CB8AC3E}">
        <p14:creationId xmlns:p14="http://schemas.microsoft.com/office/powerpoint/2010/main" val="33342238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picture containing colorfulness, screenshot, blue, art&#10;&#10;Description automatically generated">
            <a:extLst>
              <a:ext uri="{FF2B5EF4-FFF2-40B4-BE49-F238E27FC236}">
                <a16:creationId xmlns:a16="http://schemas.microsoft.com/office/drawing/2014/main" id="{E69997D3-5584-EBC7-A2B4-F56BB970E095}"/>
              </a:ext>
            </a:extLst>
          </p:cNvPr>
          <p:cNvPicPr>
            <a:picLocks noChangeAspect="1"/>
          </p:cNvPicPr>
          <p:nvPr/>
        </p:nvPicPr>
        <p:blipFill rotWithShape="1">
          <a:blip r:embed="rId3" cstate="email">
            <a:alphaModFix amt="35000"/>
            <a:duotone>
              <a:prstClr val="black"/>
              <a:schemeClr val="accent5">
                <a:tint val="45000"/>
                <a:satMod val="400000"/>
              </a:schemeClr>
            </a:duotone>
            <a:extLst>
              <a:ext uri="{28A0092B-C50C-407E-A947-70E740481C1C}">
                <a14:useLocalDpi xmlns:a14="http://schemas.microsoft.com/office/drawing/2010/main" val="0"/>
              </a:ext>
            </a:extLst>
          </a:blip>
          <a:srcRect l="5104" t="5177" r="5104" b="4261"/>
          <a:stretch/>
        </p:blipFill>
        <p:spPr>
          <a:xfrm>
            <a:off x="-1" y="0"/>
            <a:ext cx="24377651" cy="13830005"/>
          </a:xfrm>
          <a:prstGeom prst="rect">
            <a:avLst/>
          </a:prstGeom>
        </p:spPr>
      </p:pic>
      <p:graphicFrame>
        <p:nvGraphicFramePr>
          <p:cNvPr id="5" name="Table 4">
            <a:extLst>
              <a:ext uri="{FF2B5EF4-FFF2-40B4-BE49-F238E27FC236}">
                <a16:creationId xmlns:a16="http://schemas.microsoft.com/office/drawing/2014/main" id="{FAAC6086-74AE-8E87-94AA-DD1CBE5A89EB}"/>
              </a:ext>
            </a:extLst>
          </p:cNvPr>
          <p:cNvGraphicFramePr>
            <a:graphicFrameLocks noGrp="1"/>
          </p:cNvGraphicFramePr>
          <p:nvPr>
            <p:extLst>
              <p:ext uri="{D42A27DB-BD31-4B8C-83A1-F6EECF244321}">
                <p14:modId xmlns:p14="http://schemas.microsoft.com/office/powerpoint/2010/main" val="945392605"/>
              </p:ext>
            </p:extLst>
          </p:nvPr>
        </p:nvGraphicFramePr>
        <p:xfrm>
          <a:off x="1852930" y="1371600"/>
          <a:ext cx="9942174" cy="11113389"/>
        </p:xfrm>
        <a:graphic>
          <a:graphicData uri="http://schemas.openxmlformats.org/drawingml/2006/table">
            <a:tbl>
              <a:tblPr bandRow="1">
                <a:tableStyleId>{5C22544A-7EE6-4342-B048-85BDC9FD1C3A}</a:tableStyleId>
              </a:tblPr>
              <a:tblGrid>
                <a:gridCol w="3298190">
                  <a:extLst>
                    <a:ext uri="{9D8B030D-6E8A-4147-A177-3AD203B41FA5}">
                      <a16:colId xmlns:a16="http://schemas.microsoft.com/office/drawing/2014/main" val="4236364778"/>
                    </a:ext>
                  </a:extLst>
                </a:gridCol>
                <a:gridCol w="6643984">
                  <a:extLst>
                    <a:ext uri="{9D8B030D-6E8A-4147-A177-3AD203B41FA5}">
                      <a16:colId xmlns:a16="http://schemas.microsoft.com/office/drawing/2014/main" val="943797778"/>
                    </a:ext>
                  </a:extLst>
                </a:gridCol>
              </a:tblGrid>
              <a:tr h="724934">
                <a:tc rowSpan="4">
                  <a:txBody>
                    <a:bodyPr/>
                    <a:lstStyle/>
                    <a:p>
                      <a:pPr>
                        <a:lnSpc>
                          <a:spcPct val="120000"/>
                        </a:lnSpc>
                        <a:spcBef>
                          <a:spcPts val="100"/>
                        </a:spcBef>
                        <a:spcAft>
                          <a:spcPts val="200"/>
                        </a:spcAft>
                        <a:tabLst>
                          <a:tab pos="540385" algn="l"/>
                        </a:tabLst>
                      </a:pPr>
                      <a:r>
                        <a:rPr lang="en-GB" sz="3600" b="1" kern="0" cap="none" spc="0" dirty="0">
                          <a:ln>
                            <a:noFill/>
                          </a:ln>
                          <a:solidFill>
                            <a:schemeClr val="tx1"/>
                          </a:solidFill>
                          <a:effectLst/>
                        </a:rPr>
                        <a:t>Ideation and feedback</a:t>
                      </a:r>
                      <a:endParaRPr lang="en-US" sz="3600" b="1" kern="100" cap="none" spc="0" dirty="0">
                        <a:ln>
                          <a:noFill/>
                        </a:ln>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228600" marR="228600" marT="137160" marB="137160">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tx1">
                        <a:lumMod val="25000"/>
                        <a:lumOff val="75000"/>
                      </a:schemeClr>
                    </a:solidFill>
                  </a:tcPr>
                </a:tc>
                <a:tc>
                  <a:txBody>
                    <a:bodyPr/>
                    <a:lstStyle/>
                    <a:p>
                      <a:pPr marL="0" lvl="0" indent="0">
                        <a:spcBef>
                          <a:spcPts val="100"/>
                        </a:spcBef>
                        <a:spcAft>
                          <a:spcPts val="200"/>
                        </a:spcAft>
                        <a:buFont typeface="Symbol" pitchFamily="2" charset="2"/>
                        <a:buNone/>
                        <a:tabLst>
                          <a:tab pos="540385" algn="l"/>
                        </a:tabLst>
                      </a:pPr>
                      <a:endParaRPr lang="en-US" sz="3000" i="1" kern="100" dirty="0">
                        <a:effectLst/>
                        <a:latin typeface="Arial" panose="020B0604020202020204" pitchFamily="34" charset="0"/>
                        <a:ea typeface="Calibri" panose="020F0502020204030204" pitchFamily="34" charset="0"/>
                        <a:cs typeface="Arial" panose="020B0604020202020204" pitchFamily="34" charset="0"/>
                      </a:endParaRPr>
                    </a:p>
                  </a:txBody>
                  <a:tcPr marL="228600" marR="228600" marT="137160" marB="137160">
                    <a:lnL w="38100" cap="flat" cmpd="sng" algn="ctr">
                      <a:solidFill>
                        <a:schemeClr val="bg1"/>
                      </a:solid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noFill/>
                  </a:tcPr>
                </a:tc>
                <a:extLst>
                  <a:ext uri="{0D108BD9-81ED-4DB2-BD59-A6C34878D82A}">
                    <a16:rowId xmlns:a16="http://schemas.microsoft.com/office/drawing/2014/main" val="2307571952"/>
                  </a:ext>
                </a:extLst>
              </a:tr>
              <a:tr h="724934">
                <a:tc vMerge="1">
                  <a:txBody>
                    <a:bodyPr/>
                    <a:lstStyle/>
                    <a:p>
                      <a:pPr>
                        <a:lnSpc>
                          <a:spcPct val="120000"/>
                        </a:lnSpc>
                        <a:spcBef>
                          <a:spcPts val="100"/>
                        </a:spcBef>
                        <a:spcAft>
                          <a:spcPts val="200"/>
                        </a:spcAft>
                        <a:tabLst>
                          <a:tab pos="540385" algn="l"/>
                        </a:tabLst>
                      </a:pPr>
                      <a:endParaRPr lang="en-US" sz="3600" b="1" kern="100" dirty="0">
                        <a:effectLst>
                          <a:outerShdw dist="38100" dir="2700000" algn="tl" rotWithShape="0">
                            <a:prstClr val="black">
                              <a:alpha val="20000"/>
                            </a:prstClr>
                          </a:outerShdw>
                        </a:effectLst>
                        <a:latin typeface="Arial" panose="020B0604020202020204" pitchFamily="34" charset="0"/>
                        <a:ea typeface="Calibri" panose="020F0502020204030204" pitchFamily="34" charset="0"/>
                        <a:cs typeface="Arial" panose="020B0604020202020204" pitchFamily="34" charset="0"/>
                      </a:endParaRPr>
                    </a:p>
                  </a:txBody>
                  <a:tcPr marL="228600" marR="228600" marT="137160" marB="137160">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tx1">
                        <a:lumMod val="25000"/>
                        <a:lumOff val="75000"/>
                      </a:schemeClr>
                    </a:solidFill>
                  </a:tcPr>
                </a:tc>
                <a:tc>
                  <a:txBody>
                    <a:bodyPr/>
                    <a:lstStyle/>
                    <a:p>
                      <a:pPr marL="0" lvl="0" indent="0">
                        <a:spcBef>
                          <a:spcPts val="100"/>
                        </a:spcBef>
                        <a:spcAft>
                          <a:spcPts val="200"/>
                        </a:spcAft>
                        <a:buFont typeface="Symbol" pitchFamily="2" charset="2"/>
                        <a:buNone/>
                        <a:tabLst>
                          <a:tab pos="540385" algn="l"/>
                        </a:tabLst>
                      </a:pPr>
                      <a:endParaRPr lang="en-US" sz="3000" i="1" kern="100" dirty="0">
                        <a:effectLst/>
                        <a:latin typeface="Arial" panose="020B0604020202020204" pitchFamily="34" charset="0"/>
                        <a:ea typeface="Calibri" panose="020F0502020204030204" pitchFamily="34" charset="0"/>
                        <a:cs typeface="Arial" panose="020B0604020202020204" pitchFamily="34" charset="0"/>
                      </a:endParaRPr>
                    </a:p>
                  </a:txBody>
                  <a:tcPr marL="228600" marR="228600" marT="137160" marB="137160">
                    <a:lnL w="38100" cap="flat" cmpd="sng" algn="ctr">
                      <a:solidFill>
                        <a:schemeClr val="bg1"/>
                      </a:solid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noFill/>
                  </a:tcPr>
                </a:tc>
                <a:extLst>
                  <a:ext uri="{0D108BD9-81ED-4DB2-BD59-A6C34878D82A}">
                    <a16:rowId xmlns:a16="http://schemas.microsoft.com/office/drawing/2014/main" val="3752770772"/>
                  </a:ext>
                </a:extLst>
              </a:tr>
              <a:tr h="724934">
                <a:tc vMerge="1">
                  <a:txBody>
                    <a:bodyPr/>
                    <a:lstStyle/>
                    <a:p>
                      <a:pPr>
                        <a:lnSpc>
                          <a:spcPct val="120000"/>
                        </a:lnSpc>
                        <a:spcBef>
                          <a:spcPts val="100"/>
                        </a:spcBef>
                        <a:spcAft>
                          <a:spcPts val="200"/>
                        </a:spcAft>
                        <a:tabLst>
                          <a:tab pos="540385" algn="l"/>
                        </a:tabLst>
                      </a:pPr>
                      <a:endParaRPr lang="en-US" sz="3600" b="1" kern="100" dirty="0">
                        <a:effectLst>
                          <a:outerShdw dist="38100" dir="2700000" algn="tl" rotWithShape="0">
                            <a:prstClr val="black">
                              <a:alpha val="20000"/>
                            </a:prstClr>
                          </a:outerShdw>
                        </a:effectLst>
                        <a:latin typeface="Arial" panose="020B0604020202020204" pitchFamily="34" charset="0"/>
                        <a:ea typeface="Calibri" panose="020F0502020204030204" pitchFamily="34" charset="0"/>
                        <a:cs typeface="Arial" panose="020B0604020202020204" pitchFamily="34" charset="0"/>
                      </a:endParaRPr>
                    </a:p>
                  </a:txBody>
                  <a:tcPr marL="228600" marR="228600" marT="137160" marB="137160">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tx1">
                        <a:lumMod val="25000"/>
                        <a:lumOff val="75000"/>
                      </a:schemeClr>
                    </a:solidFill>
                  </a:tcPr>
                </a:tc>
                <a:tc>
                  <a:txBody>
                    <a:bodyPr/>
                    <a:lstStyle/>
                    <a:p>
                      <a:pPr marL="0" lvl="0" indent="0">
                        <a:spcBef>
                          <a:spcPts val="100"/>
                        </a:spcBef>
                        <a:spcAft>
                          <a:spcPts val="200"/>
                        </a:spcAft>
                        <a:buFont typeface="Symbol" pitchFamily="2" charset="2"/>
                        <a:buNone/>
                        <a:tabLst>
                          <a:tab pos="540385" algn="l"/>
                        </a:tabLst>
                      </a:pPr>
                      <a:endParaRPr lang="en-US" sz="3000" i="1" kern="100" dirty="0">
                        <a:effectLst/>
                        <a:latin typeface="Arial" panose="020B0604020202020204" pitchFamily="34" charset="0"/>
                        <a:ea typeface="Calibri" panose="020F0502020204030204" pitchFamily="34" charset="0"/>
                        <a:cs typeface="Arial" panose="020B0604020202020204" pitchFamily="34" charset="0"/>
                      </a:endParaRPr>
                    </a:p>
                  </a:txBody>
                  <a:tcPr marL="228600" marR="228600" marT="137160" marB="137160">
                    <a:lnL w="38100" cap="flat" cmpd="sng" algn="ctr">
                      <a:solidFill>
                        <a:schemeClr val="bg1"/>
                      </a:solid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noFill/>
                  </a:tcPr>
                </a:tc>
                <a:extLst>
                  <a:ext uri="{0D108BD9-81ED-4DB2-BD59-A6C34878D82A}">
                    <a16:rowId xmlns:a16="http://schemas.microsoft.com/office/drawing/2014/main" val="2146953394"/>
                  </a:ext>
                </a:extLst>
              </a:tr>
              <a:tr h="724934">
                <a:tc vMerge="1">
                  <a:txBody>
                    <a:bodyPr/>
                    <a:lstStyle/>
                    <a:p>
                      <a:pPr>
                        <a:lnSpc>
                          <a:spcPct val="120000"/>
                        </a:lnSpc>
                        <a:spcBef>
                          <a:spcPts val="100"/>
                        </a:spcBef>
                        <a:spcAft>
                          <a:spcPts val="200"/>
                        </a:spcAft>
                        <a:tabLst>
                          <a:tab pos="540385" algn="l"/>
                        </a:tabLst>
                      </a:pPr>
                      <a:endParaRPr lang="en-US" sz="3600" b="1" kern="100" dirty="0">
                        <a:effectLst>
                          <a:outerShdw dist="38100" dir="2700000" algn="tl" rotWithShape="0">
                            <a:prstClr val="black">
                              <a:alpha val="20000"/>
                            </a:prstClr>
                          </a:outerShdw>
                        </a:effectLst>
                        <a:latin typeface="Arial" panose="020B0604020202020204" pitchFamily="34" charset="0"/>
                        <a:ea typeface="Calibri" panose="020F0502020204030204" pitchFamily="34" charset="0"/>
                        <a:cs typeface="Arial" panose="020B0604020202020204" pitchFamily="34" charset="0"/>
                      </a:endParaRPr>
                    </a:p>
                  </a:txBody>
                  <a:tcPr marL="228600" marR="228600" marT="137160" marB="137160">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tx1">
                        <a:lumMod val="25000"/>
                        <a:lumOff val="75000"/>
                      </a:schemeClr>
                    </a:solidFill>
                  </a:tcPr>
                </a:tc>
                <a:tc>
                  <a:txBody>
                    <a:bodyPr/>
                    <a:lstStyle/>
                    <a:p>
                      <a:pPr marL="0" lvl="0" indent="0">
                        <a:spcBef>
                          <a:spcPts val="100"/>
                        </a:spcBef>
                        <a:spcAft>
                          <a:spcPts val="200"/>
                        </a:spcAft>
                        <a:buFont typeface="Symbol" pitchFamily="2" charset="2"/>
                        <a:buNone/>
                        <a:tabLst>
                          <a:tab pos="540385" algn="l"/>
                        </a:tabLst>
                      </a:pPr>
                      <a:endParaRPr lang="en-US" sz="3000" i="1" kern="100" dirty="0">
                        <a:effectLst/>
                        <a:latin typeface="Arial" panose="020B0604020202020204" pitchFamily="34" charset="0"/>
                        <a:ea typeface="Calibri" panose="020F0502020204030204" pitchFamily="34" charset="0"/>
                        <a:cs typeface="Arial" panose="020B0604020202020204" pitchFamily="34" charset="0"/>
                      </a:endParaRPr>
                    </a:p>
                  </a:txBody>
                  <a:tcPr marL="228600" marR="228600" marT="137160" marB="137160">
                    <a:lnL w="38100" cap="flat" cmpd="sng" algn="ctr">
                      <a:solidFill>
                        <a:schemeClr val="bg1"/>
                      </a:solid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noFill/>
                  </a:tcPr>
                </a:tc>
                <a:extLst>
                  <a:ext uri="{0D108BD9-81ED-4DB2-BD59-A6C34878D82A}">
                    <a16:rowId xmlns:a16="http://schemas.microsoft.com/office/drawing/2014/main" val="756684490"/>
                  </a:ext>
                </a:extLst>
              </a:tr>
              <a:tr h="724934">
                <a:tc rowSpan="5">
                  <a:txBody>
                    <a:bodyPr/>
                    <a:lstStyle/>
                    <a:p>
                      <a:pPr>
                        <a:lnSpc>
                          <a:spcPct val="120000"/>
                        </a:lnSpc>
                        <a:spcBef>
                          <a:spcPts val="100"/>
                        </a:spcBef>
                        <a:spcAft>
                          <a:spcPts val="200"/>
                        </a:spcAft>
                        <a:tabLst>
                          <a:tab pos="540385" algn="l"/>
                        </a:tabLst>
                      </a:pPr>
                      <a:r>
                        <a:rPr lang="en-GB" sz="3600" b="1" kern="0" dirty="0">
                          <a:solidFill>
                            <a:schemeClr val="bg1"/>
                          </a:solidFill>
                          <a:effectLst>
                            <a:outerShdw blurRad="50800" dist="38100" dir="2700000" algn="tl" rotWithShape="0">
                              <a:prstClr val="black">
                                <a:alpha val="40000"/>
                              </a:prstClr>
                            </a:outerShdw>
                          </a:effectLst>
                        </a:rPr>
                        <a:t>Writing and editing</a:t>
                      </a:r>
                      <a:endParaRPr lang="en-US" sz="3600" b="1" kern="100" dirty="0">
                        <a:solidFill>
                          <a:schemeClr val="bg1"/>
                        </a:solidFill>
                        <a:effectLst>
                          <a:outerShdw blurRad="50800" dist="38100" dir="2700000" algn="tl" rotWithShape="0">
                            <a:prstClr val="black">
                              <a:alpha val="40000"/>
                            </a:prstClr>
                          </a:outerShdw>
                        </a:effectLst>
                        <a:latin typeface="Arial" panose="020B0604020202020204" pitchFamily="34" charset="0"/>
                        <a:ea typeface="Calibri" panose="020F0502020204030204" pitchFamily="34" charset="0"/>
                        <a:cs typeface="Arial" panose="020B0604020202020204" pitchFamily="34" charset="0"/>
                      </a:endParaRPr>
                    </a:p>
                  </a:txBody>
                  <a:tcPr marL="228600" marR="228600" marT="137160" marB="137160">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tx1">
                        <a:lumMod val="50000"/>
                        <a:lumOff val="50000"/>
                      </a:schemeClr>
                    </a:solidFill>
                  </a:tcPr>
                </a:tc>
                <a:tc>
                  <a:txBody>
                    <a:bodyPr/>
                    <a:lstStyle/>
                    <a:p>
                      <a:pPr marL="0" lvl="0" indent="0">
                        <a:spcBef>
                          <a:spcPts val="100"/>
                        </a:spcBef>
                        <a:spcAft>
                          <a:spcPts val="200"/>
                        </a:spcAft>
                        <a:buFont typeface="Symbol" pitchFamily="2" charset="2"/>
                        <a:buNone/>
                        <a:tabLst>
                          <a:tab pos="540385" algn="l"/>
                        </a:tabLst>
                      </a:pPr>
                      <a:endParaRPr lang="en-US" sz="3000" i="1" kern="100"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a:txBody>
                  <a:tcPr marL="228600" marR="228600" marT="137160" marB="137160">
                    <a:lnL w="38100" cap="flat" cmpd="sng" algn="ctr">
                      <a:solidFill>
                        <a:schemeClr val="bg1"/>
                      </a:solid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noFill/>
                  </a:tcPr>
                </a:tc>
                <a:extLst>
                  <a:ext uri="{0D108BD9-81ED-4DB2-BD59-A6C34878D82A}">
                    <a16:rowId xmlns:a16="http://schemas.microsoft.com/office/drawing/2014/main" val="2441037968"/>
                  </a:ext>
                </a:extLst>
              </a:tr>
              <a:tr h="724934">
                <a:tc vMerge="1">
                  <a:txBody>
                    <a:bodyPr/>
                    <a:lstStyle/>
                    <a:p>
                      <a:pPr>
                        <a:lnSpc>
                          <a:spcPct val="120000"/>
                        </a:lnSpc>
                        <a:spcBef>
                          <a:spcPts val="100"/>
                        </a:spcBef>
                        <a:spcAft>
                          <a:spcPts val="200"/>
                        </a:spcAft>
                        <a:tabLst>
                          <a:tab pos="540385" algn="l"/>
                        </a:tabLst>
                      </a:pPr>
                      <a:endParaRPr lang="en-US" sz="3600" b="1" kern="100" dirty="0">
                        <a:solidFill>
                          <a:schemeClr val="bg1"/>
                        </a:solidFill>
                        <a:effectLst>
                          <a:outerShdw blurRad="50800" dist="38100" dir="2700000" algn="tl" rotWithShape="0">
                            <a:prstClr val="black">
                              <a:alpha val="40000"/>
                            </a:prstClr>
                          </a:outerShdw>
                        </a:effectLst>
                        <a:latin typeface="Arial" panose="020B0604020202020204" pitchFamily="34" charset="0"/>
                        <a:ea typeface="Calibri" panose="020F0502020204030204" pitchFamily="34" charset="0"/>
                        <a:cs typeface="Arial" panose="020B0604020202020204" pitchFamily="34" charset="0"/>
                      </a:endParaRPr>
                    </a:p>
                  </a:txBody>
                  <a:tcPr marL="228600" marR="228600" marT="137160" marB="137160">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tx1">
                        <a:lumMod val="50000"/>
                        <a:lumOff val="50000"/>
                      </a:schemeClr>
                    </a:solidFill>
                  </a:tcPr>
                </a:tc>
                <a:tc>
                  <a:txBody>
                    <a:bodyPr/>
                    <a:lstStyle/>
                    <a:p>
                      <a:pPr marL="0" lvl="0" indent="0">
                        <a:spcBef>
                          <a:spcPts val="100"/>
                        </a:spcBef>
                        <a:spcAft>
                          <a:spcPts val="200"/>
                        </a:spcAft>
                        <a:buFont typeface="Symbol" pitchFamily="2" charset="2"/>
                        <a:buNone/>
                        <a:tabLst>
                          <a:tab pos="540385" algn="l"/>
                        </a:tabLst>
                      </a:pPr>
                      <a:endParaRPr lang="en-US" sz="3000" i="1" kern="100"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a:txBody>
                  <a:tcPr marL="228600" marR="228600" marT="137160" marB="137160">
                    <a:lnL w="38100" cap="flat" cmpd="sng" algn="ctr">
                      <a:solidFill>
                        <a:schemeClr val="bg1"/>
                      </a:solid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noFill/>
                  </a:tcPr>
                </a:tc>
                <a:extLst>
                  <a:ext uri="{0D108BD9-81ED-4DB2-BD59-A6C34878D82A}">
                    <a16:rowId xmlns:a16="http://schemas.microsoft.com/office/drawing/2014/main" val="1398833755"/>
                  </a:ext>
                </a:extLst>
              </a:tr>
              <a:tr h="724934">
                <a:tc vMerge="1">
                  <a:txBody>
                    <a:bodyPr/>
                    <a:lstStyle/>
                    <a:p>
                      <a:endParaRPr lang="en-US"/>
                    </a:p>
                  </a:txBody>
                  <a:tcPr/>
                </a:tc>
                <a:tc>
                  <a:txBody>
                    <a:bodyPr/>
                    <a:lstStyle/>
                    <a:p>
                      <a:pPr marL="0" lvl="0" indent="0">
                        <a:spcBef>
                          <a:spcPts val="100"/>
                        </a:spcBef>
                        <a:spcAft>
                          <a:spcPts val="200"/>
                        </a:spcAft>
                        <a:buFont typeface="Symbol" pitchFamily="2" charset="2"/>
                        <a:buNone/>
                        <a:tabLst>
                          <a:tab pos="540385" algn="l"/>
                        </a:tabLst>
                      </a:pPr>
                      <a:endParaRPr lang="en-US" sz="3000" i="1" kern="100"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a:txBody>
                  <a:tcPr marL="228600" marR="228600" marT="137160" marB="137160">
                    <a:lnL w="38100" cap="flat" cmpd="sng" algn="ctr">
                      <a:solidFill>
                        <a:schemeClr val="bg1"/>
                      </a:solid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noFill/>
                  </a:tcPr>
                </a:tc>
                <a:extLst>
                  <a:ext uri="{0D108BD9-81ED-4DB2-BD59-A6C34878D82A}">
                    <a16:rowId xmlns:a16="http://schemas.microsoft.com/office/drawing/2014/main" val="1604372182"/>
                  </a:ext>
                </a:extLst>
              </a:tr>
              <a:tr h="724934">
                <a:tc vMerge="1">
                  <a:txBody>
                    <a:bodyPr/>
                    <a:lstStyle/>
                    <a:p>
                      <a:pPr>
                        <a:lnSpc>
                          <a:spcPct val="120000"/>
                        </a:lnSpc>
                        <a:spcBef>
                          <a:spcPts val="100"/>
                        </a:spcBef>
                        <a:spcAft>
                          <a:spcPts val="200"/>
                        </a:spcAft>
                        <a:tabLst>
                          <a:tab pos="540385" algn="l"/>
                        </a:tabLst>
                      </a:pPr>
                      <a:endParaRPr lang="en-US" sz="3600" b="1" kern="100" dirty="0">
                        <a:solidFill>
                          <a:schemeClr val="bg1"/>
                        </a:solidFill>
                        <a:effectLst>
                          <a:outerShdw blurRad="50800" dist="38100" dir="2700000" algn="tl" rotWithShape="0">
                            <a:prstClr val="black">
                              <a:alpha val="40000"/>
                            </a:prstClr>
                          </a:outerShdw>
                        </a:effectLst>
                        <a:latin typeface="Arial" panose="020B0604020202020204" pitchFamily="34" charset="0"/>
                        <a:ea typeface="Calibri" panose="020F0502020204030204" pitchFamily="34" charset="0"/>
                        <a:cs typeface="Arial" panose="020B0604020202020204" pitchFamily="34" charset="0"/>
                      </a:endParaRPr>
                    </a:p>
                  </a:txBody>
                  <a:tcPr marL="228600" marR="228600" marT="137160" marB="137160">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tx1">
                        <a:lumMod val="50000"/>
                        <a:lumOff val="50000"/>
                      </a:schemeClr>
                    </a:solidFill>
                  </a:tcPr>
                </a:tc>
                <a:tc>
                  <a:txBody>
                    <a:bodyPr/>
                    <a:lstStyle/>
                    <a:p>
                      <a:pPr marL="0" lvl="0" indent="0">
                        <a:spcBef>
                          <a:spcPts val="100"/>
                        </a:spcBef>
                        <a:spcAft>
                          <a:spcPts val="200"/>
                        </a:spcAft>
                        <a:buFont typeface="Symbol" pitchFamily="2" charset="2"/>
                        <a:buNone/>
                        <a:tabLst>
                          <a:tab pos="540385" algn="l"/>
                        </a:tabLst>
                      </a:pPr>
                      <a:endParaRPr lang="en-US" sz="3000" i="1" kern="100"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a:txBody>
                  <a:tcPr marL="228600" marR="228600" marT="137160" marB="137160">
                    <a:lnL w="38100" cap="flat" cmpd="sng" algn="ctr">
                      <a:solidFill>
                        <a:schemeClr val="bg1"/>
                      </a:solid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noFill/>
                  </a:tcPr>
                </a:tc>
                <a:extLst>
                  <a:ext uri="{0D108BD9-81ED-4DB2-BD59-A6C34878D82A}">
                    <a16:rowId xmlns:a16="http://schemas.microsoft.com/office/drawing/2014/main" val="2401582385"/>
                  </a:ext>
                </a:extLst>
              </a:tr>
              <a:tr h="724934">
                <a:tc vMerge="1">
                  <a:txBody>
                    <a:bodyPr/>
                    <a:lstStyle/>
                    <a:p>
                      <a:pPr>
                        <a:lnSpc>
                          <a:spcPct val="120000"/>
                        </a:lnSpc>
                        <a:spcBef>
                          <a:spcPts val="100"/>
                        </a:spcBef>
                        <a:spcAft>
                          <a:spcPts val="200"/>
                        </a:spcAft>
                        <a:tabLst>
                          <a:tab pos="540385" algn="l"/>
                        </a:tabLst>
                      </a:pPr>
                      <a:endParaRPr lang="en-US" sz="3600" b="1" kern="100" dirty="0">
                        <a:solidFill>
                          <a:schemeClr val="bg1"/>
                        </a:solidFill>
                        <a:effectLst>
                          <a:outerShdw blurRad="50800" dist="38100" dir="2700000" algn="tl" rotWithShape="0">
                            <a:prstClr val="black">
                              <a:alpha val="40000"/>
                            </a:prstClr>
                          </a:outerShdw>
                        </a:effectLst>
                        <a:latin typeface="Arial" panose="020B0604020202020204" pitchFamily="34" charset="0"/>
                        <a:ea typeface="Calibri" panose="020F0502020204030204" pitchFamily="34" charset="0"/>
                        <a:cs typeface="Arial" panose="020B0604020202020204" pitchFamily="34" charset="0"/>
                      </a:endParaRPr>
                    </a:p>
                  </a:txBody>
                  <a:tcPr marL="228600" marR="228600" marT="137160" marB="137160">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tx1">
                        <a:lumMod val="50000"/>
                        <a:lumOff val="50000"/>
                      </a:schemeClr>
                    </a:solidFill>
                  </a:tcPr>
                </a:tc>
                <a:tc>
                  <a:txBody>
                    <a:bodyPr/>
                    <a:lstStyle/>
                    <a:p>
                      <a:pPr marL="0" lvl="0" indent="0">
                        <a:spcBef>
                          <a:spcPts val="100"/>
                        </a:spcBef>
                        <a:spcAft>
                          <a:spcPts val="200"/>
                        </a:spcAft>
                        <a:buFont typeface="Symbol" pitchFamily="2" charset="2"/>
                        <a:buNone/>
                        <a:tabLst>
                          <a:tab pos="540385" algn="l"/>
                        </a:tabLst>
                      </a:pPr>
                      <a:endParaRPr lang="en-US" sz="3000" i="1" kern="100"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a:txBody>
                  <a:tcPr marL="228600" marR="228600" marT="137160" marB="137160">
                    <a:lnL w="38100" cap="flat" cmpd="sng" algn="ctr">
                      <a:solidFill>
                        <a:schemeClr val="bg1"/>
                      </a:solid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noFill/>
                  </a:tcPr>
                </a:tc>
                <a:extLst>
                  <a:ext uri="{0D108BD9-81ED-4DB2-BD59-A6C34878D82A}">
                    <a16:rowId xmlns:a16="http://schemas.microsoft.com/office/drawing/2014/main" val="3722324849"/>
                  </a:ext>
                </a:extLst>
              </a:tr>
              <a:tr h="724934">
                <a:tc rowSpan="5">
                  <a:txBody>
                    <a:bodyPr/>
                    <a:lstStyle/>
                    <a:p>
                      <a:pPr>
                        <a:lnSpc>
                          <a:spcPct val="120000"/>
                        </a:lnSpc>
                        <a:spcBef>
                          <a:spcPts val="100"/>
                        </a:spcBef>
                        <a:spcAft>
                          <a:spcPts val="200"/>
                        </a:spcAft>
                        <a:tabLst>
                          <a:tab pos="540385" algn="l"/>
                        </a:tabLst>
                      </a:pPr>
                      <a:r>
                        <a:rPr lang="en-GB" sz="3600" b="1" kern="0" cap="none" spc="0" dirty="0">
                          <a:ln>
                            <a:noFill/>
                          </a:ln>
                          <a:solidFill>
                            <a:schemeClr val="tx1"/>
                          </a:solidFill>
                          <a:effectLst/>
                        </a:rPr>
                        <a:t>Background research</a:t>
                      </a:r>
                      <a:endParaRPr lang="en-US" sz="3600" b="1" kern="100" cap="none" spc="0" dirty="0">
                        <a:ln>
                          <a:noFill/>
                        </a:ln>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228600" marR="228600" marT="137160" marB="137160">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tx1">
                        <a:lumMod val="25000"/>
                        <a:lumOff val="75000"/>
                      </a:schemeClr>
                    </a:solidFill>
                  </a:tcPr>
                </a:tc>
                <a:tc>
                  <a:txBody>
                    <a:bodyPr/>
                    <a:lstStyle/>
                    <a:p>
                      <a:pPr marL="0" lvl="0" indent="0">
                        <a:spcBef>
                          <a:spcPts val="100"/>
                        </a:spcBef>
                        <a:spcAft>
                          <a:spcPts val="200"/>
                        </a:spcAft>
                        <a:buFont typeface="Symbol" pitchFamily="2" charset="2"/>
                        <a:buNone/>
                        <a:tabLst>
                          <a:tab pos="540385" algn="l"/>
                        </a:tabLst>
                      </a:pPr>
                      <a:endParaRPr lang="en-US" sz="3000" i="1" kern="100" dirty="0">
                        <a:effectLst/>
                        <a:latin typeface="Arial" panose="020B0604020202020204" pitchFamily="34" charset="0"/>
                        <a:ea typeface="Calibri" panose="020F0502020204030204" pitchFamily="34" charset="0"/>
                        <a:cs typeface="Arial" panose="020B0604020202020204" pitchFamily="34" charset="0"/>
                      </a:endParaRPr>
                    </a:p>
                  </a:txBody>
                  <a:tcPr marL="228600" marR="228600" marT="137160" marB="137160">
                    <a:lnL w="38100" cap="flat" cmpd="sng" algn="ctr">
                      <a:solidFill>
                        <a:schemeClr val="bg1"/>
                      </a:solid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noFill/>
                  </a:tcPr>
                </a:tc>
                <a:extLst>
                  <a:ext uri="{0D108BD9-81ED-4DB2-BD59-A6C34878D82A}">
                    <a16:rowId xmlns:a16="http://schemas.microsoft.com/office/drawing/2014/main" val="2991472869"/>
                  </a:ext>
                </a:extLst>
              </a:tr>
              <a:tr h="724934">
                <a:tc vMerge="1">
                  <a:txBody>
                    <a:bodyPr/>
                    <a:lstStyle/>
                    <a:p>
                      <a:pPr>
                        <a:lnSpc>
                          <a:spcPct val="120000"/>
                        </a:lnSpc>
                        <a:spcBef>
                          <a:spcPts val="100"/>
                        </a:spcBef>
                        <a:spcAft>
                          <a:spcPts val="200"/>
                        </a:spcAft>
                        <a:tabLst>
                          <a:tab pos="540385" algn="l"/>
                        </a:tabLst>
                      </a:pPr>
                      <a:endParaRPr lang="en-US" sz="3600" b="1" kern="100" dirty="0">
                        <a:effectLst>
                          <a:outerShdw dist="38100" dir="2700000" algn="tl" rotWithShape="0">
                            <a:prstClr val="black">
                              <a:alpha val="20000"/>
                            </a:prstClr>
                          </a:outerShdw>
                        </a:effectLst>
                        <a:latin typeface="Arial" panose="020B0604020202020204" pitchFamily="34" charset="0"/>
                        <a:ea typeface="Calibri" panose="020F0502020204030204" pitchFamily="34" charset="0"/>
                        <a:cs typeface="Arial" panose="020B0604020202020204" pitchFamily="34" charset="0"/>
                      </a:endParaRPr>
                    </a:p>
                  </a:txBody>
                  <a:tcPr marL="228600" marR="228600" marT="137160" marB="137160">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tx1">
                        <a:lumMod val="25000"/>
                        <a:lumOff val="75000"/>
                      </a:schemeClr>
                    </a:solidFill>
                  </a:tcPr>
                </a:tc>
                <a:tc>
                  <a:txBody>
                    <a:bodyPr/>
                    <a:lstStyle/>
                    <a:p>
                      <a:pPr marL="0" lvl="0" indent="0">
                        <a:spcBef>
                          <a:spcPts val="100"/>
                        </a:spcBef>
                        <a:spcAft>
                          <a:spcPts val="200"/>
                        </a:spcAft>
                        <a:buFont typeface="Symbol" pitchFamily="2" charset="2"/>
                        <a:buNone/>
                        <a:tabLst>
                          <a:tab pos="540385" algn="l"/>
                        </a:tabLst>
                      </a:pPr>
                      <a:endParaRPr lang="en-US" sz="3000" i="1" kern="100" dirty="0">
                        <a:effectLst/>
                        <a:latin typeface="Arial" panose="020B0604020202020204" pitchFamily="34" charset="0"/>
                        <a:ea typeface="Calibri" panose="020F0502020204030204" pitchFamily="34" charset="0"/>
                        <a:cs typeface="Arial" panose="020B0604020202020204" pitchFamily="34" charset="0"/>
                      </a:endParaRPr>
                    </a:p>
                  </a:txBody>
                  <a:tcPr marL="228600" marR="228600" marT="137160" marB="137160">
                    <a:lnL w="38100" cap="flat" cmpd="sng" algn="ctr">
                      <a:solidFill>
                        <a:schemeClr val="bg1"/>
                      </a:solid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noFill/>
                  </a:tcPr>
                </a:tc>
                <a:extLst>
                  <a:ext uri="{0D108BD9-81ED-4DB2-BD59-A6C34878D82A}">
                    <a16:rowId xmlns:a16="http://schemas.microsoft.com/office/drawing/2014/main" val="4197871923"/>
                  </a:ext>
                </a:extLst>
              </a:tr>
              <a:tr h="724934">
                <a:tc vMerge="1">
                  <a:txBody>
                    <a:bodyPr/>
                    <a:lstStyle/>
                    <a:p>
                      <a:pPr>
                        <a:lnSpc>
                          <a:spcPct val="120000"/>
                        </a:lnSpc>
                        <a:spcBef>
                          <a:spcPts val="100"/>
                        </a:spcBef>
                        <a:spcAft>
                          <a:spcPts val="200"/>
                        </a:spcAft>
                        <a:tabLst>
                          <a:tab pos="540385" algn="l"/>
                        </a:tabLst>
                      </a:pPr>
                      <a:endParaRPr lang="en-US" sz="3600" b="1" kern="100" dirty="0">
                        <a:effectLst>
                          <a:outerShdw dist="38100" dir="2700000" algn="tl" rotWithShape="0">
                            <a:prstClr val="black">
                              <a:alpha val="20000"/>
                            </a:prstClr>
                          </a:outerShdw>
                        </a:effectLst>
                        <a:latin typeface="Arial" panose="020B0604020202020204" pitchFamily="34" charset="0"/>
                        <a:ea typeface="Calibri" panose="020F0502020204030204" pitchFamily="34" charset="0"/>
                        <a:cs typeface="Arial" panose="020B0604020202020204" pitchFamily="34" charset="0"/>
                      </a:endParaRPr>
                    </a:p>
                  </a:txBody>
                  <a:tcPr marL="228600" marR="228600" marT="137160" marB="137160">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tx1">
                        <a:lumMod val="25000"/>
                        <a:lumOff val="75000"/>
                      </a:schemeClr>
                    </a:solidFill>
                  </a:tcPr>
                </a:tc>
                <a:tc>
                  <a:txBody>
                    <a:bodyPr/>
                    <a:lstStyle/>
                    <a:p>
                      <a:pPr marL="0" lvl="0" indent="0">
                        <a:spcBef>
                          <a:spcPts val="100"/>
                        </a:spcBef>
                        <a:spcAft>
                          <a:spcPts val="200"/>
                        </a:spcAft>
                        <a:buFont typeface="Symbol" pitchFamily="2" charset="2"/>
                        <a:buNone/>
                        <a:tabLst>
                          <a:tab pos="540385" algn="l"/>
                        </a:tabLst>
                      </a:pPr>
                      <a:endParaRPr lang="en-US" sz="3000" i="1" kern="100" dirty="0">
                        <a:effectLst/>
                        <a:latin typeface="Arial" panose="020B0604020202020204" pitchFamily="34" charset="0"/>
                        <a:ea typeface="Calibri" panose="020F0502020204030204" pitchFamily="34" charset="0"/>
                        <a:cs typeface="Arial" panose="020B0604020202020204" pitchFamily="34" charset="0"/>
                      </a:endParaRPr>
                    </a:p>
                  </a:txBody>
                  <a:tcPr marL="228600" marR="228600" marT="137160" marB="137160">
                    <a:lnL w="38100" cap="flat" cmpd="sng" algn="ctr">
                      <a:solidFill>
                        <a:schemeClr val="bg1"/>
                      </a:solid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noFill/>
                  </a:tcPr>
                </a:tc>
                <a:extLst>
                  <a:ext uri="{0D108BD9-81ED-4DB2-BD59-A6C34878D82A}">
                    <a16:rowId xmlns:a16="http://schemas.microsoft.com/office/drawing/2014/main" val="2191139129"/>
                  </a:ext>
                </a:extLst>
              </a:tr>
              <a:tr h="724934">
                <a:tc vMerge="1">
                  <a:txBody>
                    <a:bodyPr/>
                    <a:lstStyle/>
                    <a:p>
                      <a:pPr>
                        <a:lnSpc>
                          <a:spcPct val="120000"/>
                        </a:lnSpc>
                        <a:spcBef>
                          <a:spcPts val="100"/>
                        </a:spcBef>
                        <a:spcAft>
                          <a:spcPts val="200"/>
                        </a:spcAft>
                        <a:tabLst>
                          <a:tab pos="540385" algn="l"/>
                        </a:tabLst>
                      </a:pPr>
                      <a:endParaRPr lang="en-US" sz="3600" b="1" kern="100" dirty="0">
                        <a:effectLst>
                          <a:outerShdw dist="38100" dir="2700000" algn="tl" rotWithShape="0">
                            <a:prstClr val="black">
                              <a:alpha val="20000"/>
                            </a:prstClr>
                          </a:outerShdw>
                        </a:effectLst>
                        <a:latin typeface="Arial" panose="020B0604020202020204" pitchFamily="34" charset="0"/>
                        <a:ea typeface="Calibri" panose="020F0502020204030204" pitchFamily="34" charset="0"/>
                        <a:cs typeface="Arial" panose="020B0604020202020204" pitchFamily="34" charset="0"/>
                      </a:endParaRPr>
                    </a:p>
                  </a:txBody>
                  <a:tcPr marL="228600" marR="228600" marT="137160" marB="137160">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tx1">
                        <a:lumMod val="25000"/>
                        <a:lumOff val="75000"/>
                      </a:schemeClr>
                    </a:solidFill>
                  </a:tcPr>
                </a:tc>
                <a:tc>
                  <a:txBody>
                    <a:bodyPr/>
                    <a:lstStyle/>
                    <a:p>
                      <a:pPr marL="0" lvl="0" indent="0">
                        <a:spcBef>
                          <a:spcPts val="100"/>
                        </a:spcBef>
                        <a:spcAft>
                          <a:spcPts val="200"/>
                        </a:spcAft>
                        <a:buFont typeface="Symbol" pitchFamily="2" charset="2"/>
                        <a:buNone/>
                        <a:tabLst>
                          <a:tab pos="540385" algn="l"/>
                        </a:tabLst>
                      </a:pPr>
                      <a:endParaRPr lang="en-US" sz="3000" i="1" kern="100" dirty="0">
                        <a:effectLst/>
                        <a:latin typeface="Arial" panose="020B0604020202020204" pitchFamily="34" charset="0"/>
                        <a:ea typeface="Calibri" panose="020F0502020204030204" pitchFamily="34" charset="0"/>
                        <a:cs typeface="Arial" panose="020B0604020202020204" pitchFamily="34" charset="0"/>
                      </a:endParaRPr>
                    </a:p>
                  </a:txBody>
                  <a:tcPr marL="228600" marR="228600" marT="137160" marB="137160">
                    <a:lnL w="38100" cap="flat" cmpd="sng" algn="ctr">
                      <a:solidFill>
                        <a:schemeClr val="bg1"/>
                      </a:solid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noFill/>
                  </a:tcPr>
                </a:tc>
                <a:extLst>
                  <a:ext uri="{0D108BD9-81ED-4DB2-BD59-A6C34878D82A}">
                    <a16:rowId xmlns:a16="http://schemas.microsoft.com/office/drawing/2014/main" val="3860552692"/>
                  </a:ext>
                </a:extLst>
              </a:tr>
              <a:tr h="724934">
                <a:tc vMerge="1">
                  <a:txBody>
                    <a:bodyPr/>
                    <a:lstStyle/>
                    <a:p>
                      <a:pPr>
                        <a:lnSpc>
                          <a:spcPct val="120000"/>
                        </a:lnSpc>
                        <a:spcBef>
                          <a:spcPts val="100"/>
                        </a:spcBef>
                        <a:spcAft>
                          <a:spcPts val="200"/>
                        </a:spcAft>
                        <a:tabLst>
                          <a:tab pos="540385" algn="l"/>
                        </a:tabLst>
                      </a:pPr>
                      <a:endParaRPr lang="en-US" sz="3600" b="1" kern="100" dirty="0">
                        <a:effectLst>
                          <a:outerShdw dist="38100" dir="2700000" algn="tl" rotWithShape="0">
                            <a:prstClr val="black">
                              <a:alpha val="20000"/>
                            </a:prstClr>
                          </a:outerShdw>
                        </a:effectLst>
                        <a:latin typeface="Arial" panose="020B0604020202020204" pitchFamily="34" charset="0"/>
                        <a:ea typeface="Calibri" panose="020F0502020204030204" pitchFamily="34" charset="0"/>
                        <a:cs typeface="Arial" panose="020B0604020202020204" pitchFamily="34" charset="0"/>
                      </a:endParaRPr>
                    </a:p>
                  </a:txBody>
                  <a:tcPr marL="228600" marR="228600" marT="137160" marB="137160">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tx1">
                        <a:lumMod val="25000"/>
                        <a:lumOff val="75000"/>
                      </a:schemeClr>
                    </a:solidFill>
                  </a:tcPr>
                </a:tc>
                <a:tc>
                  <a:txBody>
                    <a:bodyPr/>
                    <a:lstStyle/>
                    <a:p>
                      <a:pPr marL="0" lvl="0" indent="0">
                        <a:spcBef>
                          <a:spcPts val="100"/>
                        </a:spcBef>
                        <a:spcAft>
                          <a:spcPts val="200"/>
                        </a:spcAft>
                        <a:buFont typeface="Symbol" pitchFamily="2" charset="2"/>
                        <a:buNone/>
                        <a:tabLst>
                          <a:tab pos="540385" algn="l"/>
                        </a:tabLst>
                      </a:pPr>
                      <a:endParaRPr lang="en-US" sz="3000" i="1" kern="100" dirty="0">
                        <a:effectLst/>
                        <a:latin typeface="Arial" panose="020B0604020202020204" pitchFamily="34" charset="0"/>
                        <a:ea typeface="Calibri" panose="020F0502020204030204" pitchFamily="34" charset="0"/>
                        <a:cs typeface="Arial" panose="020B0604020202020204" pitchFamily="34" charset="0"/>
                      </a:endParaRPr>
                    </a:p>
                  </a:txBody>
                  <a:tcPr marL="228600" marR="228600" marT="137160" marB="137160">
                    <a:lnL w="38100" cap="flat" cmpd="sng" algn="ctr">
                      <a:solidFill>
                        <a:schemeClr val="bg1"/>
                      </a:solid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noFill/>
                  </a:tcPr>
                </a:tc>
                <a:extLst>
                  <a:ext uri="{0D108BD9-81ED-4DB2-BD59-A6C34878D82A}">
                    <a16:rowId xmlns:a16="http://schemas.microsoft.com/office/drawing/2014/main" val="3918129727"/>
                  </a:ext>
                </a:extLst>
              </a:tr>
              <a:tr h="724934">
                <a:tc>
                  <a:txBody>
                    <a:bodyPr/>
                    <a:lstStyle/>
                    <a:p>
                      <a:pPr>
                        <a:lnSpc>
                          <a:spcPct val="120000"/>
                        </a:lnSpc>
                        <a:spcBef>
                          <a:spcPts val="100"/>
                        </a:spcBef>
                        <a:spcAft>
                          <a:spcPts val="200"/>
                        </a:spcAft>
                        <a:tabLst>
                          <a:tab pos="540385" algn="l"/>
                        </a:tabLst>
                      </a:pPr>
                      <a:r>
                        <a:rPr lang="en-US" sz="3600" b="1" kern="100" cap="none" spc="0" dirty="0">
                          <a:ln>
                            <a:noFill/>
                          </a:ln>
                          <a:solidFill>
                            <a:schemeClr val="bg1"/>
                          </a:solidFill>
                          <a:effectLst/>
                          <a:latin typeface="Arial" panose="020B0604020202020204" pitchFamily="34" charset="0"/>
                          <a:ea typeface="Calibri" panose="020F0502020204030204" pitchFamily="34" charset="0"/>
                          <a:cs typeface="Arial" panose="020B0604020202020204" pitchFamily="34" charset="0"/>
                        </a:rPr>
                        <a:t>Promotion</a:t>
                      </a:r>
                      <a:endParaRPr lang="en-US" sz="3600" b="1" kern="100" cap="none" spc="0" dirty="0">
                        <a:ln>
                          <a:noFill/>
                        </a:ln>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228600" marR="228600" marT="137160" marB="137160">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5180DA"/>
                    </a:solidFill>
                  </a:tcPr>
                </a:tc>
                <a:tc>
                  <a:txBody>
                    <a:bodyPr/>
                    <a:lstStyle/>
                    <a:p>
                      <a:pPr marL="0" lvl="0" indent="0">
                        <a:spcBef>
                          <a:spcPts val="100"/>
                        </a:spcBef>
                        <a:spcAft>
                          <a:spcPts val="200"/>
                        </a:spcAft>
                        <a:buFont typeface="Symbol" pitchFamily="2" charset="2"/>
                        <a:buNone/>
                        <a:tabLst>
                          <a:tab pos="540385" algn="l"/>
                        </a:tabLst>
                      </a:pPr>
                      <a:endParaRPr lang="en-US" sz="3000" i="1" kern="100" dirty="0">
                        <a:effectLst/>
                        <a:latin typeface="Arial" panose="020B0604020202020204" pitchFamily="34" charset="0"/>
                        <a:ea typeface="Calibri" panose="020F0502020204030204" pitchFamily="34" charset="0"/>
                        <a:cs typeface="Arial" panose="020B0604020202020204" pitchFamily="34" charset="0"/>
                      </a:endParaRPr>
                    </a:p>
                  </a:txBody>
                  <a:tcPr marL="228600" marR="228600" marT="137160" marB="137160">
                    <a:lnL w="38100" cap="flat" cmpd="sng" algn="ctr">
                      <a:solidFill>
                        <a:schemeClr val="bg1"/>
                      </a:solid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noFill/>
                  </a:tcPr>
                </a:tc>
                <a:extLst>
                  <a:ext uri="{0D108BD9-81ED-4DB2-BD59-A6C34878D82A}">
                    <a16:rowId xmlns:a16="http://schemas.microsoft.com/office/drawing/2014/main" val="2472581621"/>
                  </a:ext>
                </a:extLst>
              </a:tr>
            </a:tbl>
          </a:graphicData>
        </a:graphic>
      </p:graphicFrame>
      <p:graphicFrame>
        <p:nvGraphicFramePr>
          <p:cNvPr id="6" name="Table 5">
            <a:extLst>
              <a:ext uri="{FF2B5EF4-FFF2-40B4-BE49-F238E27FC236}">
                <a16:creationId xmlns:a16="http://schemas.microsoft.com/office/drawing/2014/main" id="{A7090180-2EA1-C9EA-35D7-009A0E2C96B0}"/>
              </a:ext>
            </a:extLst>
          </p:cNvPr>
          <p:cNvGraphicFramePr>
            <a:graphicFrameLocks noGrp="1"/>
          </p:cNvGraphicFramePr>
          <p:nvPr/>
        </p:nvGraphicFramePr>
        <p:xfrm>
          <a:off x="6340243" y="1371600"/>
          <a:ext cx="9942174" cy="10972800"/>
        </p:xfrm>
        <a:graphic>
          <a:graphicData uri="http://schemas.openxmlformats.org/drawingml/2006/table">
            <a:tbl>
              <a:tblPr bandRow="1">
                <a:tableStyleId>{5C22544A-7EE6-4342-B048-85BDC9FD1C3A}</a:tableStyleId>
              </a:tblPr>
              <a:tblGrid>
                <a:gridCol w="3602333">
                  <a:extLst>
                    <a:ext uri="{9D8B030D-6E8A-4147-A177-3AD203B41FA5}">
                      <a16:colId xmlns:a16="http://schemas.microsoft.com/office/drawing/2014/main" val="4194809959"/>
                    </a:ext>
                  </a:extLst>
                </a:gridCol>
                <a:gridCol w="6339841">
                  <a:extLst>
                    <a:ext uri="{9D8B030D-6E8A-4147-A177-3AD203B41FA5}">
                      <a16:colId xmlns:a16="http://schemas.microsoft.com/office/drawing/2014/main" val="326582422"/>
                    </a:ext>
                  </a:extLst>
                </a:gridCol>
              </a:tblGrid>
              <a:tr h="683900">
                <a:tc rowSpan="6">
                  <a:txBody>
                    <a:bodyPr/>
                    <a:lstStyle/>
                    <a:p>
                      <a:pPr>
                        <a:lnSpc>
                          <a:spcPct val="120000"/>
                        </a:lnSpc>
                        <a:spcBef>
                          <a:spcPts val="300"/>
                        </a:spcBef>
                        <a:spcAft>
                          <a:spcPts val="300"/>
                        </a:spcAft>
                        <a:tabLst>
                          <a:tab pos="540385" algn="l"/>
                        </a:tabLst>
                      </a:pPr>
                      <a:r>
                        <a:rPr lang="en-GB" sz="3600" b="1" kern="0" dirty="0">
                          <a:solidFill>
                            <a:schemeClr val="bg1"/>
                          </a:solidFill>
                          <a:effectLst>
                            <a:outerShdw blurRad="50800" dist="38100" dir="2700000" algn="tl" rotWithShape="0">
                              <a:prstClr val="black">
                                <a:alpha val="40000"/>
                              </a:prstClr>
                            </a:outerShdw>
                          </a:effectLst>
                        </a:rPr>
                        <a:t>Coding </a:t>
                      </a:r>
                      <a:endParaRPr lang="en-US" sz="3600" b="1" kern="100" dirty="0">
                        <a:solidFill>
                          <a:schemeClr val="bg1"/>
                        </a:solidFill>
                        <a:effectLst>
                          <a:outerShdw blurRad="50800" dist="38100" dir="2700000" algn="tl" rotWithShape="0">
                            <a:prstClr val="black">
                              <a:alpha val="40000"/>
                            </a:prstClr>
                          </a:outerShdw>
                        </a:effectLst>
                        <a:latin typeface="Arial" panose="020B0604020202020204" pitchFamily="34" charset="0"/>
                        <a:ea typeface="Calibri" panose="020F0502020204030204" pitchFamily="34" charset="0"/>
                        <a:cs typeface="Arial" panose="020B0604020202020204" pitchFamily="34" charset="0"/>
                      </a:endParaRPr>
                    </a:p>
                  </a:txBody>
                  <a:tcPr marL="228600" marR="228600" marT="137160" marB="137160">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tx1">
                        <a:lumMod val="50000"/>
                        <a:lumOff val="50000"/>
                      </a:schemeClr>
                    </a:solidFill>
                  </a:tcPr>
                </a:tc>
                <a:tc>
                  <a:txBody>
                    <a:bodyPr/>
                    <a:lstStyle/>
                    <a:p>
                      <a:pPr marL="0" lvl="0" indent="0">
                        <a:spcBef>
                          <a:spcPts val="300"/>
                        </a:spcBef>
                        <a:spcAft>
                          <a:spcPts val="300"/>
                        </a:spcAft>
                        <a:buFont typeface="Symbol" pitchFamily="2" charset="2"/>
                        <a:buNone/>
                        <a:tabLst>
                          <a:tab pos="540385" algn="l"/>
                        </a:tabLst>
                      </a:pPr>
                      <a:endParaRPr lang="en-US" sz="3000" i="1" kern="100"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a:txBody>
                  <a:tcPr marL="228600" marR="228600" marT="137160" marB="137160">
                    <a:lnL w="38100" cap="flat" cmpd="sng" algn="ctr">
                      <a:solidFill>
                        <a:schemeClr val="bg1"/>
                      </a:solid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62094236"/>
                  </a:ext>
                </a:extLst>
              </a:tr>
              <a:tr h="683900">
                <a:tc vMerge="1">
                  <a:txBody>
                    <a:bodyPr/>
                    <a:lstStyle/>
                    <a:p>
                      <a:endParaRPr lang="en-US"/>
                    </a:p>
                  </a:txBody>
                  <a:tcPr/>
                </a:tc>
                <a:tc>
                  <a:txBody>
                    <a:bodyPr/>
                    <a:lstStyle/>
                    <a:p>
                      <a:pPr marL="0" lvl="0" indent="0">
                        <a:spcBef>
                          <a:spcPts val="300"/>
                        </a:spcBef>
                        <a:spcAft>
                          <a:spcPts val="300"/>
                        </a:spcAft>
                        <a:buFont typeface="Symbol" pitchFamily="2" charset="2"/>
                        <a:buNone/>
                        <a:tabLst>
                          <a:tab pos="540385" algn="l"/>
                        </a:tabLst>
                      </a:pPr>
                      <a:endParaRPr lang="en-US" sz="3000" i="1" kern="100"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a:txBody>
                  <a:tcPr marL="228600" marR="228600" marT="137160" marB="137160">
                    <a:lnL w="38100" cap="flat" cmpd="sng" algn="ctr">
                      <a:solidFill>
                        <a:schemeClr val="bg1"/>
                      </a:solid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9693369"/>
                  </a:ext>
                </a:extLst>
              </a:tr>
              <a:tr h="683900">
                <a:tc vMerge="1">
                  <a:txBody>
                    <a:bodyPr/>
                    <a:lstStyle/>
                    <a:p>
                      <a:endParaRPr lang="en-US"/>
                    </a:p>
                  </a:txBody>
                  <a:tcPr/>
                </a:tc>
                <a:tc>
                  <a:txBody>
                    <a:bodyPr/>
                    <a:lstStyle/>
                    <a:p>
                      <a:pPr marL="0" lvl="0" indent="0">
                        <a:spcBef>
                          <a:spcPts val="300"/>
                        </a:spcBef>
                        <a:spcAft>
                          <a:spcPts val="300"/>
                        </a:spcAft>
                        <a:buFont typeface="Symbol" pitchFamily="2" charset="2"/>
                        <a:buNone/>
                        <a:tabLst>
                          <a:tab pos="540385" algn="l"/>
                        </a:tabLst>
                      </a:pPr>
                      <a:endParaRPr lang="en-US" sz="3000" i="1" kern="100"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a:txBody>
                  <a:tcPr marL="228600" marR="228600" marT="137160" marB="137160">
                    <a:lnL w="38100" cap="flat" cmpd="sng" algn="ctr">
                      <a:solidFill>
                        <a:schemeClr val="bg1"/>
                      </a:solid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33572115"/>
                  </a:ext>
                </a:extLst>
              </a:tr>
              <a:tr h="683900">
                <a:tc vMerge="1">
                  <a:txBody>
                    <a:bodyPr/>
                    <a:lstStyle/>
                    <a:p>
                      <a:endParaRPr lang="en-US"/>
                    </a:p>
                  </a:txBody>
                  <a:tcPr/>
                </a:tc>
                <a:tc>
                  <a:txBody>
                    <a:bodyPr/>
                    <a:lstStyle/>
                    <a:p>
                      <a:pPr marL="0" lvl="0" indent="0">
                        <a:spcBef>
                          <a:spcPts val="300"/>
                        </a:spcBef>
                        <a:spcAft>
                          <a:spcPts val="300"/>
                        </a:spcAft>
                        <a:buFont typeface="Symbol" pitchFamily="2" charset="2"/>
                        <a:buNone/>
                        <a:tabLst>
                          <a:tab pos="540385" algn="l"/>
                        </a:tabLst>
                      </a:pPr>
                      <a:endParaRPr lang="en-US" sz="3000" i="1" kern="100"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a:txBody>
                  <a:tcPr marL="228600" marR="228600" marT="137160" marB="137160">
                    <a:lnL w="38100" cap="flat" cmpd="sng" algn="ctr">
                      <a:solidFill>
                        <a:schemeClr val="bg1"/>
                      </a:solid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3001043"/>
                  </a:ext>
                </a:extLst>
              </a:tr>
              <a:tr h="683900">
                <a:tc vMerge="1">
                  <a:txBody>
                    <a:bodyPr/>
                    <a:lstStyle/>
                    <a:p>
                      <a:endParaRPr lang="en-US"/>
                    </a:p>
                  </a:txBody>
                  <a:tcPr/>
                </a:tc>
                <a:tc>
                  <a:txBody>
                    <a:bodyPr/>
                    <a:lstStyle/>
                    <a:p>
                      <a:pPr marL="0" lvl="0" indent="0">
                        <a:spcBef>
                          <a:spcPts val="300"/>
                        </a:spcBef>
                        <a:spcAft>
                          <a:spcPts val="300"/>
                        </a:spcAft>
                        <a:buFont typeface="Symbol" pitchFamily="2" charset="2"/>
                        <a:buNone/>
                        <a:tabLst>
                          <a:tab pos="540385" algn="l"/>
                        </a:tabLst>
                      </a:pPr>
                      <a:endParaRPr lang="en-US" sz="3000" i="1" kern="100"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a:txBody>
                  <a:tcPr marL="228600" marR="228600" marT="137160" marB="137160">
                    <a:lnL w="38100" cap="flat" cmpd="sng" algn="ctr">
                      <a:solidFill>
                        <a:schemeClr val="bg1"/>
                      </a:solid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06469636"/>
                  </a:ext>
                </a:extLst>
              </a:tr>
              <a:tr h="683900">
                <a:tc vMerge="1">
                  <a:txBody>
                    <a:bodyPr/>
                    <a:lstStyle/>
                    <a:p>
                      <a:endParaRPr lang="en-US"/>
                    </a:p>
                  </a:txBody>
                  <a:tcPr/>
                </a:tc>
                <a:tc>
                  <a:txBody>
                    <a:bodyPr/>
                    <a:lstStyle/>
                    <a:p>
                      <a:pPr marL="0" lvl="0" indent="0">
                        <a:spcBef>
                          <a:spcPts val="300"/>
                        </a:spcBef>
                        <a:spcAft>
                          <a:spcPts val="300"/>
                        </a:spcAft>
                        <a:buFont typeface="Symbol" pitchFamily="2" charset="2"/>
                        <a:buNone/>
                        <a:tabLst>
                          <a:tab pos="540385" algn="l"/>
                        </a:tabLst>
                      </a:pPr>
                      <a:endParaRPr lang="en-US" sz="3000" i="1" kern="100"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a:txBody>
                  <a:tcPr marL="228600" marR="228600" marT="137160" marB="137160">
                    <a:lnL w="38100" cap="flat" cmpd="sng" algn="ctr">
                      <a:solidFill>
                        <a:schemeClr val="bg1"/>
                      </a:solid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10438862"/>
                  </a:ext>
                </a:extLst>
              </a:tr>
              <a:tr h="683900">
                <a:tc rowSpan="6">
                  <a:txBody>
                    <a:bodyPr/>
                    <a:lstStyle/>
                    <a:p>
                      <a:pPr>
                        <a:lnSpc>
                          <a:spcPct val="120000"/>
                        </a:lnSpc>
                        <a:spcBef>
                          <a:spcPts val="300"/>
                        </a:spcBef>
                        <a:spcAft>
                          <a:spcPts val="300"/>
                        </a:spcAft>
                        <a:tabLst>
                          <a:tab pos="540385" algn="l"/>
                        </a:tabLst>
                      </a:pPr>
                      <a:r>
                        <a:rPr lang="en-GB" sz="3600" b="1" kern="0" cap="none" spc="0" dirty="0">
                          <a:ln>
                            <a:noFill/>
                          </a:ln>
                          <a:solidFill>
                            <a:schemeClr val="tx1"/>
                          </a:solidFill>
                          <a:effectLst/>
                        </a:rPr>
                        <a:t>Data analysis</a:t>
                      </a:r>
                      <a:endParaRPr lang="en-US" sz="3600" b="1" kern="100" cap="none" spc="0" dirty="0">
                        <a:ln>
                          <a:noFill/>
                        </a:ln>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228600" marR="228600" marT="137160" marB="137160">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tx1">
                        <a:lumMod val="25000"/>
                        <a:lumOff val="75000"/>
                      </a:schemeClr>
                    </a:solidFill>
                  </a:tcPr>
                </a:tc>
                <a:tc>
                  <a:txBody>
                    <a:bodyPr/>
                    <a:lstStyle/>
                    <a:p>
                      <a:pPr marL="0" lvl="0" indent="0">
                        <a:spcBef>
                          <a:spcPts val="300"/>
                        </a:spcBef>
                        <a:spcAft>
                          <a:spcPts val="300"/>
                        </a:spcAft>
                        <a:buFont typeface="Symbol" pitchFamily="2" charset="2"/>
                        <a:buNone/>
                        <a:tabLst>
                          <a:tab pos="540385" algn="l"/>
                        </a:tabLst>
                      </a:pPr>
                      <a:endParaRPr lang="en-US" sz="3000" i="1" kern="100" dirty="0">
                        <a:effectLst/>
                        <a:latin typeface="Arial" panose="020B0604020202020204" pitchFamily="34" charset="0"/>
                        <a:ea typeface="Calibri" panose="020F0502020204030204" pitchFamily="34" charset="0"/>
                        <a:cs typeface="Arial" panose="020B0604020202020204" pitchFamily="34" charset="0"/>
                      </a:endParaRPr>
                    </a:p>
                  </a:txBody>
                  <a:tcPr marL="228600" marR="228600" marT="137160" marB="137160">
                    <a:lnL w="38100" cap="flat" cmpd="sng" algn="ctr">
                      <a:solidFill>
                        <a:schemeClr val="bg1"/>
                      </a:solid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47249083"/>
                  </a:ext>
                </a:extLst>
              </a:tr>
              <a:tr h="683900">
                <a:tc vMerge="1">
                  <a:txBody>
                    <a:bodyPr/>
                    <a:lstStyle/>
                    <a:p>
                      <a:endParaRPr lang="en-US"/>
                    </a:p>
                  </a:txBody>
                  <a:tcPr/>
                </a:tc>
                <a:tc>
                  <a:txBody>
                    <a:bodyPr/>
                    <a:lstStyle/>
                    <a:p>
                      <a:pPr marL="0" lvl="0" indent="0">
                        <a:spcBef>
                          <a:spcPts val="300"/>
                        </a:spcBef>
                        <a:spcAft>
                          <a:spcPts val="300"/>
                        </a:spcAft>
                        <a:buFont typeface="Symbol" pitchFamily="2" charset="2"/>
                        <a:buNone/>
                        <a:tabLst>
                          <a:tab pos="540385" algn="l"/>
                        </a:tabLst>
                      </a:pPr>
                      <a:endParaRPr lang="en-US" sz="3000" i="1" kern="100" dirty="0">
                        <a:effectLst/>
                        <a:latin typeface="Arial" panose="020B0604020202020204" pitchFamily="34" charset="0"/>
                        <a:ea typeface="Calibri" panose="020F0502020204030204" pitchFamily="34" charset="0"/>
                        <a:cs typeface="Arial" panose="020B0604020202020204" pitchFamily="34" charset="0"/>
                      </a:endParaRPr>
                    </a:p>
                  </a:txBody>
                  <a:tcPr marL="228600" marR="228600" marT="137160" marB="137160">
                    <a:lnL w="38100" cap="flat" cmpd="sng" algn="ctr">
                      <a:solidFill>
                        <a:schemeClr val="bg1"/>
                      </a:solid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84817638"/>
                  </a:ext>
                </a:extLst>
              </a:tr>
              <a:tr h="683900">
                <a:tc vMerge="1">
                  <a:txBody>
                    <a:bodyPr/>
                    <a:lstStyle/>
                    <a:p>
                      <a:endParaRPr lang="en-US"/>
                    </a:p>
                  </a:txBody>
                  <a:tcPr/>
                </a:tc>
                <a:tc>
                  <a:txBody>
                    <a:bodyPr/>
                    <a:lstStyle/>
                    <a:p>
                      <a:pPr marL="0" lvl="0" indent="0">
                        <a:spcBef>
                          <a:spcPts val="300"/>
                        </a:spcBef>
                        <a:spcAft>
                          <a:spcPts val="300"/>
                        </a:spcAft>
                        <a:buFont typeface="Symbol" pitchFamily="2" charset="2"/>
                        <a:buNone/>
                        <a:tabLst>
                          <a:tab pos="540385" algn="l"/>
                        </a:tabLst>
                      </a:pPr>
                      <a:endParaRPr lang="en-US" sz="3000" i="1" kern="100" dirty="0">
                        <a:effectLst/>
                        <a:latin typeface="Arial" panose="020B0604020202020204" pitchFamily="34" charset="0"/>
                        <a:ea typeface="Calibri" panose="020F0502020204030204" pitchFamily="34" charset="0"/>
                        <a:cs typeface="Arial" panose="020B0604020202020204" pitchFamily="34" charset="0"/>
                      </a:endParaRPr>
                    </a:p>
                  </a:txBody>
                  <a:tcPr marL="228600" marR="228600" marT="137160" marB="137160">
                    <a:lnL w="38100" cap="flat" cmpd="sng" algn="ctr">
                      <a:solidFill>
                        <a:schemeClr val="bg1"/>
                      </a:solid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94068261"/>
                  </a:ext>
                </a:extLst>
              </a:tr>
              <a:tr h="683900">
                <a:tc vMerge="1">
                  <a:txBody>
                    <a:bodyPr/>
                    <a:lstStyle/>
                    <a:p>
                      <a:endParaRPr lang="en-US"/>
                    </a:p>
                  </a:txBody>
                  <a:tcPr/>
                </a:tc>
                <a:tc>
                  <a:txBody>
                    <a:bodyPr/>
                    <a:lstStyle/>
                    <a:p>
                      <a:pPr marL="0" lvl="0" indent="0">
                        <a:spcBef>
                          <a:spcPts val="300"/>
                        </a:spcBef>
                        <a:spcAft>
                          <a:spcPts val="300"/>
                        </a:spcAft>
                        <a:buFont typeface="Symbol" pitchFamily="2" charset="2"/>
                        <a:buNone/>
                        <a:tabLst>
                          <a:tab pos="540385" algn="l"/>
                        </a:tabLst>
                      </a:pPr>
                      <a:endParaRPr lang="en-US" sz="3000" i="1" kern="100" dirty="0">
                        <a:effectLst/>
                        <a:latin typeface="Arial" panose="020B0604020202020204" pitchFamily="34" charset="0"/>
                        <a:ea typeface="Calibri" panose="020F0502020204030204" pitchFamily="34" charset="0"/>
                        <a:cs typeface="Arial" panose="020B0604020202020204" pitchFamily="34" charset="0"/>
                      </a:endParaRPr>
                    </a:p>
                  </a:txBody>
                  <a:tcPr marL="228600" marR="228600" marT="137160" marB="137160">
                    <a:lnL w="38100" cap="flat" cmpd="sng" algn="ctr">
                      <a:solidFill>
                        <a:schemeClr val="bg1"/>
                      </a:solid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23193421"/>
                  </a:ext>
                </a:extLst>
              </a:tr>
              <a:tr h="683900">
                <a:tc vMerge="1">
                  <a:txBody>
                    <a:bodyPr/>
                    <a:lstStyle/>
                    <a:p>
                      <a:endParaRPr lang="en-US"/>
                    </a:p>
                  </a:txBody>
                  <a:tcPr/>
                </a:tc>
                <a:tc>
                  <a:txBody>
                    <a:bodyPr/>
                    <a:lstStyle/>
                    <a:p>
                      <a:pPr marL="0" lvl="0" indent="0">
                        <a:spcBef>
                          <a:spcPts val="300"/>
                        </a:spcBef>
                        <a:spcAft>
                          <a:spcPts val="300"/>
                        </a:spcAft>
                        <a:buFont typeface="Symbol" pitchFamily="2" charset="2"/>
                        <a:buNone/>
                        <a:tabLst>
                          <a:tab pos="540385" algn="l"/>
                        </a:tabLst>
                      </a:pPr>
                      <a:endParaRPr lang="en-US" sz="3000" i="1" kern="100" dirty="0">
                        <a:effectLst/>
                        <a:latin typeface="Arial" panose="020B0604020202020204" pitchFamily="34" charset="0"/>
                        <a:ea typeface="Calibri" panose="020F0502020204030204" pitchFamily="34" charset="0"/>
                        <a:cs typeface="Arial" panose="020B0604020202020204" pitchFamily="34" charset="0"/>
                      </a:endParaRPr>
                    </a:p>
                  </a:txBody>
                  <a:tcPr marL="228600" marR="228600" marT="137160" marB="137160">
                    <a:lnL w="38100" cap="flat" cmpd="sng" algn="ctr">
                      <a:solidFill>
                        <a:schemeClr val="bg1"/>
                      </a:solid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19575527"/>
                  </a:ext>
                </a:extLst>
              </a:tr>
              <a:tr h="683900">
                <a:tc vMerge="1">
                  <a:txBody>
                    <a:bodyPr/>
                    <a:lstStyle/>
                    <a:p>
                      <a:endParaRPr lang="en-US"/>
                    </a:p>
                  </a:txBody>
                  <a:tcPr/>
                </a:tc>
                <a:tc>
                  <a:txBody>
                    <a:bodyPr/>
                    <a:lstStyle/>
                    <a:p>
                      <a:pPr marL="0" lvl="0" indent="0">
                        <a:spcBef>
                          <a:spcPts val="300"/>
                        </a:spcBef>
                        <a:spcAft>
                          <a:spcPts val="300"/>
                        </a:spcAft>
                        <a:buFont typeface="Symbol" pitchFamily="2" charset="2"/>
                        <a:buNone/>
                        <a:tabLst>
                          <a:tab pos="540385" algn="l"/>
                        </a:tabLst>
                      </a:pPr>
                      <a:endParaRPr lang="en-US" sz="3000" i="1" kern="100" dirty="0">
                        <a:effectLst/>
                        <a:latin typeface="Arial" panose="020B0604020202020204" pitchFamily="34" charset="0"/>
                        <a:ea typeface="Calibri" panose="020F0502020204030204" pitchFamily="34" charset="0"/>
                        <a:cs typeface="Arial" panose="020B0604020202020204" pitchFamily="34" charset="0"/>
                      </a:endParaRPr>
                    </a:p>
                  </a:txBody>
                  <a:tcPr marL="228600" marR="228600" marT="137160" marB="137160">
                    <a:lnL w="38100" cap="flat" cmpd="sng" algn="ctr">
                      <a:solidFill>
                        <a:schemeClr val="bg1"/>
                      </a:solid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76193689"/>
                  </a:ext>
                </a:extLst>
              </a:tr>
              <a:tr h="683900">
                <a:tc rowSpan="3">
                  <a:txBody>
                    <a:bodyPr/>
                    <a:lstStyle/>
                    <a:p>
                      <a:pPr>
                        <a:lnSpc>
                          <a:spcPct val="120000"/>
                        </a:lnSpc>
                        <a:spcBef>
                          <a:spcPts val="300"/>
                        </a:spcBef>
                        <a:spcAft>
                          <a:spcPts val="300"/>
                        </a:spcAft>
                        <a:tabLst>
                          <a:tab pos="540385" algn="l"/>
                        </a:tabLst>
                      </a:pPr>
                      <a:r>
                        <a:rPr lang="en-GB" sz="3600" b="1" kern="0" dirty="0">
                          <a:solidFill>
                            <a:schemeClr val="bg1"/>
                          </a:solidFill>
                          <a:effectLst>
                            <a:outerShdw blurRad="50800" dist="38100" dir="2700000" algn="tl" rotWithShape="0">
                              <a:prstClr val="black">
                                <a:alpha val="40000"/>
                              </a:prstClr>
                            </a:outerShdw>
                          </a:effectLst>
                        </a:rPr>
                        <a:t>Mathematical derivations</a:t>
                      </a:r>
                      <a:endParaRPr lang="en-US" sz="3600" b="1" kern="100" dirty="0">
                        <a:solidFill>
                          <a:schemeClr val="bg1"/>
                        </a:solidFill>
                        <a:effectLst>
                          <a:outerShdw blurRad="50800" dist="38100" dir="2700000" algn="tl" rotWithShape="0">
                            <a:prstClr val="black">
                              <a:alpha val="40000"/>
                            </a:prstClr>
                          </a:outerShdw>
                        </a:effectLst>
                        <a:latin typeface="Arial" panose="020B0604020202020204" pitchFamily="34" charset="0"/>
                        <a:ea typeface="Calibri" panose="020F0502020204030204" pitchFamily="34" charset="0"/>
                        <a:cs typeface="Arial" panose="020B0604020202020204" pitchFamily="34" charset="0"/>
                      </a:endParaRPr>
                    </a:p>
                  </a:txBody>
                  <a:tcPr marL="228600" marR="228600" marT="137160" marB="137160">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tx1">
                        <a:lumMod val="50000"/>
                        <a:lumOff val="50000"/>
                      </a:schemeClr>
                    </a:solidFill>
                  </a:tcPr>
                </a:tc>
                <a:tc>
                  <a:txBody>
                    <a:bodyPr/>
                    <a:lstStyle/>
                    <a:p>
                      <a:pPr marL="0" lvl="0" indent="0">
                        <a:spcBef>
                          <a:spcPts val="300"/>
                        </a:spcBef>
                        <a:spcAft>
                          <a:spcPts val="300"/>
                        </a:spcAft>
                        <a:buFont typeface="Symbol" pitchFamily="2" charset="2"/>
                        <a:buNone/>
                        <a:tabLst>
                          <a:tab pos="540385" algn="l"/>
                        </a:tabLst>
                      </a:pPr>
                      <a:endParaRPr lang="en-US" sz="3000" i="1" kern="100"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a:txBody>
                  <a:tcPr marL="228600" marR="228600" marT="137160" marB="137160">
                    <a:lnL w="38100" cap="flat" cmpd="sng" algn="ctr">
                      <a:solidFill>
                        <a:schemeClr val="bg1"/>
                      </a:solid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79322339"/>
                  </a:ext>
                </a:extLst>
              </a:tr>
              <a:tr h="683900">
                <a:tc vMerge="1">
                  <a:txBody>
                    <a:bodyPr/>
                    <a:lstStyle/>
                    <a:p>
                      <a:endParaRPr lang="en-US"/>
                    </a:p>
                  </a:txBody>
                  <a:tcPr/>
                </a:tc>
                <a:tc>
                  <a:txBody>
                    <a:bodyPr/>
                    <a:lstStyle/>
                    <a:p>
                      <a:pPr marL="0" lvl="0" indent="0">
                        <a:spcBef>
                          <a:spcPts val="300"/>
                        </a:spcBef>
                        <a:spcAft>
                          <a:spcPts val="300"/>
                        </a:spcAft>
                        <a:buFont typeface="Symbol" pitchFamily="2" charset="2"/>
                        <a:buNone/>
                        <a:tabLst>
                          <a:tab pos="540385" algn="l"/>
                        </a:tabLst>
                      </a:pPr>
                      <a:endParaRPr lang="en-US" sz="3000" i="1" kern="100"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a:txBody>
                  <a:tcPr marL="228600" marR="228600" marT="137160" marB="137160">
                    <a:lnL w="38100" cap="flat" cmpd="sng" algn="ctr">
                      <a:solidFill>
                        <a:schemeClr val="bg1"/>
                      </a:solid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68559282"/>
                  </a:ext>
                </a:extLst>
              </a:tr>
              <a:tr h="683900">
                <a:tc vMerge="1">
                  <a:txBody>
                    <a:bodyPr/>
                    <a:lstStyle/>
                    <a:p>
                      <a:endParaRPr lang="en-US"/>
                    </a:p>
                  </a:txBody>
                  <a:tcPr/>
                </a:tc>
                <a:tc>
                  <a:txBody>
                    <a:bodyPr/>
                    <a:lstStyle/>
                    <a:p>
                      <a:pPr marL="0" lvl="0" indent="0">
                        <a:spcBef>
                          <a:spcPts val="300"/>
                        </a:spcBef>
                        <a:spcAft>
                          <a:spcPts val="300"/>
                        </a:spcAft>
                        <a:buFont typeface="Symbol" pitchFamily="2" charset="2"/>
                        <a:buNone/>
                        <a:tabLst>
                          <a:tab pos="540385" algn="l"/>
                        </a:tabLst>
                      </a:pPr>
                      <a:endParaRPr lang="en-US" sz="3000" i="1" kern="100"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a:txBody>
                  <a:tcPr marL="228600" marR="228600" marT="137160" marB="137160">
                    <a:lnL w="38100" cap="flat" cmpd="sng" algn="ctr">
                      <a:solidFill>
                        <a:schemeClr val="bg1"/>
                      </a:solid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10203659"/>
                  </a:ext>
                </a:extLst>
              </a:tr>
            </a:tbl>
          </a:graphicData>
        </a:graphic>
      </p:graphicFrame>
      <p:sp>
        <p:nvSpPr>
          <p:cNvPr id="2" name="Title 1">
            <a:extLst>
              <a:ext uri="{FF2B5EF4-FFF2-40B4-BE49-F238E27FC236}">
                <a16:creationId xmlns:a16="http://schemas.microsoft.com/office/drawing/2014/main" id="{F8E2AB9B-1CB0-0883-4D3F-596C7C649CDE}"/>
              </a:ext>
            </a:extLst>
          </p:cNvPr>
          <p:cNvSpPr>
            <a:spLocks noGrp="1"/>
          </p:cNvSpPr>
          <p:nvPr>
            <p:ph type="title"/>
          </p:nvPr>
        </p:nvSpPr>
        <p:spPr>
          <a:xfrm>
            <a:off x="11228832" y="1371600"/>
            <a:ext cx="11676765" cy="4142270"/>
          </a:xfrm>
        </p:spPr>
        <p:txBody>
          <a:bodyPr anchor="t"/>
          <a:lstStyle/>
          <a:p>
            <a:pPr algn="r"/>
            <a:r>
              <a:rPr lang="en-US" sz="7500" i="1" dirty="0">
                <a:effectLst>
                  <a:outerShdw blurRad="50800" dist="38100" dir="2700000" algn="tl" rotWithShape="0">
                    <a:prstClr val="black">
                      <a:alpha val="40000"/>
                    </a:prstClr>
                  </a:outerShdw>
                </a:effectLst>
              </a:rPr>
              <a:t>Key domains where LLMs help economists and policy analysts </a:t>
            </a:r>
          </a:p>
        </p:txBody>
      </p:sp>
      <p:sp>
        <p:nvSpPr>
          <p:cNvPr id="3" name="Title 1">
            <a:extLst>
              <a:ext uri="{FF2B5EF4-FFF2-40B4-BE49-F238E27FC236}">
                <a16:creationId xmlns:a16="http://schemas.microsoft.com/office/drawing/2014/main" id="{54C9CC87-6E55-CF45-F377-8A1E2B1F4E84}"/>
              </a:ext>
            </a:extLst>
          </p:cNvPr>
          <p:cNvSpPr txBox="1">
            <a:spLocks/>
          </p:cNvSpPr>
          <p:nvPr/>
        </p:nvSpPr>
        <p:spPr>
          <a:xfrm>
            <a:off x="12188825" y="5805521"/>
            <a:ext cx="10716772" cy="7732832"/>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12000" b="1" kern="1200">
                <a:solidFill>
                  <a:schemeClr val="bg1"/>
                </a:solidFill>
                <a:latin typeface="Arial" panose="020B0604020202020204" pitchFamily="34" charset="0"/>
                <a:ea typeface="+mj-ea"/>
                <a:cs typeface="Arial" panose="020B0604020202020204" pitchFamily="34" charset="0"/>
              </a:defRPr>
            </a:lvl1pPr>
          </a:lstStyle>
          <a:p>
            <a:pPr marL="1106488" indent="-1106488" algn="r" rtl="0">
              <a:lnSpc>
                <a:spcPct val="110000"/>
              </a:lnSpc>
            </a:pPr>
            <a:r>
              <a:rPr lang="en-US" sz="3600" b="0" dirty="0">
                <a:effectLst/>
                <a:latin typeface="+mj-lt"/>
              </a:rPr>
              <a:t>	This framework and some of the example prompts </a:t>
            </a:r>
            <a:r>
              <a:rPr lang="en-US" sz="3600" b="0" dirty="0">
                <a:latin typeface="+mj-lt"/>
              </a:rPr>
              <a:t>presented </a:t>
            </a:r>
            <a:r>
              <a:rPr lang="en-US" sz="3600" b="0" dirty="0">
                <a:effectLst/>
                <a:latin typeface="+mj-lt"/>
              </a:rPr>
              <a:t>come from:</a:t>
            </a:r>
          </a:p>
          <a:p>
            <a:pPr marL="0" indent="0" algn="r" rtl="0">
              <a:lnSpc>
                <a:spcPct val="110000"/>
              </a:lnSpc>
            </a:pPr>
            <a:endParaRPr lang="en-US" sz="3600" b="0" dirty="0">
              <a:latin typeface="+mj-lt"/>
            </a:endParaRPr>
          </a:p>
          <a:p>
            <a:pPr marL="0" indent="0" algn="r" rtl="0">
              <a:lnSpc>
                <a:spcPct val="110000"/>
              </a:lnSpc>
            </a:pPr>
            <a:r>
              <a:rPr lang="en-US" sz="3600" b="0" dirty="0">
                <a:effectLst/>
                <a:latin typeface="+mj-lt"/>
              </a:rPr>
              <a:t>Korinek, Anton </a:t>
            </a:r>
            <a:r>
              <a:rPr lang="en-US" sz="3600" b="0" dirty="0">
                <a:latin typeface="+mj-lt"/>
              </a:rPr>
              <a:t>(</a:t>
            </a:r>
            <a:r>
              <a:rPr lang="en-US" sz="3600" b="0" dirty="0">
                <a:effectLst/>
                <a:latin typeface="+mj-lt"/>
              </a:rPr>
              <a:t>2023</a:t>
            </a:r>
            <a:r>
              <a:rPr lang="en-US" sz="3600" b="0" dirty="0">
                <a:latin typeface="+mj-lt"/>
              </a:rPr>
              <a:t>)</a:t>
            </a:r>
            <a:r>
              <a:rPr lang="en-US" sz="3600" b="0" dirty="0">
                <a:effectLst/>
                <a:latin typeface="+mj-lt"/>
              </a:rPr>
              <a:t> </a:t>
            </a:r>
          </a:p>
          <a:p>
            <a:pPr marL="0" indent="0" algn="r" rtl="0">
              <a:lnSpc>
                <a:spcPct val="110000"/>
              </a:lnSpc>
            </a:pPr>
            <a:r>
              <a:rPr lang="en-US" sz="3600" b="0" dirty="0">
                <a:effectLst/>
                <a:latin typeface="+mj-lt"/>
              </a:rPr>
              <a:t>“</a:t>
            </a:r>
            <a:r>
              <a:rPr lang="en-US" sz="3600" b="0" u="sng" strike="noStrike" dirty="0">
                <a:effectLst/>
                <a:latin typeface="+mj-lt"/>
                <a:hlinkClick r:id="rId4">
                  <a:extLst>
                    <a:ext uri="{A12FA001-AC4F-418D-AE19-62706E023703}">
                      <ahyp:hlinkClr xmlns:ahyp="http://schemas.microsoft.com/office/drawing/2018/hyperlinkcolor" val="tx"/>
                    </a:ext>
                  </a:extLst>
                </a:hlinkClick>
              </a:rPr>
              <a:t>Generative AI for Economic Research: </a:t>
            </a:r>
          </a:p>
          <a:p>
            <a:pPr marL="0" indent="0" algn="r" rtl="0">
              <a:lnSpc>
                <a:spcPct val="110000"/>
              </a:lnSpc>
            </a:pPr>
            <a:r>
              <a:rPr lang="en-US" sz="3600" b="0" u="sng" strike="noStrike" dirty="0">
                <a:effectLst/>
                <a:latin typeface="+mj-lt"/>
                <a:hlinkClick r:id="rId4">
                  <a:extLst>
                    <a:ext uri="{A12FA001-AC4F-418D-AE19-62706E023703}">
                      <ahyp:hlinkClr xmlns:ahyp="http://schemas.microsoft.com/office/drawing/2018/hyperlinkcolor" val="tx"/>
                    </a:ext>
                  </a:extLst>
                </a:hlinkClick>
              </a:rPr>
              <a:t>Use Cases and Implications for Economists</a:t>
            </a:r>
            <a:r>
              <a:rPr lang="en-US" sz="3600" b="0" dirty="0">
                <a:effectLst/>
                <a:latin typeface="+mj-lt"/>
              </a:rPr>
              <a:t>“ </a:t>
            </a:r>
          </a:p>
          <a:p>
            <a:pPr marL="0" indent="0" algn="r" rtl="0">
              <a:lnSpc>
                <a:spcPct val="110000"/>
              </a:lnSpc>
            </a:pPr>
            <a:r>
              <a:rPr lang="en-US" sz="3600" b="0" i="1" dirty="0">
                <a:effectLst/>
                <a:latin typeface="+mj-lt"/>
              </a:rPr>
              <a:t>Journal of Economic Literature</a:t>
            </a:r>
            <a:r>
              <a:rPr lang="en-US" sz="3600" b="0" dirty="0">
                <a:effectLst/>
                <a:latin typeface="+mj-lt"/>
              </a:rPr>
              <a:t> </a:t>
            </a:r>
          </a:p>
          <a:p>
            <a:pPr marL="0" indent="0" algn="r" rtl="0">
              <a:lnSpc>
                <a:spcPct val="110000"/>
              </a:lnSpc>
            </a:pPr>
            <a:r>
              <a:rPr lang="en-US" sz="3600" b="0" dirty="0">
                <a:effectLst/>
                <a:latin typeface="+mj-lt"/>
              </a:rPr>
              <a:t>61 (4): 1281–1317</a:t>
            </a:r>
          </a:p>
          <a:p>
            <a:pPr marL="0" indent="0" algn="r" rtl="0">
              <a:lnSpc>
                <a:spcPct val="110000"/>
              </a:lnSpc>
            </a:pPr>
            <a:endParaRPr lang="en-US" sz="1500" b="0" dirty="0">
              <a:latin typeface="+mj-lt"/>
            </a:endParaRPr>
          </a:p>
          <a:p>
            <a:pPr algn="r">
              <a:lnSpc>
                <a:spcPct val="110000"/>
              </a:lnSpc>
            </a:pPr>
            <a:r>
              <a:rPr lang="en-US" sz="3600" b="0" dirty="0">
                <a:effectLst/>
                <a:latin typeface="+mj-lt"/>
              </a:rPr>
              <a:t>Fall </a:t>
            </a:r>
            <a:r>
              <a:rPr lang="en-US" sz="3600" b="0" dirty="0">
                <a:latin typeface="+mj-lt"/>
              </a:rPr>
              <a:t>2024 Update: “</a:t>
            </a:r>
            <a:r>
              <a:rPr lang="en-US" sz="3600" b="0" dirty="0">
                <a:latin typeface="+mj-lt"/>
                <a:hlinkClick r:id="rId5">
                  <a:extLst>
                    <a:ext uri="{A12FA001-AC4F-418D-AE19-62706E023703}">
                      <ahyp:hlinkClr xmlns:ahyp="http://schemas.microsoft.com/office/drawing/2018/hyperlinkcolor" val="tx"/>
                    </a:ext>
                  </a:extLst>
                </a:hlinkClick>
              </a:rPr>
              <a:t>Generative AI for Economic Research: LLMs Learn to Collaborate and Reason</a:t>
            </a:r>
            <a:r>
              <a:rPr lang="en-US" sz="3600" b="0" dirty="0">
                <a:latin typeface="+mj-lt"/>
              </a:rPr>
              <a:t>”</a:t>
            </a:r>
            <a:endParaRPr lang="en-US" sz="3600" b="0" dirty="0">
              <a:effectLst/>
              <a:latin typeface="+mj-lt"/>
            </a:endParaRPr>
          </a:p>
        </p:txBody>
      </p:sp>
    </p:spTree>
    <p:extLst>
      <p:ext uri="{BB962C8B-B14F-4D97-AF65-F5344CB8AC3E}">
        <p14:creationId xmlns:p14="http://schemas.microsoft.com/office/powerpoint/2010/main" val="15892236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1"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childTnLst>
                    </p:cTn>
                  </p:par>
                  <p:par>
                    <p:cTn id="14" fill="hold">
                      <p:stCondLst>
                        <p:cond delay="indefinite"/>
                      </p:stCondLst>
                      <p:childTnLst>
                        <p:par>
                          <p:cTn id="15" fill="hold">
                            <p:stCondLst>
                              <p:cond delay="0"/>
                            </p:stCondLst>
                            <p:childTnLst>
                              <p:par>
                                <p:cTn id="16" presetID="0" presetClass="path" presetSubtype="0" decel="50000" fill="hold" nodeType="clickEffect">
                                  <p:stCondLst>
                                    <p:cond delay="0"/>
                                  </p:stCondLst>
                                  <p:childTnLst>
                                    <p:animMotion origin="layout" path="M 1.98229E-6 0 L 0.26823 0 " pathEditMode="relative" rAng="0" ptsTypes="AA">
                                      <p:cBhvr>
                                        <p:cTn id="17" dur="1300" fill="hold"/>
                                        <p:tgtEl>
                                          <p:spTgt spid="6"/>
                                        </p:tgtEl>
                                        <p:attrNameLst>
                                          <p:attrName>ppt_x</p:attrName>
                                          <p:attrName>ppt_y</p:attrName>
                                        </p:attrNameLst>
                                      </p:cBhvr>
                                      <p:rCtr x="13408" y="0"/>
                                    </p:animMotion>
                                  </p:childTnLst>
                                </p:cTn>
                              </p:par>
                              <p:par>
                                <p:cTn id="18" presetID="2" presetClass="exit" presetSubtype="2" fill="hold" grpId="0" nodeType="withEffect">
                                  <p:stCondLst>
                                    <p:cond delay="0"/>
                                  </p:stCondLst>
                                  <p:childTnLst>
                                    <p:anim calcmode="lin" valueType="num">
                                      <p:cBhvr additive="base">
                                        <p:cTn id="19" dur="1300"/>
                                        <p:tgtEl>
                                          <p:spTgt spid="3"/>
                                        </p:tgtEl>
                                        <p:attrNameLst>
                                          <p:attrName>ppt_x</p:attrName>
                                        </p:attrNameLst>
                                      </p:cBhvr>
                                      <p:tavLst>
                                        <p:tav tm="0">
                                          <p:val>
                                            <p:strVal val="ppt_x"/>
                                          </p:val>
                                        </p:tav>
                                        <p:tav tm="100000">
                                          <p:val>
                                            <p:strVal val="1+ppt_w/2"/>
                                          </p:val>
                                        </p:tav>
                                      </p:tavLst>
                                    </p:anim>
                                    <p:anim calcmode="lin" valueType="num">
                                      <p:cBhvr additive="base">
                                        <p:cTn id="20" dur="1300"/>
                                        <p:tgtEl>
                                          <p:spTgt spid="3"/>
                                        </p:tgtEl>
                                        <p:attrNameLst>
                                          <p:attrName>ppt_y</p:attrName>
                                        </p:attrNameLst>
                                      </p:cBhvr>
                                      <p:tavLst>
                                        <p:tav tm="0">
                                          <p:val>
                                            <p:strVal val="ppt_y"/>
                                          </p:val>
                                        </p:tav>
                                        <p:tav tm="100000">
                                          <p:val>
                                            <p:strVal val="ppt_y"/>
                                          </p:val>
                                        </p:tav>
                                      </p:tavLst>
                                    </p:anim>
                                    <p:set>
                                      <p:cBhvr>
                                        <p:cTn id="21" dur="1" fill="hold">
                                          <p:stCondLst>
                                            <p:cond delay="1299"/>
                                          </p:stCondLst>
                                        </p:cTn>
                                        <p:tgtEl>
                                          <p:spTgt spid="3"/>
                                        </p:tgtEl>
                                        <p:attrNameLst>
                                          <p:attrName>style.visibility</p:attrName>
                                        </p:attrNameLst>
                                      </p:cBhvr>
                                      <p:to>
                                        <p:strVal val="hidden"/>
                                      </p:to>
                                    </p:set>
                                  </p:childTnLst>
                                </p:cTn>
                              </p:par>
                              <p:par>
                                <p:cTn id="22" presetID="2" presetClass="exit" presetSubtype="2" fill="hold" grpId="0" nodeType="withEffect">
                                  <p:stCondLst>
                                    <p:cond delay="0"/>
                                  </p:stCondLst>
                                  <p:childTnLst>
                                    <p:anim calcmode="lin" valueType="num">
                                      <p:cBhvr additive="base">
                                        <p:cTn id="23" dur="1300"/>
                                        <p:tgtEl>
                                          <p:spTgt spid="2"/>
                                        </p:tgtEl>
                                        <p:attrNameLst>
                                          <p:attrName>ppt_x</p:attrName>
                                        </p:attrNameLst>
                                      </p:cBhvr>
                                      <p:tavLst>
                                        <p:tav tm="0">
                                          <p:val>
                                            <p:strVal val="ppt_x"/>
                                          </p:val>
                                        </p:tav>
                                        <p:tav tm="100000">
                                          <p:val>
                                            <p:strVal val="1+ppt_w/2"/>
                                          </p:val>
                                        </p:tav>
                                      </p:tavLst>
                                    </p:anim>
                                    <p:anim calcmode="lin" valueType="num">
                                      <p:cBhvr additive="base">
                                        <p:cTn id="24" dur="1300"/>
                                        <p:tgtEl>
                                          <p:spTgt spid="2"/>
                                        </p:tgtEl>
                                        <p:attrNameLst>
                                          <p:attrName>ppt_y</p:attrName>
                                        </p:attrNameLst>
                                      </p:cBhvr>
                                      <p:tavLst>
                                        <p:tav tm="0">
                                          <p:val>
                                            <p:strVal val="ppt_y"/>
                                          </p:val>
                                        </p:tav>
                                        <p:tav tm="100000">
                                          <p:val>
                                            <p:strVal val="ppt_y"/>
                                          </p:val>
                                        </p:tav>
                                      </p:tavLst>
                                    </p:anim>
                                    <p:set>
                                      <p:cBhvr>
                                        <p:cTn id="25" dur="1" fill="hold">
                                          <p:stCondLst>
                                            <p:cond delay="12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3" grpId="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picture containing colorfulness, screenshot, blue, art&#10;&#10;Description automatically generated">
            <a:extLst>
              <a:ext uri="{FF2B5EF4-FFF2-40B4-BE49-F238E27FC236}">
                <a16:creationId xmlns:a16="http://schemas.microsoft.com/office/drawing/2014/main" id="{975AFD80-F401-6AA9-F65C-ADC5BB21E0EE}"/>
              </a:ext>
            </a:extLst>
          </p:cNvPr>
          <p:cNvPicPr>
            <a:picLocks noChangeAspect="1"/>
          </p:cNvPicPr>
          <p:nvPr/>
        </p:nvPicPr>
        <p:blipFill rotWithShape="1">
          <a:blip r:embed="rId3" cstate="email">
            <a:alphaModFix amt="35000"/>
            <a:duotone>
              <a:prstClr val="black"/>
              <a:schemeClr val="accent5">
                <a:tint val="45000"/>
                <a:satMod val="400000"/>
              </a:schemeClr>
            </a:duotone>
            <a:extLst>
              <a:ext uri="{28A0092B-C50C-407E-A947-70E740481C1C}">
                <a14:useLocalDpi xmlns:a14="http://schemas.microsoft.com/office/drawing/2010/main" val="0"/>
              </a:ext>
            </a:extLst>
          </a:blip>
          <a:srcRect l="5104" t="5177" r="5104" b="4261"/>
          <a:stretch/>
        </p:blipFill>
        <p:spPr>
          <a:xfrm>
            <a:off x="-1" y="0"/>
            <a:ext cx="24377651" cy="13830005"/>
          </a:xfrm>
          <a:prstGeom prst="rect">
            <a:avLst/>
          </a:prstGeom>
        </p:spPr>
      </p:pic>
      <p:graphicFrame>
        <p:nvGraphicFramePr>
          <p:cNvPr id="5" name="Table 4">
            <a:extLst>
              <a:ext uri="{FF2B5EF4-FFF2-40B4-BE49-F238E27FC236}">
                <a16:creationId xmlns:a16="http://schemas.microsoft.com/office/drawing/2014/main" id="{FAAC6086-74AE-8E87-94AA-DD1CBE5A89EB}"/>
              </a:ext>
            </a:extLst>
          </p:cNvPr>
          <p:cNvGraphicFramePr>
            <a:graphicFrameLocks noGrp="1"/>
          </p:cNvGraphicFramePr>
          <p:nvPr>
            <p:extLst>
              <p:ext uri="{D42A27DB-BD31-4B8C-83A1-F6EECF244321}">
                <p14:modId xmlns:p14="http://schemas.microsoft.com/office/powerpoint/2010/main" val="3891581143"/>
              </p:ext>
            </p:extLst>
          </p:nvPr>
        </p:nvGraphicFramePr>
        <p:xfrm>
          <a:off x="1852930" y="1371600"/>
          <a:ext cx="9942174" cy="11113389"/>
        </p:xfrm>
        <a:graphic>
          <a:graphicData uri="http://schemas.openxmlformats.org/drawingml/2006/table">
            <a:tbl>
              <a:tblPr bandRow="1">
                <a:tableStyleId>{5C22544A-7EE6-4342-B048-85BDC9FD1C3A}</a:tableStyleId>
              </a:tblPr>
              <a:tblGrid>
                <a:gridCol w="3298190">
                  <a:extLst>
                    <a:ext uri="{9D8B030D-6E8A-4147-A177-3AD203B41FA5}">
                      <a16:colId xmlns:a16="http://schemas.microsoft.com/office/drawing/2014/main" val="4236364778"/>
                    </a:ext>
                  </a:extLst>
                </a:gridCol>
                <a:gridCol w="6643984">
                  <a:extLst>
                    <a:ext uri="{9D8B030D-6E8A-4147-A177-3AD203B41FA5}">
                      <a16:colId xmlns:a16="http://schemas.microsoft.com/office/drawing/2014/main" val="943797778"/>
                    </a:ext>
                  </a:extLst>
                </a:gridCol>
              </a:tblGrid>
              <a:tr h="724934">
                <a:tc rowSpan="4">
                  <a:txBody>
                    <a:bodyPr/>
                    <a:lstStyle/>
                    <a:p>
                      <a:pPr>
                        <a:lnSpc>
                          <a:spcPct val="120000"/>
                        </a:lnSpc>
                        <a:spcBef>
                          <a:spcPts val="100"/>
                        </a:spcBef>
                        <a:spcAft>
                          <a:spcPts val="200"/>
                        </a:spcAft>
                        <a:tabLst>
                          <a:tab pos="540385" algn="l"/>
                        </a:tabLst>
                      </a:pPr>
                      <a:r>
                        <a:rPr lang="en-GB" sz="3600" b="1" kern="0" cap="none" spc="0" dirty="0">
                          <a:ln>
                            <a:noFill/>
                          </a:ln>
                          <a:solidFill>
                            <a:schemeClr val="tx1"/>
                          </a:solidFill>
                          <a:effectLst/>
                        </a:rPr>
                        <a:t>Ideation and feedback</a:t>
                      </a:r>
                      <a:endParaRPr lang="en-US" sz="3600" b="1" kern="100" cap="none" spc="0" dirty="0">
                        <a:ln>
                          <a:noFill/>
                        </a:ln>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228600" marR="228600" marT="137160" marB="137160">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tx1">
                        <a:lumMod val="25000"/>
                        <a:lumOff val="75000"/>
                      </a:schemeClr>
                    </a:solidFill>
                  </a:tcPr>
                </a:tc>
                <a:tc>
                  <a:txBody>
                    <a:bodyPr/>
                    <a:lstStyle/>
                    <a:p>
                      <a:pPr marL="0" lvl="0" indent="0">
                        <a:spcBef>
                          <a:spcPts val="100"/>
                        </a:spcBef>
                        <a:spcAft>
                          <a:spcPts val="200"/>
                        </a:spcAft>
                        <a:buFont typeface="Symbol" pitchFamily="2" charset="2"/>
                        <a:buNone/>
                        <a:tabLst>
                          <a:tab pos="540385" algn="l"/>
                        </a:tabLst>
                      </a:pPr>
                      <a:endParaRPr lang="en-US" sz="3000" i="1" kern="100" dirty="0">
                        <a:effectLst/>
                        <a:latin typeface="Arial" panose="020B0604020202020204" pitchFamily="34" charset="0"/>
                        <a:ea typeface="Calibri" panose="020F0502020204030204" pitchFamily="34" charset="0"/>
                        <a:cs typeface="Arial" panose="020B0604020202020204" pitchFamily="34" charset="0"/>
                      </a:endParaRPr>
                    </a:p>
                  </a:txBody>
                  <a:tcPr marL="228600" marR="228600" marT="137160" marB="137160">
                    <a:lnL w="38100" cap="flat" cmpd="sng" algn="ctr">
                      <a:solidFill>
                        <a:schemeClr val="bg1"/>
                      </a:solid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noFill/>
                  </a:tcPr>
                </a:tc>
                <a:extLst>
                  <a:ext uri="{0D108BD9-81ED-4DB2-BD59-A6C34878D82A}">
                    <a16:rowId xmlns:a16="http://schemas.microsoft.com/office/drawing/2014/main" val="2307571952"/>
                  </a:ext>
                </a:extLst>
              </a:tr>
              <a:tr h="724934">
                <a:tc vMerge="1">
                  <a:txBody>
                    <a:bodyPr/>
                    <a:lstStyle/>
                    <a:p>
                      <a:pPr>
                        <a:lnSpc>
                          <a:spcPct val="120000"/>
                        </a:lnSpc>
                        <a:spcBef>
                          <a:spcPts val="100"/>
                        </a:spcBef>
                        <a:spcAft>
                          <a:spcPts val="200"/>
                        </a:spcAft>
                        <a:tabLst>
                          <a:tab pos="540385" algn="l"/>
                        </a:tabLst>
                      </a:pPr>
                      <a:endParaRPr lang="en-US" sz="3600" b="1" kern="100" dirty="0">
                        <a:effectLst>
                          <a:outerShdw dist="38100" dir="2700000" algn="tl" rotWithShape="0">
                            <a:prstClr val="black">
                              <a:alpha val="20000"/>
                            </a:prstClr>
                          </a:outerShdw>
                        </a:effectLst>
                        <a:latin typeface="Arial" panose="020B0604020202020204" pitchFamily="34" charset="0"/>
                        <a:ea typeface="Calibri" panose="020F0502020204030204" pitchFamily="34" charset="0"/>
                        <a:cs typeface="Arial" panose="020B0604020202020204" pitchFamily="34" charset="0"/>
                      </a:endParaRPr>
                    </a:p>
                  </a:txBody>
                  <a:tcPr marL="228600" marR="228600" marT="137160" marB="137160">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tx1">
                        <a:lumMod val="25000"/>
                        <a:lumOff val="75000"/>
                      </a:schemeClr>
                    </a:solidFill>
                  </a:tcPr>
                </a:tc>
                <a:tc>
                  <a:txBody>
                    <a:bodyPr/>
                    <a:lstStyle/>
                    <a:p>
                      <a:pPr marL="0" lvl="0" indent="0">
                        <a:spcBef>
                          <a:spcPts val="100"/>
                        </a:spcBef>
                        <a:spcAft>
                          <a:spcPts val="200"/>
                        </a:spcAft>
                        <a:buFont typeface="Symbol" pitchFamily="2" charset="2"/>
                        <a:buNone/>
                        <a:tabLst>
                          <a:tab pos="540385" algn="l"/>
                        </a:tabLst>
                      </a:pPr>
                      <a:endParaRPr lang="en-US" sz="3000" i="1" kern="100" dirty="0">
                        <a:effectLst/>
                        <a:latin typeface="Arial" panose="020B0604020202020204" pitchFamily="34" charset="0"/>
                        <a:ea typeface="Calibri" panose="020F0502020204030204" pitchFamily="34" charset="0"/>
                        <a:cs typeface="Arial" panose="020B0604020202020204" pitchFamily="34" charset="0"/>
                      </a:endParaRPr>
                    </a:p>
                  </a:txBody>
                  <a:tcPr marL="228600" marR="228600" marT="137160" marB="137160">
                    <a:lnL w="38100" cap="flat" cmpd="sng" algn="ctr">
                      <a:solidFill>
                        <a:schemeClr val="bg1"/>
                      </a:solid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noFill/>
                  </a:tcPr>
                </a:tc>
                <a:extLst>
                  <a:ext uri="{0D108BD9-81ED-4DB2-BD59-A6C34878D82A}">
                    <a16:rowId xmlns:a16="http://schemas.microsoft.com/office/drawing/2014/main" val="3752770772"/>
                  </a:ext>
                </a:extLst>
              </a:tr>
              <a:tr h="724934">
                <a:tc vMerge="1">
                  <a:txBody>
                    <a:bodyPr/>
                    <a:lstStyle/>
                    <a:p>
                      <a:pPr>
                        <a:lnSpc>
                          <a:spcPct val="120000"/>
                        </a:lnSpc>
                        <a:spcBef>
                          <a:spcPts val="100"/>
                        </a:spcBef>
                        <a:spcAft>
                          <a:spcPts val="200"/>
                        </a:spcAft>
                        <a:tabLst>
                          <a:tab pos="540385" algn="l"/>
                        </a:tabLst>
                      </a:pPr>
                      <a:endParaRPr lang="en-US" sz="3600" b="1" kern="100" dirty="0">
                        <a:effectLst>
                          <a:outerShdw dist="38100" dir="2700000" algn="tl" rotWithShape="0">
                            <a:prstClr val="black">
                              <a:alpha val="20000"/>
                            </a:prstClr>
                          </a:outerShdw>
                        </a:effectLst>
                        <a:latin typeface="Arial" panose="020B0604020202020204" pitchFamily="34" charset="0"/>
                        <a:ea typeface="Calibri" panose="020F0502020204030204" pitchFamily="34" charset="0"/>
                        <a:cs typeface="Arial" panose="020B0604020202020204" pitchFamily="34" charset="0"/>
                      </a:endParaRPr>
                    </a:p>
                  </a:txBody>
                  <a:tcPr marL="228600" marR="228600" marT="137160" marB="137160">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tx1">
                        <a:lumMod val="25000"/>
                        <a:lumOff val="75000"/>
                      </a:schemeClr>
                    </a:solidFill>
                  </a:tcPr>
                </a:tc>
                <a:tc>
                  <a:txBody>
                    <a:bodyPr/>
                    <a:lstStyle/>
                    <a:p>
                      <a:pPr marL="0" lvl="0" indent="0">
                        <a:spcBef>
                          <a:spcPts val="100"/>
                        </a:spcBef>
                        <a:spcAft>
                          <a:spcPts val="200"/>
                        </a:spcAft>
                        <a:buFont typeface="Symbol" pitchFamily="2" charset="2"/>
                        <a:buNone/>
                        <a:tabLst>
                          <a:tab pos="540385" algn="l"/>
                        </a:tabLst>
                      </a:pPr>
                      <a:endParaRPr lang="en-US" sz="3000" i="1" kern="100" dirty="0">
                        <a:effectLst/>
                        <a:latin typeface="Arial" panose="020B0604020202020204" pitchFamily="34" charset="0"/>
                        <a:ea typeface="Calibri" panose="020F0502020204030204" pitchFamily="34" charset="0"/>
                        <a:cs typeface="Arial" panose="020B0604020202020204" pitchFamily="34" charset="0"/>
                      </a:endParaRPr>
                    </a:p>
                  </a:txBody>
                  <a:tcPr marL="228600" marR="228600" marT="137160" marB="137160">
                    <a:lnL w="38100" cap="flat" cmpd="sng" algn="ctr">
                      <a:solidFill>
                        <a:schemeClr val="bg1"/>
                      </a:solid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noFill/>
                  </a:tcPr>
                </a:tc>
                <a:extLst>
                  <a:ext uri="{0D108BD9-81ED-4DB2-BD59-A6C34878D82A}">
                    <a16:rowId xmlns:a16="http://schemas.microsoft.com/office/drawing/2014/main" val="1395007557"/>
                  </a:ext>
                </a:extLst>
              </a:tr>
              <a:tr h="724934">
                <a:tc vMerge="1">
                  <a:txBody>
                    <a:bodyPr/>
                    <a:lstStyle/>
                    <a:p>
                      <a:pPr>
                        <a:lnSpc>
                          <a:spcPct val="120000"/>
                        </a:lnSpc>
                        <a:spcBef>
                          <a:spcPts val="100"/>
                        </a:spcBef>
                        <a:spcAft>
                          <a:spcPts val="200"/>
                        </a:spcAft>
                        <a:tabLst>
                          <a:tab pos="540385" algn="l"/>
                        </a:tabLst>
                      </a:pPr>
                      <a:endParaRPr lang="en-US" sz="3600" b="1" kern="100" dirty="0">
                        <a:effectLst>
                          <a:outerShdw dist="38100" dir="2700000" algn="tl" rotWithShape="0">
                            <a:prstClr val="black">
                              <a:alpha val="20000"/>
                            </a:prstClr>
                          </a:outerShdw>
                        </a:effectLst>
                        <a:latin typeface="Arial" panose="020B0604020202020204" pitchFamily="34" charset="0"/>
                        <a:ea typeface="Calibri" panose="020F0502020204030204" pitchFamily="34" charset="0"/>
                        <a:cs typeface="Arial" panose="020B0604020202020204" pitchFamily="34" charset="0"/>
                      </a:endParaRPr>
                    </a:p>
                  </a:txBody>
                  <a:tcPr marL="228600" marR="228600" marT="137160" marB="137160">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tx1">
                        <a:lumMod val="25000"/>
                        <a:lumOff val="75000"/>
                      </a:schemeClr>
                    </a:solidFill>
                  </a:tcPr>
                </a:tc>
                <a:tc>
                  <a:txBody>
                    <a:bodyPr/>
                    <a:lstStyle/>
                    <a:p>
                      <a:pPr marL="0" lvl="0" indent="0">
                        <a:spcBef>
                          <a:spcPts val="100"/>
                        </a:spcBef>
                        <a:spcAft>
                          <a:spcPts val="200"/>
                        </a:spcAft>
                        <a:buFont typeface="Symbol" pitchFamily="2" charset="2"/>
                        <a:buNone/>
                        <a:tabLst>
                          <a:tab pos="540385" algn="l"/>
                        </a:tabLst>
                      </a:pPr>
                      <a:endParaRPr lang="en-US" sz="3000" i="1" kern="100" dirty="0">
                        <a:effectLst/>
                        <a:latin typeface="Arial" panose="020B0604020202020204" pitchFamily="34" charset="0"/>
                        <a:ea typeface="Calibri" panose="020F0502020204030204" pitchFamily="34" charset="0"/>
                        <a:cs typeface="Arial" panose="020B0604020202020204" pitchFamily="34" charset="0"/>
                      </a:endParaRPr>
                    </a:p>
                  </a:txBody>
                  <a:tcPr marL="228600" marR="228600" marT="137160" marB="137160">
                    <a:lnL w="38100" cap="flat" cmpd="sng" algn="ctr">
                      <a:solidFill>
                        <a:schemeClr val="bg1"/>
                      </a:solid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noFill/>
                  </a:tcPr>
                </a:tc>
                <a:extLst>
                  <a:ext uri="{0D108BD9-81ED-4DB2-BD59-A6C34878D82A}">
                    <a16:rowId xmlns:a16="http://schemas.microsoft.com/office/drawing/2014/main" val="756684490"/>
                  </a:ext>
                </a:extLst>
              </a:tr>
              <a:tr h="724934">
                <a:tc rowSpan="5">
                  <a:txBody>
                    <a:bodyPr/>
                    <a:lstStyle/>
                    <a:p>
                      <a:pPr>
                        <a:lnSpc>
                          <a:spcPct val="120000"/>
                        </a:lnSpc>
                        <a:spcBef>
                          <a:spcPts val="100"/>
                        </a:spcBef>
                        <a:spcAft>
                          <a:spcPts val="200"/>
                        </a:spcAft>
                        <a:tabLst>
                          <a:tab pos="540385" algn="l"/>
                        </a:tabLst>
                      </a:pPr>
                      <a:r>
                        <a:rPr lang="en-GB" sz="3600" b="1" kern="0" dirty="0">
                          <a:solidFill>
                            <a:schemeClr val="bg1"/>
                          </a:solidFill>
                          <a:effectLst>
                            <a:outerShdw blurRad="50800" dist="38100" dir="2700000" algn="tl" rotWithShape="0">
                              <a:prstClr val="black">
                                <a:alpha val="40000"/>
                              </a:prstClr>
                            </a:outerShdw>
                          </a:effectLst>
                        </a:rPr>
                        <a:t>Writing and editing</a:t>
                      </a:r>
                      <a:endParaRPr lang="en-US" sz="3600" b="1" kern="100" dirty="0">
                        <a:solidFill>
                          <a:schemeClr val="bg1"/>
                        </a:solidFill>
                        <a:effectLst>
                          <a:outerShdw blurRad="50800" dist="38100" dir="2700000" algn="tl" rotWithShape="0">
                            <a:prstClr val="black">
                              <a:alpha val="40000"/>
                            </a:prstClr>
                          </a:outerShdw>
                        </a:effectLst>
                        <a:latin typeface="Arial" panose="020B0604020202020204" pitchFamily="34" charset="0"/>
                        <a:ea typeface="Calibri" panose="020F0502020204030204" pitchFamily="34" charset="0"/>
                        <a:cs typeface="Arial" panose="020B0604020202020204" pitchFamily="34" charset="0"/>
                      </a:endParaRPr>
                    </a:p>
                  </a:txBody>
                  <a:tcPr marL="228600" marR="228600" marT="137160" marB="137160">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tx1">
                        <a:lumMod val="50000"/>
                        <a:lumOff val="50000"/>
                      </a:schemeClr>
                    </a:solidFill>
                  </a:tcPr>
                </a:tc>
                <a:tc>
                  <a:txBody>
                    <a:bodyPr/>
                    <a:lstStyle/>
                    <a:p>
                      <a:pPr marL="0" lvl="0" indent="0">
                        <a:spcBef>
                          <a:spcPts val="100"/>
                        </a:spcBef>
                        <a:spcAft>
                          <a:spcPts val="200"/>
                        </a:spcAft>
                        <a:buFont typeface="Symbol" pitchFamily="2" charset="2"/>
                        <a:buNone/>
                        <a:tabLst>
                          <a:tab pos="540385" algn="l"/>
                        </a:tabLst>
                      </a:pPr>
                      <a:endParaRPr lang="en-US" sz="3000" i="1" kern="100"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a:txBody>
                  <a:tcPr marL="228600" marR="228600" marT="137160" marB="137160">
                    <a:lnL w="38100" cap="flat" cmpd="sng" algn="ctr">
                      <a:solidFill>
                        <a:schemeClr val="bg1"/>
                      </a:solid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noFill/>
                  </a:tcPr>
                </a:tc>
                <a:extLst>
                  <a:ext uri="{0D108BD9-81ED-4DB2-BD59-A6C34878D82A}">
                    <a16:rowId xmlns:a16="http://schemas.microsoft.com/office/drawing/2014/main" val="2441037968"/>
                  </a:ext>
                </a:extLst>
              </a:tr>
              <a:tr h="724934">
                <a:tc vMerge="1">
                  <a:txBody>
                    <a:bodyPr/>
                    <a:lstStyle/>
                    <a:p>
                      <a:pPr>
                        <a:lnSpc>
                          <a:spcPct val="120000"/>
                        </a:lnSpc>
                        <a:spcBef>
                          <a:spcPts val="100"/>
                        </a:spcBef>
                        <a:spcAft>
                          <a:spcPts val="200"/>
                        </a:spcAft>
                        <a:tabLst>
                          <a:tab pos="540385" algn="l"/>
                        </a:tabLst>
                      </a:pPr>
                      <a:endParaRPr lang="en-US" sz="3600" b="1" kern="100" dirty="0">
                        <a:solidFill>
                          <a:schemeClr val="bg1"/>
                        </a:solidFill>
                        <a:effectLst>
                          <a:outerShdw blurRad="50800" dist="38100" dir="2700000" algn="tl" rotWithShape="0">
                            <a:prstClr val="black">
                              <a:alpha val="40000"/>
                            </a:prstClr>
                          </a:outerShdw>
                        </a:effectLst>
                        <a:latin typeface="Arial" panose="020B0604020202020204" pitchFamily="34" charset="0"/>
                        <a:ea typeface="Calibri" panose="020F0502020204030204" pitchFamily="34" charset="0"/>
                        <a:cs typeface="Arial" panose="020B0604020202020204" pitchFamily="34" charset="0"/>
                      </a:endParaRPr>
                    </a:p>
                  </a:txBody>
                  <a:tcPr marL="228600" marR="228600" marT="137160" marB="137160">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tx1">
                        <a:lumMod val="50000"/>
                        <a:lumOff val="50000"/>
                      </a:schemeClr>
                    </a:solidFill>
                  </a:tcPr>
                </a:tc>
                <a:tc>
                  <a:txBody>
                    <a:bodyPr/>
                    <a:lstStyle/>
                    <a:p>
                      <a:pPr marL="0" lvl="0" indent="0">
                        <a:spcBef>
                          <a:spcPts val="100"/>
                        </a:spcBef>
                        <a:spcAft>
                          <a:spcPts val="200"/>
                        </a:spcAft>
                        <a:buFont typeface="Symbol" pitchFamily="2" charset="2"/>
                        <a:buNone/>
                        <a:tabLst>
                          <a:tab pos="540385" algn="l"/>
                        </a:tabLst>
                      </a:pPr>
                      <a:endParaRPr lang="en-US" sz="3000" i="1" kern="100"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a:txBody>
                  <a:tcPr marL="228600" marR="228600" marT="137160" marB="137160">
                    <a:lnL w="38100" cap="flat" cmpd="sng" algn="ctr">
                      <a:solidFill>
                        <a:schemeClr val="bg1"/>
                      </a:solid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noFill/>
                  </a:tcPr>
                </a:tc>
                <a:extLst>
                  <a:ext uri="{0D108BD9-81ED-4DB2-BD59-A6C34878D82A}">
                    <a16:rowId xmlns:a16="http://schemas.microsoft.com/office/drawing/2014/main" val="1398833755"/>
                  </a:ext>
                </a:extLst>
              </a:tr>
              <a:tr h="724934">
                <a:tc vMerge="1">
                  <a:txBody>
                    <a:bodyPr/>
                    <a:lstStyle/>
                    <a:p>
                      <a:endParaRPr lang="en-US"/>
                    </a:p>
                  </a:txBody>
                  <a:tcPr/>
                </a:tc>
                <a:tc>
                  <a:txBody>
                    <a:bodyPr/>
                    <a:lstStyle/>
                    <a:p>
                      <a:pPr marL="0" lvl="0" indent="0">
                        <a:spcBef>
                          <a:spcPts val="100"/>
                        </a:spcBef>
                        <a:spcAft>
                          <a:spcPts val="200"/>
                        </a:spcAft>
                        <a:buFont typeface="Symbol" pitchFamily="2" charset="2"/>
                        <a:buNone/>
                        <a:tabLst>
                          <a:tab pos="540385" algn="l"/>
                        </a:tabLst>
                      </a:pPr>
                      <a:endParaRPr lang="en-US" sz="3000" i="1" kern="100"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a:txBody>
                  <a:tcPr marL="228600" marR="228600" marT="137160" marB="137160">
                    <a:lnL w="38100" cap="flat" cmpd="sng" algn="ctr">
                      <a:solidFill>
                        <a:schemeClr val="bg1"/>
                      </a:solid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noFill/>
                  </a:tcPr>
                </a:tc>
                <a:extLst>
                  <a:ext uri="{0D108BD9-81ED-4DB2-BD59-A6C34878D82A}">
                    <a16:rowId xmlns:a16="http://schemas.microsoft.com/office/drawing/2014/main" val="3289145201"/>
                  </a:ext>
                </a:extLst>
              </a:tr>
              <a:tr h="724934">
                <a:tc vMerge="1">
                  <a:txBody>
                    <a:bodyPr/>
                    <a:lstStyle/>
                    <a:p>
                      <a:pPr>
                        <a:lnSpc>
                          <a:spcPct val="120000"/>
                        </a:lnSpc>
                        <a:spcBef>
                          <a:spcPts val="100"/>
                        </a:spcBef>
                        <a:spcAft>
                          <a:spcPts val="200"/>
                        </a:spcAft>
                        <a:tabLst>
                          <a:tab pos="540385" algn="l"/>
                        </a:tabLst>
                      </a:pPr>
                      <a:endParaRPr lang="en-US" sz="3600" b="1" kern="100" dirty="0">
                        <a:solidFill>
                          <a:schemeClr val="bg1"/>
                        </a:solidFill>
                        <a:effectLst>
                          <a:outerShdw blurRad="50800" dist="38100" dir="2700000" algn="tl" rotWithShape="0">
                            <a:prstClr val="black">
                              <a:alpha val="40000"/>
                            </a:prstClr>
                          </a:outerShdw>
                        </a:effectLst>
                        <a:latin typeface="Arial" panose="020B0604020202020204" pitchFamily="34" charset="0"/>
                        <a:ea typeface="Calibri" panose="020F0502020204030204" pitchFamily="34" charset="0"/>
                        <a:cs typeface="Arial" panose="020B0604020202020204" pitchFamily="34" charset="0"/>
                      </a:endParaRPr>
                    </a:p>
                  </a:txBody>
                  <a:tcPr marL="228600" marR="228600" marT="137160" marB="137160">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tx1">
                        <a:lumMod val="50000"/>
                        <a:lumOff val="50000"/>
                      </a:schemeClr>
                    </a:solidFill>
                  </a:tcPr>
                </a:tc>
                <a:tc>
                  <a:txBody>
                    <a:bodyPr/>
                    <a:lstStyle/>
                    <a:p>
                      <a:pPr marL="0" lvl="0" indent="0">
                        <a:spcBef>
                          <a:spcPts val="100"/>
                        </a:spcBef>
                        <a:spcAft>
                          <a:spcPts val="200"/>
                        </a:spcAft>
                        <a:buFont typeface="Symbol" pitchFamily="2" charset="2"/>
                        <a:buNone/>
                        <a:tabLst>
                          <a:tab pos="540385" algn="l"/>
                        </a:tabLst>
                      </a:pPr>
                      <a:endParaRPr lang="en-US" sz="3000" i="1" kern="100"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a:txBody>
                  <a:tcPr marL="228600" marR="228600" marT="137160" marB="137160">
                    <a:lnL w="38100" cap="flat" cmpd="sng" algn="ctr">
                      <a:solidFill>
                        <a:schemeClr val="bg1"/>
                      </a:solid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noFill/>
                  </a:tcPr>
                </a:tc>
                <a:extLst>
                  <a:ext uri="{0D108BD9-81ED-4DB2-BD59-A6C34878D82A}">
                    <a16:rowId xmlns:a16="http://schemas.microsoft.com/office/drawing/2014/main" val="2401582385"/>
                  </a:ext>
                </a:extLst>
              </a:tr>
              <a:tr h="724934">
                <a:tc vMerge="1">
                  <a:txBody>
                    <a:bodyPr/>
                    <a:lstStyle/>
                    <a:p>
                      <a:pPr>
                        <a:lnSpc>
                          <a:spcPct val="120000"/>
                        </a:lnSpc>
                        <a:spcBef>
                          <a:spcPts val="100"/>
                        </a:spcBef>
                        <a:spcAft>
                          <a:spcPts val="200"/>
                        </a:spcAft>
                        <a:tabLst>
                          <a:tab pos="540385" algn="l"/>
                        </a:tabLst>
                      </a:pPr>
                      <a:endParaRPr lang="en-US" sz="3600" b="1" kern="100" dirty="0">
                        <a:solidFill>
                          <a:schemeClr val="bg1"/>
                        </a:solidFill>
                        <a:effectLst>
                          <a:outerShdw blurRad="50800" dist="38100" dir="2700000" algn="tl" rotWithShape="0">
                            <a:prstClr val="black">
                              <a:alpha val="40000"/>
                            </a:prstClr>
                          </a:outerShdw>
                        </a:effectLst>
                        <a:latin typeface="Arial" panose="020B0604020202020204" pitchFamily="34" charset="0"/>
                        <a:ea typeface="Calibri" panose="020F0502020204030204" pitchFamily="34" charset="0"/>
                        <a:cs typeface="Arial" panose="020B0604020202020204" pitchFamily="34" charset="0"/>
                      </a:endParaRPr>
                    </a:p>
                  </a:txBody>
                  <a:tcPr marL="228600" marR="228600" marT="137160" marB="137160">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tx1">
                        <a:lumMod val="50000"/>
                        <a:lumOff val="50000"/>
                      </a:schemeClr>
                    </a:solidFill>
                  </a:tcPr>
                </a:tc>
                <a:tc>
                  <a:txBody>
                    <a:bodyPr/>
                    <a:lstStyle/>
                    <a:p>
                      <a:pPr marL="0" lvl="0" indent="0">
                        <a:spcBef>
                          <a:spcPts val="100"/>
                        </a:spcBef>
                        <a:spcAft>
                          <a:spcPts val="200"/>
                        </a:spcAft>
                        <a:buFont typeface="Symbol" pitchFamily="2" charset="2"/>
                        <a:buNone/>
                        <a:tabLst>
                          <a:tab pos="540385" algn="l"/>
                        </a:tabLst>
                      </a:pPr>
                      <a:endParaRPr lang="en-US" sz="3000" i="1" kern="100"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a:txBody>
                  <a:tcPr marL="228600" marR="228600" marT="137160" marB="137160">
                    <a:lnL w="38100" cap="flat" cmpd="sng" algn="ctr">
                      <a:solidFill>
                        <a:schemeClr val="bg1"/>
                      </a:solid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noFill/>
                  </a:tcPr>
                </a:tc>
                <a:extLst>
                  <a:ext uri="{0D108BD9-81ED-4DB2-BD59-A6C34878D82A}">
                    <a16:rowId xmlns:a16="http://schemas.microsoft.com/office/drawing/2014/main" val="3722324849"/>
                  </a:ext>
                </a:extLst>
              </a:tr>
              <a:tr h="724934">
                <a:tc rowSpan="5">
                  <a:txBody>
                    <a:bodyPr/>
                    <a:lstStyle/>
                    <a:p>
                      <a:pPr>
                        <a:lnSpc>
                          <a:spcPct val="120000"/>
                        </a:lnSpc>
                        <a:spcBef>
                          <a:spcPts val="100"/>
                        </a:spcBef>
                        <a:spcAft>
                          <a:spcPts val="200"/>
                        </a:spcAft>
                        <a:tabLst>
                          <a:tab pos="540385" algn="l"/>
                        </a:tabLst>
                      </a:pPr>
                      <a:r>
                        <a:rPr lang="en-GB" sz="3600" b="1" kern="0" cap="none" spc="0" dirty="0">
                          <a:ln>
                            <a:noFill/>
                          </a:ln>
                          <a:solidFill>
                            <a:schemeClr val="tx1"/>
                          </a:solidFill>
                          <a:effectLst/>
                        </a:rPr>
                        <a:t>Background research</a:t>
                      </a:r>
                      <a:endParaRPr lang="en-US" sz="3600" b="1" kern="100" cap="none" spc="0" dirty="0">
                        <a:ln>
                          <a:noFill/>
                        </a:ln>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228600" marR="228600" marT="137160" marB="137160">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tx1">
                        <a:lumMod val="25000"/>
                        <a:lumOff val="75000"/>
                      </a:schemeClr>
                    </a:solidFill>
                  </a:tcPr>
                </a:tc>
                <a:tc>
                  <a:txBody>
                    <a:bodyPr/>
                    <a:lstStyle/>
                    <a:p>
                      <a:pPr marL="0" lvl="0" indent="0">
                        <a:spcBef>
                          <a:spcPts val="100"/>
                        </a:spcBef>
                        <a:spcAft>
                          <a:spcPts val="200"/>
                        </a:spcAft>
                        <a:buFont typeface="Symbol" pitchFamily="2" charset="2"/>
                        <a:buNone/>
                        <a:tabLst>
                          <a:tab pos="540385" algn="l"/>
                        </a:tabLst>
                      </a:pPr>
                      <a:endParaRPr lang="en-US" sz="3000" i="1" kern="100" dirty="0">
                        <a:effectLst/>
                        <a:latin typeface="Arial" panose="020B0604020202020204" pitchFamily="34" charset="0"/>
                        <a:ea typeface="Calibri" panose="020F0502020204030204" pitchFamily="34" charset="0"/>
                        <a:cs typeface="Arial" panose="020B0604020202020204" pitchFamily="34" charset="0"/>
                      </a:endParaRPr>
                    </a:p>
                  </a:txBody>
                  <a:tcPr marL="228600" marR="228600" marT="137160" marB="137160">
                    <a:lnL w="38100" cap="flat" cmpd="sng" algn="ctr">
                      <a:solidFill>
                        <a:schemeClr val="bg1"/>
                      </a:solid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noFill/>
                  </a:tcPr>
                </a:tc>
                <a:extLst>
                  <a:ext uri="{0D108BD9-81ED-4DB2-BD59-A6C34878D82A}">
                    <a16:rowId xmlns:a16="http://schemas.microsoft.com/office/drawing/2014/main" val="2991472869"/>
                  </a:ext>
                </a:extLst>
              </a:tr>
              <a:tr h="724934">
                <a:tc vMerge="1">
                  <a:txBody>
                    <a:bodyPr/>
                    <a:lstStyle/>
                    <a:p>
                      <a:pPr>
                        <a:lnSpc>
                          <a:spcPct val="120000"/>
                        </a:lnSpc>
                        <a:spcBef>
                          <a:spcPts val="100"/>
                        </a:spcBef>
                        <a:spcAft>
                          <a:spcPts val="200"/>
                        </a:spcAft>
                        <a:tabLst>
                          <a:tab pos="540385" algn="l"/>
                        </a:tabLst>
                      </a:pPr>
                      <a:endParaRPr lang="en-US" sz="3600" b="1" kern="100" dirty="0">
                        <a:effectLst>
                          <a:outerShdw dist="38100" dir="2700000" algn="tl" rotWithShape="0">
                            <a:prstClr val="black">
                              <a:alpha val="20000"/>
                            </a:prstClr>
                          </a:outerShdw>
                        </a:effectLst>
                        <a:latin typeface="Arial" panose="020B0604020202020204" pitchFamily="34" charset="0"/>
                        <a:ea typeface="Calibri" panose="020F0502020204030204" pitchFamily="34" charset="0"/>
                        <a:cs typeface="Arial" panose="020B0604020202020204" pitchFamily="34" charset="0"/>
                      </a:endParaRPr>
                    </a:p>
                  </a:txBody>
                  <a:tcPr marL="228600" marR="228600" marT="137160" marB="137160">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tx1">
                        <a:lumMod val="25000"/>
                        <a:lumOff val="75000"/>
                      </a:schemeClr>
                    </a:solidFill>
                  </a:tcPr>
                </a:tc>
                <a:tc>
                  <a:txBody>
                    <a:bodyPr/>
                    <a:lstStyle/>
                    <a:p>
                      <a:pPr marL="0" lvl="0" indent="0">
                        <a:spcBef>
                          <a:spcPts val="100"/>
                        </a:spcBef>
                        <a:spcAft>
                          <a:spcPts val="200"/>
                        </a:spcAft>
                        <a:buFont typeface="Symbol" pitchFamily="2" charset="2"/>
                        <a:buNone/>
                        <a:tabLst>
                          <a:tab pos="540385" algn="l"/>
                        </a:tabLst>
                      </a:pPr>
                      <a:endParaRPr lang="en-US" sz="3000" i="1" kern="100" dirty="0">
                        <a:effectLst/>
                        <a:latin typeface="Arial" panose="020B0604020202020204" pitchFamily="34" charset="0"/>
                        <a:ea typeface="Calibri" panose="020F0502020204030204" pitchFamily="34" charset="0"/>
                        <a:cs typeface="Arial" panose="020B0604020202020204" pitchFamily="34" charset="0"/>
                      </a:endParaRPr>
                    </a:p>
                  </a:txBody>
                  <a:tcPr marL="228600" marR="228600" marT="137160" marB="137160">
                    <a:lnL w="38100" cap="flat" cmpd="sng" algn="ctr">
                      <a:solidFill>
                        <a:schemeClr val="bg1"/>
                      </a:solid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noFill/>
                  </a:tcPr>
                </a:tc>
                <a:extLst>
                  <a:ext uri="{0D108BD9-81ED-4DB2-BD59-A6C34878D82A}">
                    <a16:rowId xmlns:a16="http://schemas.microsoft.com/office/drawing/2014/main" val="4197871923"/>
                  </a:ext>
                </a:extLst>
              </a:tr>
              <a:tr h="724934">
                <a:tc vMerge="1">
                  <a:txBody>
                    <a:bodyPr/>
                    <a:lstStyle/>
                    <a:p>
                      <a:pPr>
                        <a:lnSpc>
                          <a:spcPct val="120000"/>
                        </a:lnSpc>
                        <a:spcBef>
                          <a:spcPts val="100"/>
                        </a:spcBef>
                        <a:spcAft>
                          <a:spcPts val="200"/>
                        </a:spcAft>
                        <a:tabLst>
                          <a:tab pos="540385" algn="l"/>
                        </a:tabLst>
                      </a:pPr>
                      <a:endParaRPr lang="en-US" sz="3600" b="1" kern="100" dirty="0">
                        <a:effectLst>
                          <a:outerShdw dist="38100" dir="2700000" algn="tl" rotWithShape="0">
                            <a:prstClr val="black">
                              <a:alpha val="20000"/>
                            </a:prstClr>
                          </a:outerShdw>
                        </a:effectLst>
                        <a:latin typeface="Arial" panose="020B0604020202020204" pitchFamily="34" charset="0"/>
                        <a:ea typeface="Calibri" panose="020F0502020204030204" pitchFamily="34" charset="0"/>
                        <a:cs typeface="Arial" panose="020B0604020202020204" pitchFamily="34" charset="0"/>
                      </a:endParaRPr>
                    </a:p>
                  </a:txBody>
                  <a:tcPr marL="228600" marR="228600" marT="137160" marB="137160">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tx1">
                        <a:lumMod val="25000"/>
                        <a:lumOff val="75000"/>
                      </a:schemeClr>
                    </a:solidFill>
                  </a:tcPr>
                </a:tc>
                <a:tc>
                  <a:txBody>
                    <a:bodyPr/>
                    <a:lstStyle/>
                    <a:p>
                      <a:pPr marL="0" lvl="0" indent="0">
                        <a:spcBef>
                          <a:spcPts val="100"/>
                        </a:spcBef>
                        <a:spcAft>
                          <a:spcPts val="200"/>
                        </a:spcAft>
                        <a:buFont typeface="Symbol" pitchFamily="2" charset="2"/>
                        <a:buNone/>
                        <a:tabLst>
                          <a:tab pos="540385" algn="l"/>
                        </a:tabLst>
                      </a:pPr>
                      <a:endParaRPr lang="en-US" sz="3000" i="1" kern="100" dirty="0">
                        <a:effectLst/>
                        <a:latin typeface="Arial" panose="020B0604020202020204" pitchFamily="34" charset="0"/>
                        <a:ea typeface="Calibri" panose="020F0502020204030204" pitchFamily="34" charset="0"/>
                        <a:cs typeface="Arial" panose="020B0604020202020204" pitchFamily="34" charset="0"/>
                      </a:endParaRPr>
                    </a:p>
                  </a:txBody>
                  <a:tcPr marL="228600" marR="228600" marT="137160" marB="137160">
                    <a:lnL w="38100" cap="flat" cmpd="sng" algn="ctr">
                      <a:solidFill>
                        <a:schemeClr val="bg1"/>
                      </a:solid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noFill/>
                  </a:tcPr>
                </a:tc>
                <a:extLst>
                  <a:ext uri="{0D108BD9-81ED-4DB2-BD59-A6C34878D82A}">
                    <a16:rowId xmlns:a16="http://schemas.microsoft.com/office/drawing/2014/main" val="2191139129"/>
                  </a:ext>
                </a:extLst>
              </a:tr>
              <a:tr h="724934">
                <a:tc vMerge="1">
                  <a:txBody>
                    <a:bodyPr/>
                    <a:lstStyle/>
                    <a:p>
                      <a:pPr>
                        <a:lnSpc>
                          <a:spcPct val="120000"/>
                        </a:lnSpc>
                        <a:spcBef>
                          <a:spcPts val="100"/>
                        </a:spcBef>
                        <a:spcAft>
                          <a:spcPts val="200"/>
                        </a:spcAft>
                        <a:tabLst>
                          <a:tab pos="540385" algn="l"/>
                        </a:tabLst>
                      </a:pPr>
                      <a:endParaRPr lang="en-US" sz="3600" b="1" kern="100" dirty="0">
                        <a:effectLst>
                          <a:outerShdw dist="38100" dir="2700000" algn="tl" rotWithShape="0">
                            <a:prstClr val="black">
                              <a:alpha val="20000"/>
                            </a:prstClr>
                          </a:outerShdw>
                        </a:effectLst>
                        <a:latin typeface="Arial" panose="020B0604020202020204" pitchFamily="34" charset="0"/>
                        <a:ea typeface="Calibri" panose="020F0502020204030204" pitchFamily="34" charset="0"/>
                        <a:cs typeface="Arial" panose="020B0604020202020204" pitchFamily="34" charset="0"/>
                      </a:endParaRPr>
                    </a:p>
                  </a:txBody>
                  <a:tcPr marL="228600" marR="228600" marT="137160" marB="137160">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tx1">
                        <a:lumMod val="25000"/>
                        <a:lumOff val="75000"/>
                      </a:schemeClr>
                    </a:solidFill>
                  </a:tcPr>
                </a:tc>
                <a:tc>
                  <a:txBody>
                    <a:bodyPr/>
                    <a:lstStyle/>
                    <a:p>
                      <a:pPr marL="0" lvl="0" indent="0">
                        <a:spcBef>
                          <a:spcPts val="100"/>
                        </a:spcBef>
                        <a:spcAft>
                          <a:spcPts val="200"/>
                        </a:spcAft>
                        <a:buFont typeface="Symbol" pitchFamily="2" charset="2"/>
                        <a:buNone/>
                        <a:tabLst>
                          <a:tab pos="540385" algn="l"/>
                        </a:tabLst>
                      </a:pPr>
                      <a:endParaRPr lang="en-US" sz="3000" i="1" kern="100" dirty="0">
                        <a:effectLst/>
                        <a:latin typeface="Arial" panose="020B0604020202020204" pitchFamily="34" charset="0"/>
                        <a:ea typeface="Calibri" panose="020F0502020204030204" pitchFamily="34" charset="0"/>
                        <a:cs typeface="Arial" panose="020B0604020202020204" pitchFamily="34" charset="0"/>
                      </a:endParaRPr>
                    </a:p>
                  </a:txBody>
                  <a:tcPr marL="228600" marR="228600" marT="137160" marB="137160">
                    <a:lnL w="38100" cap="flat" cmpd="sng" algn="ctr">
                      <a:solidFill>
                        <a:schemeClr val="bg1"/>
                      </a:solid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noFill/>
                  </a:tcPr>
                </a:tc>
                <a:extLst>
                  <a:ext uri="{0D108BD9-81ED-4DB2-BD59-A6C34878D82A}">
                    <a16:rowId xmlns:a16="http://schemas.microsoft.com/office/drawing/2014/main" val="3860552692"/>
                  </a:ext>
                </a:extLst>
              </a:tr>
              <a:tr h="724934">
                <a:tc vMerge="1">
                  <a:txBody>
                    <a:bodyPr/>
                    <a:lstStyle/>
                    <a:p>
                      <a:pPr>
                        <a:lnSpc>
                          <a:spcPct val="120000"/>
                        </a:lnSpc>
                        <a:spcBef>
                          <a:spcPts val="100"/>
                        </a:spcBef>
                        <a:spcAft>
                          <a:spcPts val="200"/>
                        </a:spcAft>
                        <a:tabLst>
                          <a:tab pos="540385" algn="l"/>
                        </a:tabLst>
                      </a:pPr>
                      <a:endParaRPr lang="en-US" sz="3600" b="1" kern="100" dirty="0">
                        <a:effectLst>
                          <a:outerShdw dist="38100" dir="2700000" algn="tl" rotWithShape="0">
                            <a:prstClr val="black">
                              <a:alpha val="20000"/>
                            </a:prstClr>
                          </a:outerShdw>
                        </a:effectLst>
                        <a:latin typeface="Arial" panose="020B0604020202020204" pitchFamily="34" charset="0"/>
                        <a:ea typeface="Calibri" panose="020F0502020204030204" pitchFamily="34" charset="0"/>
                        <a:cs typeface="Arial" panose="020B0604020202020204" pitchFamily="34" charset="0"/>
                      </a:endParaRPr>
                    </a:p>
                  </a:txBody>
                  <a:tcPr marL="228600" marR="228600" marT="137160" marB="137160">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tx1">
                        <a:lumMod val="25000"/>
                        <a:lumOff val="75000"/>
                      </a:schemeClr>
                    </a:solidFill>
                  </a:tcPr>
                </a:tc>
                <a:tc>
                  <a:txBody>
                    <a:bodyPr/>
                    <a:lstStyle/>
                    <a:p>
                      <a:pPr marL="0" lvl="0" indent="0">
                        <a:spcBef>
                          <a:spcPts val="100"/>
                        </a:spcBef>
                        <a:spcAft>
                          <a:spcPts val="200"/>
                        </a:spcAft>
                        <a:buFont typeface="Symbol" pitchFamily="2" charset="2"/>
                        <a:buNone/>
                        <a:tabLst>
                          <a:tab pos="540385" algn="l"/>
                        </a:tabLst>
                      </a:pPr>
                      <a:endParaRPr lang="en-US" sz="3000" i="1" kern="100" dirty="0">
                        <a:effectLst/>
                        <a:latin typeface="Arial" panose="020B0604020202020204" pitchFamily="34" charset="0"/>
                        <a:ea typeface="Calibri" panose="020F0502020204030204" pitchFamily="34" charset="0"/>
                        <a:cs typeface="Arial" panose="020B0604020202020204" pitchFamily="34" charset="0"/>
                      </a:endParaRPr>
                    </a:p>
                  </a:txBody>
                  <a:tcPr marL="228600" marR="228600" marT="137160" marB="137160">
                    <a:lnL w="38100" cap="flat" cmpd="sng" algn="ctr">
                      <a:solidFill>
                        <a:schemeClr val="bg1"/>
                      </a:solid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noFill/>
                  </a:tcPr>
                </a:tc>
                <a:extLst>
                  <a:ext uri="{0D108BD9-81ED-4DB2-BD59-A6C34878D82A}">
                    <a16:rowId xmlns:a16="http://schemas.microsoft.com/office/drawing/2014/main" val="3918129727"/>
                  </a:ext>
                </a:extLst>
              </a:tr>
              <a:tr h="724934">
                <a:tc>
                  <a:txBody>
                    <a:bodyPr/>
                    <a:lstStyle/>
                    <a:p>
                      <a:pPr>
                        <a:lnSpc>
                          <a:spcPct val="120000"/>
                        </a:lnSpc>
                        <a:spcBef>
                          <a:spcPts val="100"/>
                        </a:spcBef>
                        <a:spcAft>
                          <a:spcPts val="200"/>
                        </a:spcAft>
                        <a:tabLst>
                          <a:tab pos="540385" algn="l"/>
                        </a:tabLst>
                      </a:pPr>
                      <a:r>
                        <a:rPr lang="en-US" sz="3600" b="1" kern="100" cap="none" spc="0" dirty="0">
                          <a:ln>
                            <a:noFill/>
                          </a:ln>
                          <a:solidFill>
                            <a:schemeClr val="bg1"/>
                          </a:solidFill>
                          <a:effectLst/>
                          <a:latin typeface="Arial" panose="020B0604020202020204" pitchFamily="34" charset="0"/>
                          <a:ea typeface="Calibri" panose="020F0502020204030204" pitchFamily="34" charset="0"/>
                          <a:cs typeface="Arial" panose="020B0604020202020204" pitchFamily="34" charset="0"/>
                        </a:rPr>
                        <a:t>Promotion</a:t>
                      </a:r>
                    </a:p>
                  </a:txBody>
                  <a:tcPr marL="228600" marR="228600" marT="137160" marB="137160">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5180DA"/>
                    </a:solidFill>
                  </a:tcPr>
                </a:tc>
                <a:tc>
                  <a:txBody>
                    <a:bodyPr/>
                    <a:lstStyle/>
                    <a:p>
                      <a:pPr marL="0" lvl="0" indent="0">
                        <a:spcBef>
                          <a:spcPts val="100"/>
                        </a:spcBef>
                        <a:spcAft>
                          <a:spcPts val="200"/>
                        </a:spcAft>
                        <a:buFont typeface="Symbol" pitchFamily="2" charset="2"/>
                        <a:buNone/>
                        <a:tabLst>
                          <a:tab pos="540385" algn="l"/>
                        </a:tabLst>
                      </a:pPr>
                      <a:endParaRPr lang="en-US" sz="3000" i="1" kern="100" dirty="0">
                        <a:effectLst/>
                        <a:latin typeface="Arial" panose="020B0604020202020204" pitchFamily="34" charset="0"/>
                        <a:ea typeface="Calibri" panose="020F0502020204030204" pitchFamily="34" charset="0"/>
                        <a:cs typeface="Arial" panose="020B0604020202020204" pitchFamily="34" charset="0"/>
                      </a:endParaRPr>
                    </a:p>
                  </a:txBody>
                  <a:tcPr marL="228600" marR="228600" marT="137160" marB="137160">
                    <a:lnL w="38100" cap="flat" cmpd="sng" algn="ctr">
                      <a:solidFill>
                        <a:schemeClr val="bg1"/>
                      </a:solid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noFill/>
                  </a:tcPr>
                </a:tc>
                <a:extLst>
                  <a:ext uri="{0D108BD9-81ED-4DB2-BD59-A6C34878D82A}">
                    <a16:rowId xmlns:a16="http://schemas.microsoft.com/office/drawing/2014/main" val="4112762917"/>
                  </a:ext>
                </a:extLst>
              </a:tr>
            </a:tbl>
          </a:graphicData>
        </a:graphic>
      </p:graphicFrame>
      <p:graphicFrame>
        <p:nvGraphicFramePr>
          <p:cNvPr id="6" name="Table 5">
            <a:extLst>
              <a:ext uri="{FF2B5EF4-FFF2-40B4-BE49-F238E27FC236}">
                <a16:creationId xmlns:a16="http://schemas.microsoft.com/office/drawing/2014/main" id="{A7090180-2EA1-C9EA-35D7-009A0E2C96B0}"/>
              </a:ext>
            </a:extLst>
          </p:cNvPr>
          <p:cNvGraphicFramePr>
            <a:graphicFrameLocks noGrp="1"/>
          </p:cNvGraphicFramePr>
          <p:nvPr/>
        </p:nvGraphicFramePr>
        <p:xfrm>
          <a:off x="12887347" y="1371600"/>
          <a:ext cx="9942174" cy="10972800"/>
        </p:xfrm>
        <a:graphic>
          <a:graphicData uri="http://schemas.openxmlformats.org/drawingml/2006/table">
            <a:tbl>
              <a:tblPr bandRow="1">
                <a:tableStyleId>{5C22544A-7EE6-4342-B048-85BDC9FD1C3A}</a:tableStyleId>
              </a:tblPr>
              <a:tblGrid>
                <a:gridCol w="3602333">
                  <a:extLst>
                    <a:ext uri="{9D8B030D-6E8A-4147-A177-3AD203B41FA5}">
                      <a16:colId xmlns:a16="http://schemas.microsoft.com/office/drawing/2014/main" val="4194809959"/>
                    </a:ext>
                  </a:extLst>
                </a:gridCol>
                <a:gridCol w="6339841">
                  <a:extLst>
                    <a:ext uri="{9D8B030D-6E8A-4147-A177-3AD203B41FA5}">
                      <a16:colId xmlns:a16="http://schemas.microsoft.com/office/drawing/2014/main" val="326582422"/>
                    </a:ext>
                  </a:extLst>
                </a:gridCol>
              </a:tblGrid>
              <a:tr h="683900">
                <a:tc rowSpan="6">
                  <a:txBody>
                    <a:bodyPr/>
                    <a:lstStyle/>
                    <a:p>
                      <a:pPr>
                        <a:lnSpc>
                          <a:spcPct val="120000"/>
                        </a:lnSpc>
                        <a:spcBef>
                          <a:spcPts val="300"/>
                        </a:spcBef>
                        <a:spcAft>
                          <a:spcPts val="300"/>
                        </a:spcAft>
                        <a:tabLst>
                          <a:tab pos="540385" algn="l"/>
                        </a:tabLst>
                      </a:pPr>
                      <a:r>
                        <a:rPr lang="en-GB" sz="3600" b="1" kern="0" dirty="0">
                          <a:solidFill>
                            <a:schemeClr val="bg1"/>
                          </a:solidFill>
                          <a:effectLst>
                            <a:outerShdw blurRad="50800" dist="38100" dir="2700000" algn="tl" rotWithShape="0">
                              <a:prstClr val="black">
                                <a:alpha val="40000"/>
                              </a:prstClr>
                            </a:outerShdw>
                          </a:effectLst>
                        </a:rPr>
                        <a:t>Coding </a:t>
                      </a:r>
                      <a:endParaRPr lang="en-US" sz="3600" b="1" kern="100" dirty="0">
                        <a:solidFill>
                          <a:schemeClr val="bg1"/>
                        </a:solidFill>
                        <a:effectLst>
                          <a:outerShdw blurRad="50800" dist="38100" dir="2700000" algn="tl" rotWithShape="0">
                            <a:prstClr val="black">
                              <a:alpha val="40000"/>
                            </a:prstClr>
                          </a:outerShdw>
                        </a:effectLst>
                        <a:latin typeface="Arial" panose="020B0604020202020204" pitchFamily="34" charset="0"/>
                        <a:ea typeface="Calibri" panose="020F0502020204030204" pitchFamily="34" charset="0"/>
                        <a:cs typeface="Arial" panose="020B0604020202020204" pitchFamily="34" charset="0"/>
                      </a:endParaRPr>
                    </a:p>
                  </a:txBody>
                  <a:tcPr marL="228600" marR="228600" marT="137160" marB="137160">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tx1">
                        <a:lumMod val="50000"/>
                        <a:lumOff val="50000"/>
                      </a:schemeClr>
                    </a:solidFill>
                  </a:tcPr>
                </a:tc>
                <a:tc>
                  <a:txBody>
                    <a:bodyPr/>
                    <a:lstStyle/>
                    <a:p>
                      <a:pPr marL="0" lvl="0" indent="0">
                        <a:spcBef>
                          <a:spcPts val="300"/>
                        </a:spcBef>
                        <a:spcAft>
                          <a:spcPts val="300"/>
                        </a:spcAft>
                        <a:buFont typeface="Symbol" pitchFamily="2" charset="2"/>
                        <a:buNone/>
                        <a:tabLst>
                          <a:tab pos="540385" algn="l"/>
                        </a:tabLst>
                      </a:pPr>
                      <a:endParaRPr lang="en-US" sz="3000" i="1" kern="100"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a:txBody>
                  <a:tcPr marL="228600" marR="228600" marT="137160" marB="137160">
                    <a:lnL w="38100" cap="flat" cmpd="sng" algn="ctr">
                      <a:solidFill>
                        <a:schemeClr val="bg1"/>
                      </a:solid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62094236"/>
                  </a:ext>
                </a:extLst>
              </a:tr>
              <a:tr h="683900">
                <a:tc vMerge="1">
                  <a:txBody>
                    <a:bodyPr/>
                    <a:lstStyle/>
                    <a:p>
                      <a:endParaRPr lang="en-US"/>
                    </a:p>
                  </a:txBody>
                  <a:tcPr/>
                </a:tc>
                <a:tc>
                  <a:txBody>
                    <a:bodyPr/>
                    <a:lstStyle/>
                    <a:p>
                      <a:pPr marL="0" lvl="0" indent="0">
                        <a:spcBef>
                          <a:spcPts val="300"/>
                        </a:spcBef>
                        <a:spcAft>
                          <a:spcPts val="300"/>
                        </a:spcAft>
                        <a:buFont typeface="Symbol" pitchFamily="2" charset="2"/>
                        <a:buNone/>
                        <a:tabLst>
                          <a:tab pos="540385" algn="l"/>
                        </a:tabLst>
                      </a:pPr>
                      <a:endParaRPr lang="en-US" sz="3000" i="1" kern="100"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a:txBody>
                  <a:tcPr marL="228600" marR="228600" marT="137160" marB="137160">
                    <a:lnL w="38100" cap="flat" cmpd="sng" algn="ctr">
                      <a:solidFill>
                        <a:schemeClr val="bg1"/>
                      </a:solid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9693369"/>
                  </a:ext>
                </a:extLst>
              </a:tr>
              <a:tr h="683900">
                <a:tc vMerge="1">
                  <a:txBody>
                    <a:bodyPr/>
                    <a:lstStyle/>
                    <a:p>
                      <a:endParaRPr lang="en-US"/>
                    </a:p>
                  </a:txBody>
                  <a:tcPr/>
                </a:tc>
                <a:tc>
                  <a:txBody>
                    <a:bodyPr/>
                    <a:lstStyle/>
                    <a:p>
                      <a:pPr marL="0" lvl="0" indent="0">
                        <a:spcBef>
                          <a:spcPts val="300"/>
                        </a:spcBef>
                        <a:spcAft>
                          <a:spcPts val="300"/>
                        </a:spcAft>
                        <a:buFont typeface="Symbol" pitchFamily="2" charset="2"/>
                        <a:buNone/>
                        <a:tabLst>
                          <a:tab pos="540385" algn="l"/>
                        </a:tabLst>
                      </a:pPr>
                      <a:endParaRPr lang="en-US" sz="3000" i="1" kern="100"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a:txBody>
                  <a:tcPr marL="228600" marR="228600" marT="137160" marB="137160">
                    <a:lnL w="38100" cap="flat" cmpd="sng" algn="ctr">
                      <a:solidFill>
                        <a:schemeClr val="bg1"/>
                      </a:solid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33572115"/>
                  </a:ext>
                </a:extLst>
              </a:tr>
              <a:tr h="683900">
                <a:tc vMerge="1">
                  <a:txBody>
                    <a:bodyPr/>
                    <a:lstStyle/>
                    <a:p>
                      <a:endParaRPr lang="en-US"/>
                    </a:p>
                  </a:txBody>
                  <a:tcPr/>
                </a:tc>
                <a:tc>
                  <a:txBody>
                    <a:bodyPr/>
                    <a:lstStyle/>
                    <a:p>
                      <a:pPr marL="0" lvl="0" indent="0">
                        <a:spcBef>
                          <a:spcPts val="300"/>
                        </a:spcBef>
                        <a:spcAft>
                          <a:spcPts val="300"/>
                        </a:spcAft>
                        <a:buFont typeface="Symbol" pitchFamily="2" charset="2"/>
                        <a:buNone/>
                        <a:tabLst>
                          <a:tab pos="540385" algn="l"/>
                        </a:tabLst>
                      </a:pPr>
                      <a:endParaRPr lang="en-US" sz="3000" i="1" kern="100"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a:txBody>
                  <a:tcPr marL="228600" marR="228600" marT="137160" marB="137160">
                    <a:lnL w="38100" cap="flat" cmpd="sng" algn="ctr">
                      <a:solidFill>
                        <a:schemeClr val="bg1"/>
                      </a:solid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3001043"/>
                  </a:ext>
                </a:extLst>
              </a:tr>
              <a:tr h="683900">
                <a:tc vMerge="1">
                  <a:txBody>
                    <a:bodyPr/>
                    <a:lstStyle/>
                    <a:p>
                      <a:endParaRPr lang="en-US"/>
                    </a:p>
                  </a:txBody>
                  <a:tcPr/>
                </a:tc>
                <a:tc>
                  <a:txBody>
                    <a:bodyPr/>
                    <a:lstStyle/>
                    <a:p>
                      <a:pPr marL="0" lvl="0" indent="0">
                        <a:spcBef>
                          <a:spcPts val="300"/>
                        </a:spcBef>
                        <a:spcAft>
                          <a:spcPts val="300"/>
                        </a:spcAft>
                        <a:buFont typeface="Symbol" pitchFamily="2" charset="2"/>
                        <a:buNone/>
                        <a:tabLst>
                          <a:tab pos="540385" algn="l"/>
                        </a:tabLst>
                      </a:pPr>
                      <a:endParaRPr lang="en-US" sz="3000" i="1" kern="100"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a:txBody>
                  <a:tcPr marL="228600" marR="228600" marT="137160" marB="137160">
                    <a:lnL w="38100" cap="flat" cmpd="sng" algn="ctr">
                      <a:solidFill>
                        <a:schemeClr val="bg1"/>
                      </a:solid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06469636"/>
                  </a:ext>
                </a:extLst>
              </a:tr>
              <a:tr h="683900">
                <a:tc vMerge="1">
                  <a:txBody>
                    <a:bodyPr/>
                    <a:lstStyle/>
                    <a:p>
                      <a:endParaRPr lang="en-US"/>
                    </a:p>
                  </a:txBody>
                  <a:tcPr/>
                </a:tc>
                <a:tc>
                  <a:txBody>
                    <a:bodyPr/>
                    <a:lstStyle/>
                    <a:p>
                      <a:pPr marL="0" lvl="0" indent="0">
                        <a:spcBef>
                          <a:spcPts val="300"/>
                        </a:spcBef>
                        <a:spcAft>
                          <a:spcPts val="300"/>
                        </a:spcAft>
                        <a:buFont typeface="Symbol" pitchFamily="2" charset="2"/>
                        <a:buNone/>
                        <a:tabLst>
                          <a:tab pos="540385" algn="l"/>
                        </a:tabLst>
                      </a:pPr>
                      <a:endParaRPr lang="en-US" sz="3000" i="1" kern="100"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a:txBody>
                  <a:tcPr marL="228600" marR="228600" marT="137160" marB="137160">
                    <a:lnL w="38100" cap="flat" cmpd="sng" algn="ctr">
                      <a:solidFill>
                        <a:schemeClr val="bg1"/>
                      </a:solid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10438862"/>
                  </a:ext>
                </a:extLst>
              </a:tr>
              <a:tr h="683900">
                <a:tc rowSpan="6">
                  <a:txBody>
                    <a:bodyPr/>
                    <a:lstStyle/>
                    <a:p>
                      <a:pPr>
                        <a:lnSpc>
                          <a:spcPct val="120000"/>
                        </a:lnSpc>
                        <a:spcBef>
                          <a:spcPts val="300"/>
                        </a:spcBef>
                        <a:spcAft>
                          <a:spcPts val="300"/>
                        </a:spcAft>
                        <a:tabLst>
                          <a:tab pos="540385" algn="l"/>
                        </a:tabLst>
                      </a:pPr>
                      <a:r>
                        <a:rPr lang="en-GB" sz="3600" b="1" kern="0" cap="none" spc="0" dirty="0">
                          <a:ln>
                            <a:noFill/>
                          </a:ln>
                          <a:solidFill>
                            <a:schemeClr val="tx1"/>
                          </a:solidFill>
                          <a:effectLst/>
                        </a:rPr>
                        <a:t>Data analysis</a:t>
                      </a:r>
                      <a:endParaRPr lang="en-US" sz="3600" b="1" kern="100" cap="none" spc="0" dirty="0">
                        <a:ln>
                          <a:noFill/>
                        </a:ln>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228600" marR="228600" marT="137160" marB="137160">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tx1">
                        <a:lumMod val="25000"/>
                        <a:lumOff val="75000"/>
                      </a:schemeClr>
                    </a:solidFill>
                  </a:tcPr>
                </a:tc>
                <a:tc>
                  <a:txBody>
                    <a:bodyPr/>
                    <a:lstStyle/>
                    <a:p>
                      <a:pPr marL="0" lvl="0" indent="0">
                        <a:spcBef>
                          <a:spcPts val="300"/>
                        </a:spcBef>
                        <a:spcAft>
                          <a:spcPts val="300"/>
                        </a:spcAft>
                        <a:buFont typeface="Symbol" pitchFamily="2" charset="2"/>
                        <a:buNone/>
                        <a:tabLst>
                          <a:tab pos="540385" algn="l"/>
                        </a:tabLst>
                      </a:pPr>
                      <a:endParaRPr lang="en-US" sz="3000" i="1" kern="100" dirty="0">
                        <a:effectLst/>
                        <a:latin typeface="Arial" panose="020B0604020202020204" pitchFamily="34" charset="0"/>
                        <a:ea typeface="Calibri" panose="020F0502020204030204" pitchFamily="34" charset="0"/>
                        <a:cs typeface="Arial" panose="020B0604020202020204" pitchFamily="34" charset="0"/>
                      </a:endParaRPr>
                    </a:p>
                  </a:txBody>
                  <a:tcPr marL="228600" marR="228600" marT="137160" marB="137160">
                    <a:lnL w="38100" cap="flat" cmpd="sng" algn="ctr">
                      <a:solidFill>
                        <a:schemeClr val="bg1"/>
                      </a:solid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47249083"/>
                  </a:ext>
                </a:extLst>
              </a:tr>
              <a:tr h="683900">
                <a:tc vMerge="1">
                  <a:txBody>
                    <a:bodyPr/>
                    <a:lstStyle/>
                    <a:p>
                      <a:endParaRPr lang="en-US"/>
                    </a:p>
                  </a:txBody>
                  <a:tcPr/>
                </a:tc>
                <a:tc>
                  <a:txBody>
                    <a:bodyPr/>
                    <a:lstStyle/>
                    <a:p>
                      <a:pPr marL="0" lvl="0" indent="0">
                        <a:spcBef>
                          <a:spcPts val="300"/>
                        </a:spcBef>
                        <a:spcAft>
                          <a:spcPts val="300"/>
                        </a:spcAft>
                        <a:buFont typeface="Symbol" pitchFamily="2" charset="2"/>
                        <a:buNone/>
                        <a:tabLst>
                          <a:tab pos="540385" algn="l"/>
                        </a:tabLst>
                      </a:pPr>
                      <a:endParaRPr lang="en-US" sz="3000" i="1" kern="100" dirty="0">
                        <a:effectLst/>
                        <a:latin typeface="Arial" panose="020B0604020202020204" pitchFamily="34" charset="0"/>
                        <a:ea typeface="Calibri" panose="020F0502020204030204" pitchFamily="34" charset="0"/>
                        <a:cs typeface="Arial" panose="020B0604020202020204" pitchFamily="34" charset="0"/>
                      </a:endParaRPr>
                    </a:p>
                  </a:txBody>
                  <a:tcPr marL="228600" marR="228600" marT="137160" marB="137160">
                    <a:lnL w="38100" cap="flat" cmpd="sng" algn="ctr">
                      <a:solidFill>
                        <a:schemeClr val="bg1"/>
                      </a:solid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84817638"/>
                  </a:ext>
                </a:extLst>
              </a:tr>
              <a:tr h="683900">
                <a:tc vMerge="1">
                  <a:txBody>
                    <a:bodyPr/>
                    <a:lstStyle/>
                    <a:p>
                      <a:endParaRPr lang="en-US"/>
                    </a:p>
                  </a:txBody>
                  <a:tcPr/>
                </a:tc>
                <a:tc>
                  <a:txBody>
                    <a:bodyPr/>
                    <a:lstStyle/>
                    <a:p>
                      <a:pPr marL="0" lvl="0" indent="0">
                        <a:spcBef>
                          <a:spcPts val="300"/>
                        </a:spcBef>
                        <a:spcAft>
                          <a:spcPts val="300"/>
                        </a:spcAft>
                        <a:buFont typeface="Symbol" pitchFamily="2" charset="2"/>
                        <a:buNone/>
                        <a:tabLst>
                          <a:tab pos="540385" algn="l"/>
                        </a:tabLst>
                      </a:pPr>
                      <a:endParaRPr lang="en-US" sz="3000" i="1" kern="100" dirty="0">
                        <a:effectLst/>
                        <a:latin typeface="Arial" panose="020B0604020202020204" pitchFamily="34" charset="0"/>
                        <a:ea typeface="Calibri" panose="020F0502020204030204" pitchFamily="34" charset="0"/>
                        <a:cs typeface="Arial" panose="020B0604020202020204" pitchFamily="34" charset="0"/>
                      </a:endParaRPr>
                    </a:p>
                  </a:txBody>
                  <a:tcPr marL="228600" marR="228600" marT="137160" marB="137160">
                    <a:lnL w="38100" cap="flat" cmpd="sng" algn="ctr">
                      <a:solidFill>
                        <a:schemeClr val="bg1"/>
                      </a:solid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94068261"/>
                  </a:ext>
                </a:extLst>
              </a:tr>
              <a:tr h="683900">
                <a:tc vMerge="1">
                  <a:txBody>
                    <a:bodyPr/>
                    <a:lstStyle/>
                    <a:p>
                      <a:endParaRPr lang="en-US"/>
                    </a:p>
                  </a:txBody>
                  <a:tcPr/>
                </a:tc>
                <a:tc>
                  <a:txBody>
                    <a:bodyPr/>
                    <a:lstStyle/>
                    <a:p>
                      <a:pPr marL="0" lvl="0" indent="0">
                        <a:spcBef>
                          <a:spcPts val="300"/>
                        </a:spcBef>
                        <a:spcAft>
                          <a:spcPts val="300"/>
                        </a:spcAft>
                        <a:buFont typeface="Symbol" pitchFamily="2" charset="2"/>
                        <a:buNone/>
                        <a:tabLst>
                          <a:tab pos="540385" algn="l"/>
                        </a:tabLst>
                      </a:pPr>
                      <a:endParaRPr lang="en-US" sz="3000" i="1" kern="100" dirty="0">
                        <a:effectLst/>
                        <a:latin typeface="Arial" panose="020B0604020202020204" pitchFamily="34" charset="0"/>
                        <a:ea typeface="Calibri" panose="020F0502020204030204" pitchFamily="34" charset="0"/>
                        <a:cs typeface="Arial" panose="020B0604020202020204" pitchFamily="34" charset="0"/>
                      </a:endParaRPr>
                    </a:p>
                  </a:txBody>
                  <a:tcPr marL="228600" marR="228600" marT="137160" marB="137160">
                    <a:lnL w="38100" cap="flat" cmpd="sng" algn="ctr">
                      <a:solidFill>
                        <a:schemeClr val="bg1"/>
                      </a:solid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23193421"/>
                  </a:ext>
                </a:extLst>
              </a:tr>
              <a:tr h="683900">
                <a:tc vMerge="1">
                  <a:txBody>
                    <a:bodyPr/>
                    <a:lstStyle/>
                    <a:p>
                      <a:endParaRPr lang="en-US"/>
                    </a:p>
                  </a:txBody>
                  <a:tcPr/>
                </a:tc>
                <a:tc>
                  <a:txBody>
                    <a:bodyPr/>
                    <a:lstStyle/>
                    <a:p>
                      <a:pPr marL="0" lvl="0" indent="0">
                        <a:spcBef>
                          <a:spcPts val="300"/>
                        </a:spcBef>
                        <a:spcAft>
                          <a:spcPts val="300"/>
                        </a:spcAft>
                        <a:buFont typeface="Symbol" pitchFamily="2" charset="2"/>
                        <a:buNone/>
                        <a:tabLst>
                          <a:tab pos="540385" algn="l"/>
                        </a:tabLst>
                      </a:pPr>
                      <a:endParaRPr lang="en-US" sz="3000" i="1" kern="100" dirty="0">
                        <a:effectLst/>
                        <a:latin typeface="Arial" panose="020B0604020202020204" pitchFamily="34" charset="0"/>
                        <a:ea typeface="Calibri" panose="020F0502020204030204" pitchFamily="34" charset="0"/>
                        <a:cs typeface="Arial" panose="020B0604020202020204" pitchFamily="34" charset="0"/>
                      </a:endParaRPr>
                    </a:p>
                  </a:txBody>
                  <a:tcPr marL="228600" marR="228600" marT="137160" marB="137160">
                    <a:lnL w="38100" cap="flat" cmpd="sng" algn="ctr">
                      <a:solidFill>
                        <a:schemeClr val="bg1"/>
                      </a:solid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19575527"/>
                  </a:ext>
                </a:extLst>
              </a:tr>
              <a:tr h="683900">
                <a:tc vMerge="1">
                  <a:txBody>
                    <a:bodyPr/>
                    <a:lstStyle/>
                    <a:p>
                      <a:endParaRPr lang="en-US"/>
                    </a:p>
                  </a:txBody>
                  <a:tcPr/>
                </a:tc>
                <a:tc>
                  <a:txBody>
                    <a:bodyPr/>
                    <a:lstStyle/>
                    <a:p>
                      <a:pPr marL="0" lvl="0" indent="0">
                        <a:spcBef>
                          <a:spcPts val="300"/>
                        </a:spcBef>
                        <a:spcAft>
                          <a:spcPts val="300"/>
                        </a:spcAft>
                        <a:buFont typeface="Symbol" pitchFamily="2" charset="2"/>
                        <a:buNone/>
                        <a:tabLst>
                          <a:tab pos="540385" algn="l"/>
                        </a:tabLst>
                      </a:pPr>
                      <a:endParaRPr lang="en-US" sz="3000" i="1" kern="100" dirty="0">
                        <a:effectLst/>
                        <a:latin typeface="Arial" panose="020B0604020202020204" pitchFamily="34" charset="0"/>
                        <a:ea typeface="Calibri" panose="020F0502020204030204" pitchFamily="34" charset="0"/>
                        <a:cs typeface="Arial" panose="020B0604020202020204" pitchFamily="34" charset="0"/>
                      </a:endParaRPr>
                    </a:p>
                  </a:txBody>
                  <a:tcPr marL="228600" marR="228600" marT="137160" marB="137160">
                    <a:lnL w="38100" cap="flat" cmpd="sng" algn="ctr">
                      <a:solidFill>
                        <a:schemeClr val="bg1"/>
                      </a:solid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76193689"/>
                  </a:ext>
                </a:extLst>
              </a:tr>
              <a:tr h="683900">
                <a:tc rowSpan="3">
                  <a:txBody>
                    <a:bodyPr/>
                    <a:lstStyle/>
                    <a:p>
                      <a:pPr>
                        <a:lnSpc>
                          <a:spcPct val="120000"/>
                        </a:lnSpc>
                        <a:spcBef>
                          <a:spcPts val="300"/>
                        </a:spcBef>
                        <a:spcAft>
                          <a:spcPts val="300"/>
                        </a:spcAft>
                        <a:tabLst>
                          <a:tab pos="540385" algn="l"/>
                        </a:tabLst>
                      </a:pPr>
                      <a:r>
                        <a:rPr lang="en-GB" sz="3600" b="1" kern="0" dirty="0">
                          <a:solidFill>
                            <a:schemeClr val="bg1"/>
                          </a:solidFill>
                          <a:effectLst>
                            <a:outerShdw blurRad="50800" dist="38100" dir="2700000" algn="tl" rotWithShape="0">
                              <a:prstClr val="black">
                                <a:alpha val="40000"/>
                              </a:prstClr>
                            </a:outerShdw>
                          </a:effectLst>
                        </a:rPr>
                        <a:t>Mathematical derivations</a:t>
                      </a:r>
                      <a:endParaRPr lang="en-US" sz="3600" b="1" kern="100" dirty="0">
                        <a:solidFill>
                          <a:schemeClr val="bg1"/>
                        </a:solidFill>
                        <a:effectLst>
                          <a:outerShdw blurRad="50800" dist="38100" dir="2700000" algn="tl" rotWithShape="0">
                            <a:prstClr val="black">
                              <a:alpha val="40000"/>
                            </a:prstClr>
                          </a:outerShdw>
                        </a:effectLst>
                        <a:latin typeface="Arial" panose="020B0604020202020204" pitchFamily="34" charset="0"/>
                        <a:ea typeface="Calibri" panose="020F0502020204030204" pitchFamily="34" charset="0"/>
                        <a:cs typeface="Arial" panose="020B0604020202020204" pitchFamily="34" charset="0"/>
                      </a:endParaRPr>
                    </a:p>
                  </a:txBody>
                  <a:tcPr marL="228600" marR="228600" marT="137160" marB="137160">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tx1">
                        <a:lumMod val="50000"/>
                        <a:lumOff val="50000"/>
                      </a:schemeClr>
                    </a:solidFill>
                  </a:tcPr>
                </a:tc>
                <a:tc>
                  <a:txBody>
                    <a:bodyPr/>
                    <a:lstStyle/>
                    <a:p>
                      <a:pPr marL="0" lvl="0" indent="0">
                        <a:spcBef>
                          <a:spcPts val="300"/>
                        </a:spcBef>
                        <a:spcAft>
                          <a:spcPts val="300"/>
                        </a:spcAft>
                        <a:buFont typeface="Symbol" pitchFamily="2" charset="2"/>
                        <a:buNone/>
                        <a:tabLst>
                          <a:tab pos="540385" algn="l"/>
                        </a:tabLst>
                      </a:pPr>
                      <a:endParaRPr lang="en-US" sz="3000" i="1" kern="100"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a:txBody>
                  <a:tcPr marL="228600" marR="228600" marT="137160" marB="137160">
                    <a:lnL w="38100" cap="flat" cmpd="sng" algn="ctr">
                      <a:solidFill>
                        <a:schemeClr val="bg1"/>
                      </a:solid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79322339"/>
                  </a:ext>
                </a:extLst>
              </a:tr>
              <a:tr h="683900">
                <a:tc vMerge="1">
                  <a:txBody>
                    <a:bodyPr/>
                    <a:lstStyle/>
                    <a:p>
                      <a:endParaRPr lang="en-US"/>
                    </a:p>
                  </a:txBody>
                  <a:tcPr/>
                </a:tc>
                <a:tc>
                  <a:txBody>
                    <a:bodyPr/>
                    <a:lstStyle/>
                    <a:p>
                      <a:pPr marL="0" lvl="0" indent="0">
                        <a:spcBef>
                          <a:spcPts val="300"/>
                        </a:spcBef>
                        <a:spcAft>
                          <a:spcPts val="300"/>
                        </a:spcAft>
                        <a:buFont typeface="Symbol" pitchFamily="2" charset="2"/>
                        <a:buNone/>
                        <a:tabLst>
                          <a:tab pos="540385" algn="l"/>
                        </a:tabLst>
                      </a:pPr>
                      <a:endParaRPr lang="en-US" sz="3000" i="1" kern="100"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a:txBody>
                  <a:tcPr marL="228600" marR="228600" marT="137160" marB="137160">
                    <a:lnL w="38100" cap="flat" cmpd="sng" algn="ctr">
                      <a:solidFill>
                        <a:schemeClr val="bg1"/>
                      </a:solid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68559282"/>
                  </a:ext>
                </a:extLst>
              </a:tr>
              <a:tr h="683900">
                <a:tc vMerge="1">
                  <a:txBody>
                    <a:bodyPr/>
                    <a:lstStyle/>
                    <a:p>
                      <a:endParaRPr lang="en-US"/>
                    </a:p>
                  </a:txBody>
                  <a:tcPr/>
                </a:tc>
                <a:tc>
                  <a:txBody>
                    <a:bodyPr/>
                    <a:lstStyle/>
                    <a:p>
                      <a:pPr marL="0" lvl="0" indent="0">
                        <a:spcBef>
                          <a:spcPts val="300"/>
                        </a:spcBef>
                        <a:spcAft>
                          <a:spcPts val="300"/>
                        </a:spcAft>
                        <a:buFont typeface="Symbol" pitchFamily="2" charset="2"/>
                        <a:buNone/>
                        <a:tabLst>
                          <a:tab pos="540385" algn="l"/>
                        </a:tabLst>
                      </a:pPr>
                      <a:endParaRPr lang="en-US" sz="3000" i="1" kern="100"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a:txBody>
                  <a:tcPr marL="228600" marR="228600" marT="137160" marB="137160">
                    <a:lnL w="38100" cap="flat" cmpd="sng" algn="ctr">
                      <a:solidFill>
                        <a:schemeClr val="bg1"/>
                      </a:solid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10203659"/>
                  </a:ext>
                </a:extLst>
              </a:tr>
            </a:tbl>
          </a:graphicData>
        </a:graphic>
      </p:graphicFrame>
    </p:spTree>
    <p:extLst>
      <p:ext uri="{BB962C8B-B14F-4D97-AF65-F5344CB8AC3E}">
        <p14:creationId xmlns:p14="http://schemas.microsoft.com/office/powerpoint/2010/main" val="871219682"/>
      </p:ext>
    </p:extLst>
  </p:cSld>
  <p:clrMapOvr>
    <a:masterClrMapping/>
  </p:clrMapOvr>
  <p:transition advClick="0" advTm="0">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picture containing colorfulness, screenshot, blue, art&#10;&#10;Description automatically generated">
            <a:extLst>
              <a:ext uri="{FF2B5EF4-FFF2-40B4-BE49-F238E27FC236}">
                <a16:creationId xmlns:a16="http://schemas.microsoft.com/office/drawing/2014/main" id="{012F4AF6-4241-D155-F875-D6F6487AAC7E}"/>
              </a:ext>
            </a:extLst>
          </p:cNvPr>
          <p:cNvPicPr>
            <a:picLocks noChangeAspect="1"/>
          </p:cNvPicPr>
          <p:nvPr/>
        </p:nvPicPr>
        <p:blipFill rotWithShape="1">
          <a:blip r:embed="rId3" cstate="email">
            <a:alphaModFix amt="35000"/>
            <a:duotone>
              <a:prstClr val="black"/>
              <a:schemeClr val="accent5">
                <a:tint val="45000"/>
                <a:satMod val="400000"/>
              </a:schemeClr>
            </a:duotone>
            <a:extLst>
              <a:ext uri="{28A0092B-C50C-407E-A947-70E740481C1C}">
                <a14:useLocalDpi xmlns:a14="http://schemas.microsoft.com/office/drawing/2010/main" val="0"/>
              </a:ext>
            </a:extLst>
          </a:blip>
          <a:srcRect l="5104" t="5177" r="5104" b="4261"/>
          <a:stretch/>
        </p:blipFill>
        <p:spPr>
          <a:xfrm>
            <a:off x="-1" y="0"/>
            <a:ext cx="24377651" cy="13830005"/>
          </a:xfrm>
          <a:prstGeom prst="rect">
            <a:avLst/>
          </a:prstGeom>
        </p:spPr>
      </p:pic>
      <p:graphicFrame>
        <p:nvGraphicFramePr>
          <p:cNvPr id="5" name="Table 4">
            <a:extLst>
              <a:ext uri="{FF2B5EF4-FFF2-40B4-BE49-F238E27FC236}">
                <a16:creationId xmlns:a16="http://schemas.microsoft.com/office/drawing/2014/main" id="{FAAC6086-74AE-8E87-94AA-DD1CBE5A89EB}"/>
              </a:ext>
            </a:extLst>
          </p:cNvPr>
          <p:cNvGraphicFramePr>
            <a:graphicFrameLocks noGrp="1"/>
          </p:cNvGraphicFramePr>
          <p:nvPr>
            <p:extLst>
              <p:ext uri="{D42A27DB-BD31-4B8C-83A1-F6EECF244321}">
                <p14:modId xmlns:p14="http://schemas.microsoft.com/office/powerpoint/2010/main" val="1105582919"/>
              </p:ext>
            </p:extLst>
          </p:nvPr>
        </p:nvGraphicFramePr>
        <p:xfrm>
          <a:off x="1852930" y="1371600"/>
          <a:ext cx="9942174" cy="11113389"/>
        </p:xfrm>
        <a:graphic>
          <a:graphicData uri="http://schemas.openxmlformats.org/drawingml/2006/table">
            <a:tbl>
              <a:tblPr bandRow="1">
                <a:tableStyleId>{5C22544A-7EE6-4342-B048-85BDC9FD1C3A}</a:tableStyleId>
              </a:tblPr>
              <a:tblGrid>
                <a:gridCol w="3298190">
                  <a:extLst>
                    <a:ext uri="{9D8B030D-6E8A-4147-A177-3AD203B41FA5}">
                      <a16:colId xmlns:a16="http://schemas.microsoft.com/office/drawing/2014/main" val="4236364778"/>
                    </a:ext>
                  </a:extLst>
                </a:gridCol>
                <a:gridCol w="6643984">
                  <a:extLst>
                    <a:ext uri="{9D8B030D-6E8A-4147-A177-3AD203B41FA5}">
                      <a16:colId xmlns:a16="http://schemas.microsoft.com/office/drawing/2014/main" val="943797778"/>
                    </a:ext>
                  </a:extLst>
                </a:gridCol>
              </a:tblGrid>
              <a:tr h="731294">
                <a:tc rowSpan="4">
                  <a:txBody>
                    <a:bodyPr/>
                    <a:lstStyle/>
                    <a:p>
                      <a:pPr>
                        <a:lnSpc>
                          <a:spcPct val="120000"/>
                        </a:lnSpc>
                        <a:spcBef>
                          <a:spcPts val="100"/>
                        </a:spcBef>
                        <a:spcAft>
                          <a:spcPts val="200"/>
                        </a:spcAft>
                        <a:tabLst>
                          <a:tab pos="540385" algn="l"/>
                        </a:tabLst>
                      </a:pPr>
                      <a:r>
                        <a:rPr lang="en-GB" sz="3600" b="1" kern="0" cap="none" spc="0" dirty="0">
                          <a:ln>
                            <a:noFill/>
                          </a:ln>
                          <a:solidFill>
                            <a:schemeClr val="tx1"/>
                          </a:solidFill>
                          <a:effectLst/>
                        </a:rPr>
                        <a:t>Ideation and feedback</a:t>
                      </a:r>
                      <a:endParaRPr lang="en-US" sz="3600" b="1" kern="100" cap="none" spc="0" dirty="0">
                        <a:ln>
                          <a:noFill/>
                        </a:ln>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228600" marR="228600" marT="137160" marB="137160">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tx1">
                        <a:lumMod val="25000"/>
                        <a:lumOff val="75000"/>
                      </a:schemeClr>
                    </a:solidFill>
                  </a:tcPr>
                </a:tc>
                <a:tc>
                  <a:txBody>
                    <a:bodyPr/>
                    <a:lstStyle/>
                    <a:p>
                      <a:pPr marL="0" lvl="0" indent="0">
                        <a:spcBef>
                          <a:spcPts val="100"/>
                        </a:spcBef>
                        <a:spcAft>
                          <a:spcPts val="200"/>
                        </a:spcAft>
                        <a:buFont typeface="Symbol" pitchFamily="2" charset="2"/>
                        <a:buNone/>
                        <a:tabLst>
                          <a:tab pos="540385" algn="l"/>
                        </a:tabLst>
                      </a:pPr>
                      <a:r>
                        <a:rPr lang="en-GB" sz="3000" i="1" kern="0" dirty="0">
                          <a:effectLst/>
                        </a:rPr>
                        <a:t>Brainstorming</a:t>
                      </a:r>
                      <a:endParaRPr lang="en-US" sz="3000" i="1" kern="100" dirty="0">
                        <a:effectLst/>
                        <a:latin typeface="Arial" panose="020B0604020202020204" pitchFamily="34" charset="0"/>
                        <a:ea typeface="Calibri" panose="020F0502020204030204" pitchFamily="34" charset="0"/>
                        <a:cs typeface="Arial" panose="020B0604020202020204" pitchFamily="34" charset="0"/>
                      </a:endParaRPr>
                    </a:p>
                  </a:txBody>
                  <a:tcPr marL="228600" marR="228600" marT="137160" marB="137160">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tx1">
                        <a:lumMod val="25000"/>
                        <a:lumOff val="75000"/>
                      </a:schemeClr>
                    </a:solidFill>
                  </a:tcPr>
                </a:tc>
                <a:extLst>
                  <a:ext uri="{0D108BD9-81ED-4DB2-BD59-A6C34878D82A}">
                    <a16:rowId xmlns:a16="http://schemas.microsoft.com/office/drawing/2014/main" val="2307571952"/>
                  </a:ext>
                </a:extLst>
              </a:tr>
              <a:tr h="731294">
                <a:tc vMerge="1">
                  <a:txBody>
                    <a:bodyPr/>
                    <a:lstStyle/>
                    <a:p>
                      <a:endParaRPr lang="en-US"/>
                    </a:p>
                  </a:txBody>
                  <a:tcPr/>
                </a:tc>
                <a:tc>
                  <a:txBody>
                    <a:bodyPr/>
                    <a:lstStyle/>
                    <a:p>
                      <a:pPr marL="0" lvl="0" indent="0">
                        <a:spcBef>
                          <a:spcPts val="100"/>
                        </a:spcBef>
                        <a:spcAft>
                          <a:spcPts val="200"/>
                        </a:spcAft>
                        <a:buFont typeface="Symbol" pitchFamily="2" charset="2"/>
                        <a:buNone/>
                        <a:tabLst>
                          <a:tab pos="540385" algn="l"/>
                        </a:tabLst>
                      </a:pPr>
                      <a:r>
                        <a:rPr lang="en-GB" sz="3000" i="1" kern="0" dirty="0">
                          <a:effectLst/>
                        </a:rPr>
                        <a:t>Research strategy</a:t>
                      </a:r>
                      <a:endParaRPr lang="en-US" sz="3000" i="1" kern="100" dirty="0">
                        <a:effectLst/>
                        <a:latin typeface="Arial" panose="020B0604020202020204" pitchFamily="34" charset="0"/>
                        <a:ea typeface="Calibri" panose="020F0502020204030204" pitchFamily="34" charset="0"/>
                        <a:cs typeface="Arial" panose="020B0604020202020204" pitchFamily="34" charset="0"/>
                      </a:endParaRPr>
                    </a:p>
                  </a:txBody>
                  <a:tcPr marL="228600" marR="228600" marT="137160" marB="137160">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tx1">
                        <a:lumMod val="25000"/>
                        <a:lumOff val="75000"/>
                      </a:schemeClr>
                    </a:solidFill>
                  </a:tcPr>
                </a:tc>
                <a:extLst>
                  <a:ext uri="{0D108BD9-81ED-4DB2-BD59-A6C34878D82A}">
                    <a16:rowId xmlns:a16="http://schemas.microsoft.com/office/drawing/2014/main" val="3752770772"/>
                  </a:ext>
                </a:extLst>
              </a:tr>
              <a:tr h="731294">
                <a:tc vMerge="1">
                  <a:txBody>
                    <a:bodyPr/>
                    <a:lstStyle/>
                    <a:p>
                      <a:endParaRPr lang="en-US"/>
                    </a:p>
                  </a:txBody>
                  <a:tcPr/>
                </a:tc>
                <a:tc>
                  <a:txBody>
                    <a:bodyPr/>
                    <a:lstStyle/>
                    <a:p>
                      <a:pPr marL="0" lvl="0" indent="0">
                        <a:spcBef>
                          <a:spcPts val="100"/>
                        </a:spcBef>
                        <a:spcAft>
                          <a:spcPts val="200"/>
                        </a:spcAft>
                        <a:buFont typeface="Symbol" pitchFamily="2" charset="2"/>
                        <a:buNone/>
                        <a:tabLst>
                          <a:tab pos="540385" algn="l"/>
                        </a:tabLst>
                      </a:pPr>
                      <a:r>
                        <a:rPr lang="en-GB" sz="3000" i="1" kern="0" dirty="0">
                          <a:effectLst/>
                        </a:rPr>
                        <a:t>Feedback</a:t>
                      </a:r>
                      <a:endParaRPr lang="en-US" sz="3000" i="1" kern="100" dirty="0">
                        <a:effectLst/>
                        <a:latin typeface="Arial" panose="020B0604020202020204" pitchFamily="34" charset="0"/>
                        <a:ea typeface="Calibri" panose="020F0502020204030204" pitchFamily="34" charset="0"/>
                        <a:cs typeface="Arial" panose="020B0604020202020204" pitchFamily="34" charset="0"/>
                      </a:endParaRPr>
                    </a:p>
                  </a:txBody>
                  <a:tcPr marL="228600" marR="228600" marT="137160" marB="137160">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tx1">
                        <a:lumMod val="25000"/>
                        <a:lumOff val="75000"/>
                      </a:schemeClr>
                    </a:solidFill>
                  </a:tcPr>
                </a:tc>
                <a:extLst>
                  <a:ext uri="{0D108BD9-81ED-4DB2-BD59-A6C34878D82A}">
                    <a16:rowId xmlns:a16="http://schemas.microsoft.com/office/drawing/2014/main" val="2146953394"/>
                  </a:ext>
                </a:extLst>
              </a:tr>
              <a:tr h="731294">
                <a:tc vMerge="1">
                  <a:txBody>
                    <a:bodyPr/>
                    <a:lstStyle/>
                    <a:p>
                      <a:endParaRPr lang="en-US"/>
                    </a:p>
                  </a:txBody>
                  <a:tcPr>
                    <a:lnT w="38100" cap="flat" cmpd="sng" algn="ctr">
                      <a:solidFill>
                        <a:schemeClr val="bg1"/>
                      </a:solidFill>
                      <a:prstDash val="solid"/>
                      <a:round/>
                      <a:headEnd type="none" w="med" len="med"/>
                      <a:tailEnd type="none" w="med" len="med"/>
                    </a:lnT>
                  </a:tcPr>
                </a:tc>
                <a:tc>
                  <a:txBody>
                    <a:bodyPr/>
                    <a:lstStyle/>
                    <a:p>
                      <a:pPr marL="0" lvl="0" indent="0">
                        <a:spcBef>
                          <a:spcPts val="100"/>
                        </a:spcBef>
                        <a:spcAft>
                          <a:spcPts val="200"/>
                        </a:spcAft>
                        <a:buFont typeface="Symbol" pitchFamily="2" charset="2"/>
                        <a:buNone/>
                        <a:tabLst>
                          <a:tab pos="540385" algn="l"/>
                        </a:tabLst>
                      </a:pPr>
                      <a:r>
                        <a:rPr lang="en-GB" sz="3000" i="1" kern="0" dirty="0">
                          <a:effectLst/>
                        </a:rPr>
                        <a:t>Providing counterarguments</a:t>
                      </a:r>
                      <a:endParaRPr lang="en-US" sz="3000" i="1" kern="100" dirty="0">
                        <a:effectLst/>
                        <a:latin typeface="Arial" panose="020B0604020202020204" pitchFamily="34" charset="0"/>
                        <a:ea typeface="Calibri" panose="020F0502020204030204" pitchFamily="34" charset="0"/>
                        <a:cs typeface="Arial" panose="020B0604020202020204" pitchFamily="34" charset="0"/>
                      </a:endParaRPr>
                    </a:p>
                  </a:txBody>
                  <a:tcPr marL="228600" marR="228600" marT="137160" marB="137160">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tx1">
                        <a:lumMod val="25000"/>
                        <a:lumOff val="75000"/>
                      </a:schemeClr>
                    </a:solidFill>
                  </a:tcPr>
                </a:tc>
                <a:extLst>
                  <a:ext uri="{0D108BD9-81ED-4DB2-BD59-A6C34878D82A}">
                    <a16:rowId xmlns:a16="http://schemas.microsoft.com/office/drawing/2014/main" val="756684490"/>
                  </a:ext>
                </a:extLst>
              </a:tr>
              <a:tr h="731294">
                <a:tc rowSpan="5">
                  <a:txBody>
                    <a:bodyPr/>
                    <a:lstStyle/>
                    <a:p>
                      <a:pPr>
                        <a:lnSpc>
                          <a:spcPct val="120000"/>
                        </a:lnSpc>
                        <a:spcBef>
                          <a:spcPts val="100"/>
                        </a:spcBef>
                        <a:spcAft>
                          <a:spcPts val="200"/>
                        </a:spcAft>
                        <a:tabLst>
                          <a:tab pos="540385" algn="l"/>
                        </a:tabLst>
                      </a:pPr>
                      <a:r>
                        <a:rPr lang="en-GB" sz="3600" b="1" kern="0" dirty="0">
                          <a:solidFill>
                            <a:schemeClr val="bg1"/>
                          </a:solidFill>
                          <a:effectLst>
                            <a:outerShdw blurRad="50800" dist="38100" dir="2700000" algn="tl" rotWithShape="0">
                              <a:prstClr val="black">
                                <a:alpha val="40000"/>
                              </a:prstClr>
                            </a:outerShdw>
                          </a:effectLst>
                        </a:rPr>
                        <a:t>Writing and editing</a:t>
                      </a:r>
                      <a:endParaRPr lang="en-US" sz="3600" b="1" kern="100" dirty="0">
                        <a:solidFill>
                          <a:schemeClr val="bg1"/>
                        </a:solidFill>
                        <a:effectLst>
                          <a:outerShdw blurRad="50800" dist="38100" dir="2700000" algn="tl" rotWithShape="0">
                            <a:prstClr val="black">
                              <a:alpha val="40000"/>
                            </a:prstClr>
                          </a:outerShdw>
                        </a:effectLst>
                        <a:latin typeface="Arial" panose="020B0604020202020204" pitchFamily="34" charset="0"/>
                        <a:ea typeface="Calibri" panose="020F0502020204030204" pitchFamily="34" charset="0"/>
                        <a:cs typeface="Arial" panose="020B0604020202020204" pitchFamily="34" charset="0"/>
                      </a:endParaRPr>
                    </a:p>
                  </a:txBody>
                  <a:tcPr marL="228600" marR="228600" marT="137160" marB="137160">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tx1">
                        <a:lumMod val="50000"/>
                        <a:lumOff val="50000"/>
                      </a:schemeClr>
                    </a:solidFill>
                  </a:tcPr>
                </a:tc>
                <a:tc>
                  <a:txBody>
                    <a:bodyPr/>
                    <a:lstStyle/>
                    <a:p>
                      <a:pPr marL="0" lvl="0" indent="0">
                        <a:spcBef>
                          <a:spcPts val="100"/>
                        </a:spcBef>
                        <a:spcAft>
                          <a:spcPts val="200"/>
                        </a:spcAft>
                        <a:buFont typeface="Symbol" pitchFamily="2" charset="2"/>
                        <a:buNone/>
                        <a:tabLst>
                          <a:tab pos="540385" algn="l"/>
                        </a:tabLst>
                      </a:pPr>
                      <a:r>
                        <a:rPr lang="en-GB" sz="3000" i="1" kern="0" dirty="0">
                          <a:solidFill>
                            <a:schemeClr val="bg1"/>
                          </a:solidFill>
                          <a:effectLst/>
                        </a:rPr>
                        <a:t>Synthesizing text</a:t>
                      </a:r>
                      <a:endParaRPr lang="en-US" sz="3000" i="1" kern="100"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a:txBody>
                  <a:tcPr marL="228600" marR="228600" marT="137160" marB="137160">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tx1">
                        <a:lumMod val="50000"/>
                        <a:lumOff val="50000"/>
                      </a:schemeClr>
                    </a:solidFill>
                  </a:tcPr>
                </a:tc>
                <a:extLst>
                  <a:ext uri="{0D108BD9-81ED-4DB2-BD59-A6C34878D82A}">
                    <a16:rowId xmlns:a16="http://schemas.microsoft.com/office/drawing/2014/main" val="2441037968"/>
                  </a:ext>
                </a:extLst>
              </a:tr>
              <a:tr h="731294">
                <a:tc vMerge="1">
                  <a:txBody>
                    <a:bodyPr/>
                    <a:lstStyle/>
                    <a:p>
                      <a:endParaRPr lang="en-US"/>
                    </a:p>
                  </a:txBody>
                  <a:tcPr/>
                </a:tc>
                <a:tc>
                  <a:txBody>
                    <a:bodyPr/>
                    <a:lstStyle/>
                    <a:p>
                      <a:pPr marL="0" lvl="0" indent="0">
                        <a:spcBef>
                          <a:spcPts val="100"/>
                        </a:spcBef>
                        <a:spcAft>
                          <a:spcPts val="200"/>
                        </a:spcAft>
                        <a:buFont typeface="Symbol" pitchFamily="2" charset="2"/>
                        <a:buNone/>
                        <a:tabLst>
                          <a:tab pos="540385" algn="l"/>
                        </a:tabLst>
                      </a:pPr>
                      <a:r>
                        <a:rPr lang="en-GB" sz="3000" i="1" kern="0" dirty="0">
                          <a:solidFill>
                            <a:schemeClr val="bg1"/>
                          </a:solidFill>
                          <a:effectLst/>
                        </a:rPr>
                        <a:t>Editing text</a:t>
                      </a:r>
                      <a:endParaRPr lang="en-US" sz="3000" i="1" kern="100"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a:txBody>
                  <a:tcPr marL="228600" marR="228600" marT="137160" marB="137160">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tx1">
                        <a:lumMod val="50000"/>
                        <a:lumOff val="50000"/>
                      </a:schemeClr>
                    </a:solidFill>
                  </a:tcPr>
                </a:tc>
                <a:extLst>
                  <a:ext uri="{0D108BD9-81ED-4DB2-BD59-A6C34878D82A}">
                    <a16:rowId xmlns:a16="http://schemas.microsoft.com/office/drawing/2014/main" val="1398833755"/>
                  </a:ext>
                </a:extLst>
              </a:tr>
              <a:tr h="731294">
                <a:tc vMerge="1">
                  <a:txBody>
                    <a:bodyPr/>
                    <a:lstStyle/>
                    <a:p>
                      <a:endParaRPr lang="en-US"/>
                    </a:p>
                  </a:txBody>
                  <a:tcPr/>
                </a:tc>
                <a:tc>
                  <a:txBody>
                    <a:bodyPr/>
                    <a:lstStyle/>
                    <a:p>
                      <a:pPr marL="0" lvl="0" indent="0">
                        <a:spcBef>
                          <a:spcPts val="100"/>
                        </a:spcBef>
                        <a:spcAft>
                          <a:spcPts val="200"/>
                        </a:spcAft>
                        <a:buFont typeface="Symbol" pitchFamily="2" charset="2"/>
                        <a:buNone/>
                        <a:tabLst>
                          <a:tab pos="540385" algn="l"/>
                        </a:tabLst>
                      </a:pPr>
                      <a:r>
                        <a:rPr lang="en-GB" sz="3000" i="1" kern="0" dirty="0">
                          <a:solidFill>
                            <a:schemeClr val="bg1"/>
                          </a:solidFill>
                          <a:effectLst/>
                        </a:rPr>
                        <a:t>Evaluating text</a:t>
                      </a:r>
                      <a:endParaRPr lang="en-US" sz="3000" i="1" kern="100"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a:txBody>
                  <a:tcPr marL="228600" marR="228600" marT="137160" marB="137160">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tx1">
                        <a:lumMod val="50000"/>
                        <a:lumOff val="50000"/>
                      </a:schemeClr>
                    </a:solidFill>
                  </a:tcPr>
                </a:tc>
                <a:extLst>
                  <a:ext uri="{0D108BD9-81ED-4DB2-BD59-A6C34878D82A}">
                    <a16:rowId xmlns:a16="http://schemas.microsoft.com/office/drawing/2014/main" val="2401582385"/>
                  </a:ext>
                </a:extLst>
              </a:tr>
              <a:tr h="731294">
                <a:tc vMerge="1">
                  <a:txBody>
                    <a:bodyPr/>
                    <a:lstStyle/>
                    <a:p>
                      <a:endParaRPr lang="en-US"/>
                    </a:p>
                  </a:txBody>
                  <a:tcPr/>
                </a:tc>
                <a:tc>
                  <a:txBody>
                    <a:bodyPr/>
                    <a:lstStyle/>
                    <a:p>
                      <a:pPr marL="0" lvl="0" indent="0">
                        <a:spcBef>
                          <a:spcPts val="100"/>
                        </a:spcBef>
                        <a:spcAft>
                          <a:spcPts val="200"/>
                        </a:spcAft>
                        <a:buFont typeface="Symbol" pitchFamily="2" charset="2"/>
                        <a:buNone/>
                        <a:tabLst>
                          <a:tab pos="540385" algn="l"/>
                        </a:tabLst>
                      </a:pPr>
                      <a:r>
                        <a:rPr lang="en-US" sz="3000" i="1" kern="100" dirty="0">
                          <a:solidFill>
                            <a:schemeClr val="bg1"/>
                          </a:solidFill>
                          <a:effectLst/>
                          <a:latin typeface="Arial" panose="020B0604020202020204" pitchFamily="34" charset="0"/>
                          <a:ea typeface="Calibri" panose="020F0502020204030204" pitchFamily="34" charset="0"/>
                          <a:cs typeface="Arial" panose="020B0604020202020204" pitchFamily="34" charset="0"/>
                        </a:rPr>
                        <a:t>Drafting academic text</a:t>
                      </a:r>
                    </a:p>
                  </a:txBody>
                  <a:tcPr marL="228600" marR="228600" marT="137160" marB="137160">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tx1">
                        <a:lumMod val="50000"/>
                        <a:lumOff val="50000"/>
                      </a:schemeClr>
                    </a:solidFill>
                  </a:tcPr>
                </a:tc>
                <a:extLst>
                  <a:ext uri="{0D108BD9-81ED-4DB2-BD59-A6C34878D82A}">
                    <a16:rowId xmlns:a16="http://schemas.microsoft.com/office/drawing/2014/main" val="1759447367"/>
                  </a:ext>
                </a:extLst>
              </a:tr>
              <a:tr h="731294">
                <a:tc vMerge="1">
                  <a:txBody>
                    <a:bodyPr/>
                    <a:lstStyle/>
                    <a:p>
                      <a:endParaRPr lang="en-US"/>
                    </a:p>
                  </a:txBody>
                  <a:tcPr/>
                </a:tc>
                <a:tc>
                  <a:txBody>
                    <a:bodyPr/>
                    <a:lstStyle/>
                    <a:p>
                      <a:pPr marL="0" lvl="0" indent="0">
                        <a:spcBef>
                          <a:spcPts val="100"/>
                        </a:spcBef>
                        <a:spcAft>
                          <a:spcPts val="200"/>
                        </a:spcAft>
                        <a:buFont typeface="Symbol" pitchFamily="2" charset="2"/>
                        <a:buNone/>
                        <a:tabLst>
                          <a:tab pos="540385" algn="l"/>
                        </a:tabLst>
                      </a:pPr>
                      <a:r>
                        <a:rPr lang="en-GB" sz="3000" i="1" kern="0" dirty="0">
                          <a:solidFill>
                            <a:schemeClr val="bg1"/>
                          </a:solidFill>
                          <a:effectLst/>
                        </a:rPr>
                        <a:t>Generating titles and headlines</a:t>
                      </a:r>
                      <a:endParaRPr lang="en-US" sz="3000" i="1" kern="100"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a:txBody>
                  <a:tcPr marL="228600" marR="228600" marT="137160" marB="137160">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tx1">
                        <a:lumMod val="50000"/>
                        <a:lumOff val="50000"/>
                      </a:schemeClr>
                    </a:solidFill>
                  </a:tcPr>
                </a:tc>
                <a:extLst>
                  <a:ext uri="{0D108BD9-81ED-4DB2-BD59-A6C34878D82A}">
                    <a16:rowId xmlns:a16="http://schemas.microsoft.com/office/drawing/2014/main" val="3722324849"/>
                  </a:ext>
                </a:extLst>
              </a:tr>
              <a:tr h="731294">
                <a:tc rowSpan="5">
                  <a:txBody>
                    <a:bodyPr/>
                    <a:lstStyle/>
                    <a:p>
                      <a:pPr>
                        <a:lnSpc>
                          <a:spcPct val="120000"/>
                        </a:lnSpc>
                        <a:spcBef>
                          <a:spcPts val="100"/>
                        </a:spcBef>
                        <a:spcAft>
                          <a:spcPts val="200"/>
                        </a:spcAft>
                        <a:tabLst>
                          <a:tab pos="540385" algn="l"/>
                        </a:tabLst>
                      </a:pPr>
                      <a:r>
                        <a:rPr lang="en-GB" sz="3600" b="1" kern="0" cap="none" spc="0" dirty="0">
                          <a:ln>
                            <a:noFill/>
                          </a:ln>
                          <a:solidFill>
                            <a:schemeClr val="tx1"/>
                          </a:solidFill>
                          <a:effectLst/>
                        </a:rPr>
                        <a:t>Background research</a:t>
                      </a:r>
                      <a:endParaRPr lang="en-US" sz="3600" b="1" kern="100" cap="none" spc="0" dirty="0">
                        <a:ln>
                          <a:noFill/>
                        </a:ln>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228600" marR="228600" marT="137160" marB="137160">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tx1">
                        <a:lumMod val="25000"/>
                        <a:lumOff val="75000"/>
                      </a:schemeClr>
                    </a:solidFill>
                  </a:tcPr>
                </a:tc>
                <a:tc>
                  <a:txBody>
                    <a:bodyPr/>
                    <a:lstStyle/>
                    <a:p>
                      <a:pPr marL="0" lvl="0" indent="0">
                        <a:spcBef>
                          <a:spcPts val="100"/>
                        </a:spcBef>
                        <a:spcAft>
                          <a:spcPts val="200"/>
                        </a:spcAft>
                        <a:buFont typeface="Symbol" pitchFamily="2" charset="2"/>
                        <a:buNone/>
                        <a:tabLst>
                          <a:tab pos="540385" algn="l"/>
                        </a:tabLst>
                      </a:pPr>
                      <a:r>
                        <a:rPr lang="en-GB" sz="3000" i="1" kern="0" dirty="0">
                          <a:effectLst/>
                        </a:rPr>
                        <a:t>Summarization</a:t>
                      </a:r>
                      <a:endParaRPr lang="en-US" sz="3000" i="1" kern="100" dirty="0">
                        <a:effectLst/>
                        <a:latin typeface="Arial" panose="020B0604020202020204" pitchFamily="34" charset="0"/>
                        <a:ea typeface="Calibri" panose="020F0502020204030204" pitchFamily="34" charset="0"/>
                        <a:cs typeface="Arial" panose="020B0604020202020204" pitchFamily="34" charset="0"/>
                      </a:endParaRPr>
                    </a:p>
                  </a:txBody>
                  <a:tcPr marL="228600" marR="228600" marT="137160" marB="137160">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tx1">
                        <a:lumMod val="25000"/>
                        <a:lumOff val="75000"/>
                      </a:schemeClr>
                    </a:solidFill>
                  </a:tcPr>
                </a:tc>
                <a:extLst>
                  <a:ext uri="{0D108BD9-81ED-4DB2-BD59-A6C34878D82A}">
                    <a16:rowId xmlns:a16="http://schemas.microsoft.com/office/drawing/2014/main" val="2991472869"/>
                  </a:ext>
                </a:extLst>
              </a:tr>
              <a:tr h="731294">
                <a:tc vMerge="1">
                  <a:txBody>
                    <a:bodyPr/>
                    <a:lstStyle/>
                    <a:p>
                      <a:endParaRPr lang="en-US"/>
                    </a:p>
                  </a:txBody>
                  <a:tcPr/>
                </a:tc>
                <a:tc>
                  <a:txBody>
                    <a:bodyPr/>
                    <a:lstStyle/>
                    <a:p>
                      <a:pPr marL="0" lvl="0" indent="0">
                        <a:spcBef>
                          <a:spcPts val="100"/>
                        </a:spcBef>
                        <a:spcAft>
                          <a:spcPts val="200"/>
                        </a:spcAft>
                        <a:buFont typeface="Symbol" pitchFamily="2" charset="2"/>
                        <a:buNone/>
                        <a:tabLst>
                          <a:tab pos="540385" algn="l"/>
                        </a:tabLst>
                      </a:pPr>
                      <a:r>
                        <a:rPr lang="en-GB" sz="3000" i="1" kern="0" dirty="0">
                          <a:effectLst/>
                        </a:rPr>
                        <a:t>Literature search</a:t>
                      </a:r>
                      <a:endParaRPr lang="en-US" sz="3000" i="1" kern="100" dirty="0">
                        <a:effectLst/>
                        <a:latin typeface="Arial" panose="020B0604020202020204" pitchFamily="34" charset="0"/>
                        <a:ea typeface="Calibri" panose="020F0502020204030204" pitchFamily="34" charset="0"/>
                        <a:cs typeface="Arial" panose="020B0604020202020204" pitchFamily="34" charset="0"/>
                      </a:endParaRPr>
                    </a:p>
                  </a:txBody>
                  <a:tcPr marL="228600" marR="228600" marT="137160" marB="137160">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tx1">
                        <a:lumMod val="25000"/>
                        <a:lumOff val="75000"/>
                      </a:schemeClr>
                    </a:solidFill>
                  </a:tcPr>
                </a:tc>
                <a:extLst>
                  <a:ext uri="{0D108BD9-81ED-4DB2-BD59-A6C34878D82A}">
                    <a16:rowId xmlns:a16="http://schemas.microsoft.com/office/drawing/2014/main" val="4197871923"/>
                  </a:ext>
                </a:extLst>
              </a:tr>
              <a:tr h="731294">
                <a:tc vMerge="1">
                  <a:txBody>
                    <a:bodyPr/>
                    <a:lstStyle/>
                    <a:p>
                      <a:endParaRPr lang="en-US"/>
                    </a:p>
                  </a:txBody>
                  <a:tcPr/>
                </a:tc>
                <a:tc>
                  <a:txBody>
                    <a:bodyPr/>
                    <a:lstStyle/>
                    <a:p>
                      <a:pPr marL="0" lvl="0" indent="0">
                        <a:spcBef>
                          <a:spcPts val="100"/>
                        </a:spcBef>
                        <a:spcAft>
                          <a:spcPts val="200"/>
                        </a:spcAft>
                        <a:buFont typeface="Symbol" pitchFamily="2" charset="2"/>
                        <a:buNone/>
                        <a:tabLst>
                          <a:tab pos="540385" algn="l"/>
                        </a:tabLst>
                      </a:pPr>
                      <a:r>
                        <a:rPr lang="en-GB" sz="3000" i="1" kern="0" dirty="0">
                          <a:effectLst/>
                        </a:rPr>
                        <a:t>Formatting references</a:t>
                      </a:r>
                      <a:endParaRPr lang="en-US" sz="3000" i="1" kern="100" dirty="0">
                        <a:effectLst/>
                        <a:latin typeface="Arial" panose="020B0604020202020204" pitchFamily="34" charset="0"/>
                        <a:ea typeface="Calibri" panose="020F0502020204030204" pitchFamily="34" charset="0"/>
                        <a:cs typeface="Arial" panose="020B0604020202020204" pitchFamily="34" charset="0"/>
                      </a:endParaRPr>
                    </a:p>
                  </a:txBody>
                  <a:tcPr marL="228600" marR="228600" marT="137160" marB="137160">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tx1">
                        <a:lumMod val="25000"/>
                        <a:lumOff val="75000"/>
                      </a:schemeClr>
                    </a:solidFill>
                  </a:tcPr>
                </a:tc>
                <a:extLst>
                  <a:ext uri="{0D108BD9-81ED-4DB2-BD59-A6C34878D82A}">
                    <a16:rowId xmlns:a16="http://schemas.microsoft.com/office/drawing/2014/main" val="2191139129"/>
                  </a:ext>
                </a:extLst>
              </a:tr>
              <a:tr h="731294">
                <a:tc vMerge="1">
                  <a:txBody>
                    <a:bodyPr/>
                    <a:lstStyle/>
                    <a:p>
                      <a:endParaRPr lang="en-US"/>
                    </a:p>
                  </a:txBody>
                  <a:tcPr/>
                </a:tc>
                <a:tc>
                  <a:txBody>
                    <a:bodyPr/>
                    <a:lstStyle/>
                    <a:p>
                      <a:pPr marL="0" lvl="0" indent="0">
                        <a:spcBef>
                          <a:spcPts val="100"/>
                        </a:spcBef>
                        <a:spcAft>
                          <a:spcPts val="200"/>
                        </a:spcAft>
                        <a:buFont typeface="Symbol" pitchFamily="2" charset="2"/>
                        <a:buNone/>
                        <a:tabLst>
                          <a:tab pos="540385" algn="l"/>
                        </a:tabLst>
                      </a:pPr>
                      <a:r>
                        <a:rPr lang="en-GB" sz="3000" i="1" kern="0" dirty="0">
                          <a:effectLst/>
                        </a:rPr>
                        <a:t>Translating text</a:t>
                      </a:r>
                      <a:endParaRPr lang="en-US" sz="3000" i="1" kern="100" dirty="0">
                        <a:effectLst/>
                        <a:latin typeface="Arial" panose="020B0604020202020204" pitchFamily="34" charset="0"/>
                        <a:ea typeface="Calibri" panose="020F0502020204030204" pitchFamily="34" charset="0"/>
                        <a:cs typeface="Arial" panose="020B0604020202020204" pitchFamily="34" charset="0"/>
                      </a:endParaRPr>
                    </a:p>
                  </a:txBody>
                  <a:tcPr marL="228600" marR="228600" marT="137160" marB="137160">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tx1">
                        <a:lumMod val="25000"/>
                        <a:lumOff val="75000"/>
                      </a:schemeClr>
                    </a:solidFill>
                  </a:tcPr>
                </a:tc>
                <a:extLst>
                  <a:ext uri="{0D108BD9-81ED-4DB2-BD59-A6C34878D82A}">
                    <a16:rowId xmlns:a16="http://schemas.microsoft.com/office/drawing/2014/main" val="1920561300"/>
                  </a:ext>
                </a:extLst>
              </a:tr>
              <a:tr h="731294">
                <a:tc vMerge="1">
                  <a:txBody>
                    <a:bodyPr/>
                    <a:lstStyle/>
                    <a:p>
                      <a:endParaRPr lang="en-US"/>
                    </a:p>
                  </a:txBody>
                  <a:tcPr/>
                </a:tc>
                <a:tc>
                  <a:txBody>
                    <a:bodyPr/>
                    <a:lstStyle/>
                    <a:p>
                      <a:pPr marL="0" lvl="0" indent="0">
                        <a:spcBef>
                          <a:spcPts val="100"/>
                        </a:spcBef>
                        <a:spcAft>
                          <a:spcPts val="200"/>
                        </a:spcAft>
                        <a:buFont typeface="Symbol" pitchFamily="2" charset="2"/>
                        <a:buNone/>
                        <a:tabLst>
                          <a:tab pos="540385" algn="l"/>
                        </a:tabLst>
                      </a:pPr>
                      <a:r>
                        <a:rPr lang="en-GB" sz="3000" i="1" kern="0" dirty="0">
                          <a:effectLst/>
                        </a:rPr>
                        <a:t>Explaining concepts</a:t>
                      </a:r>
                      <a:endParaRPr lang="en-US" sz="3000" i="1" kern="100" dirty="0">
                        <a:effectLst/>
                        <a:latin typeface="Arial" panose="020B0604020202020204" pitchFamily="34" charset="0"/>
                        <a:ea typeface="Calibri" panose="020F0502020204030204" pitchFamily="34" charset="0"/>
                        <a:cs typeface="Arial" panose="020B0604020202020204" pitchFamily="34" charset="0"/>
                      </a:endParaRPr>
                    </a:p>
                  </a:txBody>
                  <a:tcPr marL="228600" marR="228600" marT="137160" marB="137160">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tx1">
                        <a:lumMod val="25000"/>
                        <a:lumOff val="75000"/>
                      </a:schemeClr>
                    </a:solidFill>
                  </a:tcPr>
                </a:tc>
                <a:extLst>
                  <a:ext uri="{0D108BD9-81ED-4DB2-BD59-A6C34878D82A}">
                    <a16:rowId xmlns:a16="http://schemas.microsoft.com/office/drawing/2014/main" val="3860552692"/>
                  </a:ext>
                </a:extLst>
              </a:tr>
              <a:tr h="871840">
                <a:tc>
                  <a:txBody>
                    <a:bodyPr/>
                    <a:lstStyle/>
                    <a:p>
                      <a:pPr>
                        <a:lnSpc>
                          <a:spcPct val="120000"/>
                        </a:lnSpc>
                        <a:spcBef>
                          <a:spcPts val="100"/>
                        </a:spcBef>
                        <a:spcAft>
                          <a:spcPts val="200"/>
                        </a:spcAft>
                        <a:tabLst>
                          <a:tab pos="540385" algn="l"/>
                        </a:tabLst>
                      </a:pPr>
                      <a:r>
                        <a:rPr lang="en-US" sz="3600" b="1" kern="100" cap="none" spc="0" dirty="0">
                          <a:ln>
                            <a:noFill/>
                          </a:ln>
                          <a:solidFill>
                            <a:schemeClr val="bg1"/>
                          </a:solidFill>
                          <a:effectLst/>
                          <a:latin typeface="Arial" panose="020B0604020202020204" pitchFamily="34" charset="0"/>
                          <a:ea typeface="Calibri" panose="020F0502020204030204" pitchFamily="34" charset="0"/>
                          <a:cs typeface="Arial" panose="020B0604020202020204" pitchFamily="34" charset="0"/>
                        </a:rPr>
                        <a:t>Promotion</a:t>
                      </a:r>
                    </a:p>
                  </a:txBody>
                  <a:tcPr marL="228600" marR="228600" marT="137160" marB="137160">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5180DA"/>
                    </a:solidFill>
                  </a:tcPr>
                </a:tc>
                <a:tc>
                  <a:txBody>
                    <a:bodyPr/>
                    <a:lstStyle/>
                    <a:p>
                      <a:pPr marL="0" lvl="0" indent="0">
                        <a:spcBef>
                          <a:spcPts val="100"/>
                        </a:spcBef>
                        <a:spcAft>
                          <a:spcPts val="200"/>
                        </a:spcAft>
                        <a:buFont typeface="Symbol" pitchFamily="2" charset="2"/>
                        <a:buNone/>
                        <a:tabLst>
                          <a:tab pos="540385" algn="l"/>
                        </a:tabLst>
                      </a:pPr>
                      <a:r>
                        <a:rPr lang="en-US" sz="3000" i="1" kern="100" dirty="0">
                          <a:solidFill>
                            <a:schemeClr val="bg1"/>
                          </a:solidFill>
                          <a:effectLst/>
                          <a:latin typeface="Arial" panose="020B0604020202020204" pitchFamily="34" charset="0"/>
                          <a:ea typeface="Calibri" panose="020F0502020204030204" pitchFamily="34" charset="0"/>
                          <a:cs typeface="Arial" panose="020B0604020202020204" pitchFamily="34" charset="0"/>
                        </a:rPr>
                        <a:t>Various use cases</a:t>
                      </a:r>
                    </a:p>
                  </a:txBody>
                  <a:tcPr marL="228600" marR="228600" marT="137160" marB="13716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5180DA"/>
                    </a:solidFill>
                  </a:tcPr>
                </a:tc>
                <a:extLst>
                  <a:ext uri="{0D108BD9-81ED-4DB2-BD59-A6C34878D82A}">
                    <a16:rowId xmlns:a16="http://schemas.microsoft.com/office/drawing/2014/main" val="4284878484"/>
                  </a:ext>
                </a:extLst>
              </a:tr>
            </a:tbl>
          </a:graphicData>
        </a:graphic>
      </p:graphicFrame>
      <p:graphicFrame>
        <p:nvGraphicFramePr>
          <p:cNvPr id="6" name="Table 5">
            <a:extLst>
              <a:ext uri="{FF2B5EF4-FFF2-40B4-BE49-F238E27FC236}">
                <a16:creationId xmlns:a16="http://schemas.microsoft.com/office/drawing/2014/main" id="{A7090180-2EA1-C9EA-35D7-009A0E2C96B0}"/>
              </a:ext>
            </a:extLst>
          </p:cNvPr>
          <p:cNvGraphicFramePr>
            <a:graphicFrameLocks noGrp="1"/>
          </p:cNvGraphicFramePr>
          <p:nvPr>
            <p:extLst>
              <p:ext uri="{D42A27DB-BD31-4B8C-83A1-F6EECF244321}">
                <p14:modId xmlns:p14="http://schemas.microsoft.com/office/powerpoint/2010/main" val="924991459"/>
              </p:ext>
            </p:extLst>
          </p:nvPr>
        </p:nvGraphicFramePr>
        <p:xfrm>
          <a:off x="12887347" y="1371600"/>
          <a:ext cx="9942174" cy="10972800"/>
        </p:xfrm>
        <a:graphic>
          <a:graphicData uri="http://schemas.openxmlformats.org/drawingml/2006/table">
            <a:tbl>
              <a:tblPr bandRow="1">
                <a:tableStyleId>{5C22544A-7EE6-4342-B048-85BDC9FD1C3A}</a:tableStyleId>
              </a:tblPr>
              <a:tblGrid>
                <a:gridCol w="3602333">
                  <a:extLst>
                    <a:ext uri="{9D8B030D-6E8A-4147-A177-3AD203B41FA5}">
                      <a16:colId xmlns:a16="http://schemas.microsoft.com/office/drawing/2014/main" val="4194809959"/>
                    </a:ext>
                  </a:extLst>
                </a:gridCol>
                <a:gridCol w="6339841">
                  <a:extLst>
                    <a:ext uri="{9D8B030D-6E8A-4147-A177-3AD203B41FA5}">
                      <a16:colId xmlns:a16="http://schemas.microsoft.com/office/drawing/2014/main" val="326582422"/>
                    </a:ext>
                  </a:extLst>
                </a:gridCol>
              </a:tblGrid>
              <a:tr h="683900">
                <a:tc rowSpan="6">
                  <a:txBody>
                    <a:bodyPr/>
                    <a:lstStyle/>
                    <a:p>
                      <a:pPr>
                        <a:lnSpc>
                          <a:spcPct val="120000"/>
                        </a:lnSpc>
                        <a:spcBef>
                          <a:spcPts val="300"/>
                        </a:spcBef>
                        <a:spcAft>
                          <a:spcPts val="300"/>
                        </a:spcAft>
                        <a:tabLst>
                          <a:tab pos="540385" algn="l"/>
                        </a:tabLst>
                      </a:pPr>
                      <a:r>
                        <a:rPr lang="en-GB" sz="3600" b="1" kern="0">
                          <a:solidFill>
                            <a:schemeClr val="bg1"/>
                          </a:solidFill>
                          <a:effectLst>
                            <a:outerShdw blurRad="50800" dist="38100" dir="2700000" algn="tl" rotWithShape="0">
                              <a:prstClr val="black">
                                <a:alpha val="40000"/>
                              </a:prstClr>
                            </a:outerShdw>
                          </a:effectLst>
                        </a:rPr>
                        <a:t>Coding </a:t>
                      </a:r>
                      <a:endParaRPr lang="en-US" sz="3600" b="1" kern="100" dirty="0">
                        <a:solidFill>
                          <a:schemeClr val="bg1"/>
                        </a:solidFill>
                        <a:effectLst>
                          <a:outerShdw blurRad="50800" dist="38100" dir="2700000" algn="tl" rotWithShape="0">
                            <a:prstClr val="black">
                              <a:alpha val="40000"/>
                            </a:prstClr>
                          </a:outerShdw>
                        </a:effectLst>
                        <a:latin typeface="Arial" panose="020B0604020202020204" pitchFamily="34" charset="0"/>
                        <a:ea typeface="Calibri" panose="020F0502020204030204" pitchFamily="34" charset="0"/>
                        <a:cs typeface="Arial" panose="020B0604020202020204" pitchFamily="34" charset="0"/>
                      </a:endParaRPr>
                    </a:p>
                  </a:txBody>
                  <a:tcPr marL="228600" marR="228600" marT="137160" marB="137160">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tx1">
                        <a:lumMod val="50000"/>
                        <a:lumOff val="50000"/>
                      </a:schemeClr>
                    </a:solidFill>
                  </a:tcPr>
                </a:tc>
                <a:tc>
                  <a:txBody>
                    <a:bodyPr/>
                    <a:lstStyle/>
                    <a:p>
                      <a:pPr marL="0" lvl="0" indent="0">
                        <a:spcBef>
                          <a:spcPts val="300"/>
                        </a:spcBef>
                        <a:spcAft>
                          <a:spcPts val="300"/>
                        </a:spcAft>
                        <a:buFont typeface="Symbol" pitchFamily="2" charset="2"/>
                        <a:buNone/>
                        <a:tabLst>
                          <a:tab pos="540385" algn="l"/>
                        </a:tabLst>
                      </a:pPr>
                      <a:r>
                        <a:rPr lang="en-GB" sz="3000" i="1" kern="0" dirty="0">
                          <a:solidFill>
                            <a:schemeClr val="bg1"/>
                          </a:solidFill>
                          <a:effectLst/>
                        </a:rPr>
                        <a:t>Writing code</a:t>
                      </a:r>
                      <a:endParaRPr lang="en-US" sz="3000" i="1" kern="100"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a:txBody>
                  <a:tcPr marL="228600" marR="228600" marT="137160" marB="137160">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tx1">
                        <a:lumMod val="50000"/>
                        <a:lumOff val="50000"/>
                      </a:schemeClr>
                    </a:solidFill>
                  </a:tcPr>
                </a:tc>
                <a:extLst>
                  <a:ext uri="{0D108BD9-81ED-4DB2-BD59-A6C34878D82A}">
                    <a16:rowId xmlns:a16="http://schemas.microsoft.com/office/drawing/2014/main" val="462094236"/>
                  </a:ext>
                </a:extLst>
              </a:tr>
              <a:tr h="683900">
                <a:tc vMerge="1">
                  <a:txBody>
                    <a:bodyPr/>
                    <a:lstStyle/>
                    <a:p>
                      <a:endParaRPr lang="en-US"/>
                    </a:p>
                  </a:txBody>
                  <a:tcPr/>
                </a:tc>
                <a:tc>
                  <a:txBody>
                    <a:bodyPr/>
                    <a:lstStyle/>
                    <a:p>
                      <a:pPr marL="0" lvl="0" indent="0">
                        <a:spcBef>
                          <a:spcPts val="300"/>
                        </a:spcBef>
                        <a:spcAft>
                          <a:spcPts val="300"/>
                        </a:spcAft>
                        <a:buFont typeface="Symbol" pitchFamily="2" charset="2"/>
                        <a:buNone/>
                        <a:tabLst>
                          <a:tab pos="540385" algn="l"/>
                        </a:tabLst>
                      </a:pPr>
                      <a:r>
                        <a:rPr lang="en-GB" sz="3000" i="1" kern="0" dirty="0">
                          <a:solidFill>
                            <a:schemeClr val="bg1"/>
                          </a:solidFill>
                          <a:effectLst/>
                        </a:rPr>
                        <a:t>Explaining code</a:t>
                      </a:r>
                      <a:endParaRPr lang="en-US" sz="3000" i="1" kern="100"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a:txBody>
                  <a:tcPr marL="228600" marR="228600" marT="137160" marB="137160">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tx1">
                        <a:lumMod val="50000"/>
                        <a:lumOff val="50000"/>
                      </a:schemeClr>
                    </a:solidFill>
                  </a:tcPr>
                </a:tc>
                <a:extLst>
                  <a:ext uri="{0D108BD9-81ED-4DB2-BD59-A6C34878D82A}">
                    <a16:rowId xmlns:a16="http://schemas.microsoft.com/office/drawing/2014/main" val="329693369"/>
                  </a:ext>
                </a:extLst>
              </a:tr>
              <a:tr h="683900">
                <a:tc vMerge="1">
                  <a:txBody>
                    <a:bodyPr/>
                    <a:lstStyle/>
                    <a:p>
                      <a:endParaRPr lang="en-US"/>
                    </a:p>
                  </a:txBody>
                  <a:tcPr/>
                </a:tc>
                <a:tc>
                  <a:txBody>
                    <a:bodyPr/>
                    <a:lstStyle/>
                    <a:p>
                      <a:pPr marL="0" lvl="0" indent="0">
                        <a:spcBef>
                          <a:spcPts val="300"/>
                        </a:spcBef>
                        <a:spcAft>
                          <a:spcPts val="300"/>
                        </a:spcAft>
                        <a:buFont typeface="Symbol" pitchFamily="2" charset="2"/>
                        <a:buNone/>
                        <a:tabLst>
                          <a:tab pos="540385" algn="l"/>
                        </a:tabLst>
                      </a:pPr>
                      <a:r>
                        <a:rPr lang="en-GB" sz="3000" i="1" kern="0" dirty="0">
                          <a:solidFill>
                            <a:schemeClr val="bg1"/>
                          </a:solidFill>
                          <a:effectLst/>
                        </a:rPr>
                        <a:t>Translating code</a:t>
                      </a:r>
                      <a:endParaRPr lang="en-US" sz="3000" i="1" kern="100"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a:txBody>
                  <a:tcPr marL="228600" marR="228600" marT="137160" marB="137160">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tx1">
                        <a:lumMod val="50000"/>
                        <a:lumOff val="50000"/>
                      </a:schemeClr>
                    </a:solidFill>
                  </a:tcPr>
                </a:tc>
                <a:extLst>
                  <a:ext uri="{0D108BD9-81ED-4DB2-BD59-A6C34878D82A}">
                    <a16:rowId xmlns:a16="http://schemas.microsoft.com/office/drawing/2014/main" val="2733572115"/>
                  </a:ext>
                </a:extLst>
              </a:tr>
              <a:tr h="683900">
                <a:tc vMerge="1">
                  <a:txBody>
                    <a:bodyPr/>
                    <a:lstStyle/>
                    <a:p>
                      <a:endParaRPr lang="en-US"/>
                    </a:p>
                  </a:txBody>
                  <a:tcPr/>
                </a:tc>
                <a:tc>
                  <a:txBody>
                    <a:bodyPr/>
                    <a:lstStyle/>
                    <a:p>
                      <a:pPr marL="0" lvl="0" indent="0">
                        <a:spcBef>
                          <a:spcPts val="300"/>
                        </a:spcBef>
                        <a:spcAft>
                          <a:spcPts val="300"/>
                        </a:spcAft>
                        <a:buFont typeface="Symbol" pitchFamily="2" charset="2"/>
                        <a:buNone/>
                        <a:tabLst>
                          <a:tab pos="540385" algn="l"/>
                        </a:tabLst>
                      </a:pPr>
                      <a:r>
                        <a:rPr lang="en-GB" sz="3000" i="1" kern="0" dirty="0">
                          <a:solidFill>
                            <a:schemeClr val="bg1"/>
                          </a:solidFill>
                          <a:effectLst/>
                        </a:rPr>
                        <a:t>Debugging code</a:t>
                      </a:r>
                      <a:endParaRPr lang="en-US" sz="3000" i="1" kern="100"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a:txBody>
                  <a:tcPr marL="228600" marR="228600" marT="137160" marB="137160">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tx1">
                        <a:lumMod val="50000"/>
                        <a:lumOff val="50000"/>
                      </a:schemeClr>
                    </a:solidFill>
                  </a:tcPr>
                </a:tc>
                <a:extLst>
                  <a:ext uri="{0D108BD9-81ED-4DB2-BD59-A6C34878D82A}">
                    <a16:rowId xmlns:a16="http://schemas.microsoft.com/office/drawing/2014/main" val="203001043"/>
                  </a:ext>
                </a:extLst>
              </a:tr>
              <a:tr h="683900">
                <a:tc vMerge="1">
                  <a:txBody>
                    <a:bodyPr/>
                    <a:lstStyle/>
                    <a:p>
                      <a:endParaRPr lang="en-US"/>
                    </a:p>
                  </a:txBody>
                  <a:tcPr/>
                </a:tc>
                <a:tc>
                  <a:txBody>
                    <a:bodyPr/>
                    <a:lstStyle/>
                    <a:p>
                      <a:pPr marL="0" lvl="0" indent="0">
                        <a:spcBef>
                          <a:spcPts val="300"/>
                        </a:spcBef>
                        <a:spcAft>
                          <a:spcPts val="300"/>
                        </a:spcAft>
                        <a:buFont typeface="Symbol" pitchFamily="2" charset="2"/>
                        <a:buNone/>
                        <a:tabLst>
                          <a:tab pos="540385" algn="l"/>
                        </a:tabLst>
                      </a:pPr>
                      <a:r>
                        <a:rPr lang="en-GB" sz="3000" i="1" kern="0" dirty="0">
                          <a:solidFill>
                            <a:schemeClr val="bg1"/>
                          </a:solidFill>
                          <a:effectLst/>
                        </a:rPr>
                        <a:t>Creating synthetic data</a:t>
                      </a:r>
                      <a:endParaRPr lang="en-US" sz="3000" i="1" kern="100"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a:txBody>
                  <a:tcPr marL="228600" marR="228600" marT="137160" marB="137160">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tx1">
                        <a:lumMod val="50000"/>
                        <a:lumOff val="50000"/>
                      </a:schemeClr>
                    </a:solidFill>
                  </a:tcPr>
                </a:tc>
                <a:extLst>
                  <a:ext uri="{0D108BD9-81ED-4DB2-BD59-A6C34878D82A}">
                    <a16:rowId xmlns:a16="http://schemas.microsoft.com/office/drawing/2014/main" val="2006469636"/>
                  </a:ext>
                </a:extLst>
              </a:tr>
              <a:tr h="683900">
                <a:tc vMerge="1">
                  <a:txBody>
                    <a:bodyPr/>
                    <a:lstStyle/>
                    <a:p>
                      <a:endParaRPr lang="en-US"/>
                    </a:p>
                  </a:txBody>
                  <a:tcPr/>
                </a:tc>
                <a:tc>
                  <a:txBody>
                    <a:bodyPr/>
                    <a:lstStyle/>
                    <a:p>
                      <a:pPr marL="0" lvl="0" indent="0">
                        <a:spcBef>
                          <a:spcPts val="300"/>
                        </a:spcBef>
                        <a:spcAft>
                          <a:spcPts val="300"/>
                        </a:spcAft>
                        <a:buFont typeface="Symbol" pitchFamily="2" charset="2"/>
                        <a:buNone/>
                        <a:tabLst>
                          <a:tab pos="540385" algn="l"/>
                        </a:tabLst>
                      </a:pPr>
                      <a:r>
                        <a:rPr lang="en-GB" sz="3000" i="1" kern="0" dirty="0">
                          <a:solidFill>
                            <a:schemeClr val="bg1"/>
                          </a:solidFill>
                          <a:effectLst/>
                        </a:rPr>
                        <a:t>Creating scientific graphics</a:t>
                      </a:r>
                      <a:endParaRPr lang="en-US" sz="3000" i="1" kern="100"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a:txBody>
                  <a:tcPr marL="228600" marR="228600" marT="137160" marB="137160">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tx1">
                        <a:lumMod val="50000"/>
                        <a:lumOff val="50000"/>
                      </a:schemeClr>
                    </a:solidFill>
                  </a:tcPr>
                </a:tc>
                <a:extLst>
                  <a:ext uri="{0D108BD9-81ED-4DB2-BD59-A6C34878D82A}">
                    <a16:rowId xmlns:a16="http://schemas.microsoft.com/office/drawing/2014/main" val="510438862"/>
                  </a:ext>
                </a:extLst>
              </a:tr>
              <a:tr h="683900">
                <a:tc rowSpan="6">
                  <a:txBody>
                    <a:bodyPr/>
                    <a:lstStyle/>
                    <a:p>
                      <a:pPr>
                        <a:lnSpc>
                          <a:spcPct val="120000"/>
                        </a:lnSpc>
                        <a:spcBef>
                          <a:spcPts val="300"/>
                        </a:spcBef>
                        <a:spcAft>
                          <a:spcPts val="300"/>
                        </a:spcAft>
                        <a:tabLst>
                          <a:tab pos="540385" algn="l"/>
                        </a:tabLst>
                      </a:pPr>
                      <a:r>
                        <a:rPr lang="en-GB" sz="3600" b="1" kern="0" cap="none" spc="0" dirty="0">
                          <a:ln>
                            <a:noFill/>
                          </a:ln>
                          <a:solidFill>
                            <a:schemeClr val="tx1"/>
                          </a:solidFill>
                          <a:effectLst/>
                        </a:rPr>
                        <a:t>Data analysis</a:t>
                      </a:r>
                      <a:endParaRPr lang="en-US" sz="3600" b="1" kern="100" cap="none" spc="0" dirty="0">
                        <a:ln>
                          <a:noFill/>
                        </a:ln>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228600" marR="228600" marT="137160" marB="137160">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tx1">
                        <a:lumMod val="25000"/>
                        <a:lumOff val="75000"/>
                      </a:schemeClr>
                    </a:solidFill>
                  </a:tcPr>
                </a:tc>
                <a:tc>
                  <a:txBody>
                    <a:bodyPr/>
                    <a:lstStyle/>
                    <a:p>
                      <a:pPr marL="0" lvl="0" indent="0">
                        <a:spcBef>
                          <a:spcPts val="300"/>
                        </a:spcBef>
                        <a:spcAft>
                          <a:spcPts val="300"/>
                        </a:spcAft>
                        <a:buFont typeface="Symbol" pitchFamily="2" charset="2"/>
                        <a:buNone/>
                        <a:tabLst>
                          <a:tab pos="540385" algn="l"/>
                        </a:tabLst>
                      </a:pPr>
                      <a:r>
                        <a:rPr lang="en-GB" sz="3000" i="1" kern="0" dirty="0">
                          <a:effectLst/>
                        </a:rPr>
                        <a:t>Creating figures</a:t>
                      </a:r>
                      <a:endParaRPr lang="en-US" sz="3000" i="1" kern="100" dirty="0">
                        <a:effectLst/>
                        <a:latin typeface="Arial" panose="020B0604020202020204" pitchFamily="34" charset="0"/>
                        <a:ea typeface="Calibri" panose="020F0502020204030204" pitchFamily="34" charset="0"/>
                        <a:cs typeface="Arial" panose="020B0604020202020204" pitchFamily="34" charset="0"/>
                      </a:endParaRPr>
                    </a:p>
                  </a:txBody>
                  <a:tcPr marL="228600" marR="228600" marT="137160" marB="137160">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tx1">
                        <a:lumMod val="25000"/>
                        <a:lumOff val="75000"/>
                      </a:schemeClr>
                    </a:solidFill>
                  </a:tcPr>
                </a:tc>
                <a:extLst>
                  <a:ext uri="{0D108BD9-81ED-4DB2-BD59-A6C34878D82A}">
                    <a16:rowId xmlns:a16="http://schemas.microsoft.com/office/drawing/2014/main" val="2947249083"/>
                  </a:ext>
                </a:extLst>
              </a:tr>
              <a:tr h="683900">
                <a:tc vMerge="1">
                  <a:txBody>
                    <a:bodyPr/>
                    <a:lstStyle/>
                    <a:p>
                      <a:endParaRPr lang="en-US"/>
                    </a:p>
                  </a:txBody>
                  <a:tcPr/>
                </a:tc>
                <a:tc>
                  <a:txBody>
                    <a:bodyPr/>
                    <a:lstStyle/>
                    <a:p>
                      <a:pPr marL="0" lvl="0" indent="0">
                        <a:spcBef>
                          <a:spcPts val="300"/>
                        </a:spcBef>
                        <a:spcAft>
                          <a:spcPts val="300"/>
                        </a:spcAft>
                        <a:buFont typeface="Symbol" pitchFamily="2" charset="2"/>
                        <a:buNone/>
                        <a:tabLst>
                          <a:tab pos="540385" algn="l"/>
                        </a:tabLst>
                      </a:pPr>
                      <a:r>
                        <a:rPr lang="en-US" sz="3000" i="1" kern="100" dirty="0">
                          <a:effectLst/>
                          <a:latin typeface="Arial" panose="020B0604020202020204" pitchFamily="34" charset="0"/>
                          <a:ea typeface="Calibri" panose="020F0502020204030204" pitchFamily="34" charset="0"/>
                          <a:cs typeface="Arial" panose="020B0604020202020204" pitchFamily="34" charset="0"/>
                        </a:rPr>
                        <a:t>Extracting data from text</a:t>
                      </a:r>
                    </a:p>
                  </a:txBody>
                  <a:tcPr marL="228600" marR="228600" marT="137160" marB="137160">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tx1">
                        <a:lumMod val="25000"/>
                        <a:lumOff val="75000"/>
                      </a:schemeClr>
                    </a:solidFill>
                  </a:tcPr>
                </a:tc>
                <a:extLst>
                  <a:ext uri="{0D108BD9-81ED-4DB2-BD59-A6C34878D82A}">
                    <a16:rowId xmlns:a16="http://schemas.microsoft.com/office/drawing/2014/main" val="4184817638"/>
                  </a:ext>
                </a:extLst>
              </a:tr>
              <a:tr h="683900">
                <a:tc vMerge="1">
                  <a:txBody>
                    <a:bodyPr/>
                    <a:lstStyle/>
                    <a:p>
                      <a:endParaRPr lang="en-US"/>
                    </a:p>
                  </a:txBody>
                  <a:tcPr/>
                </a:tc>
                <a:tc>
                  <a:txBody>
                    <a:bodyPr/>
                    <a:lstStyle/>
                    <a:p>
                      <a:pPr marL="0" lvl="0" indent="0">
                        <a:spcBef>
                          <a:spcPts val="300"/>
                        </a:spcBef>
                        <a:spcAft>
                          <a:spcPts val="300"/>
                        </a:spcAft>
                        <a:buFont typeface="Symbol" pitchFamily="2" charset="2"/>
                        <a:buNone/>
                        <a:tabLst>
                          <a:tab pos="540385" algn="l"/>
                        </a:tabLst>
                      </a:pPr>
                      <a:r>
                        <a:rPr lang="en-GB" sz="3000" i="1" kern="0" dirty="0">
                          <a:effectLst/>
                        </a:rPr>
                        <a:t>Reformatting data</a:t>
                      </a:r>
                      <a:endParaRPr lang="en-US" sz="3000" i="1" kern="100" dirty="0">
                        <a:effectLst/>
                        <a:latin typeface="Arial" panose="020B0604020202020204" pitchFamily="34" charset="0"/>
                        <a:ea typeface="Calibri" panose="020F0502020204030204" pitchFamily="34" charset="0"/>
                        <a:cs typeface="Arial" panose="020B0604020202020204" pitchFamily="34" charset="0"/>
                      </a:endParaRPr>
                    </a:p>
                  </a:txBody>
                  <a:tcPr marL="228600" marR="228600" marT="137160" marB="137160">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tx1">
                        <a:lumMod val="25000"/>
                        <a:lumOff val="75000"/>
                      </a:schemeClr>
                    </a:solidFill>
                  </a:tcPr>
                </a:tc>
                <a:extLst>
                  <a:ext uri="{0D108BD9-81ED-4DB2-BD59-A6C34878D82A}">
                    <a16:rowId xmlns:a16="http://schemas.microsoft.com/office/drawing/2014/main" val="1694068261"/>
                  </a:ext>
                </a:extLst>
              </a:tr>
              <a:tr h="683900">
                <a:tc vMerge="1">
                  <a:txBody>
                    <a:bodyPr/>
                    <a:lstStyle/>
                    <a:p>
                      <a:endParaRPr lang="en-US"/>
                    </a:p>
                  </a:txBody>
                  <a:tcPr/>
                </a:tc>
                <a:tc>
                  <a:txBody>
                    <a:bodyPr/>
                    <a:lstStyle/>
                    <a:p>
                      <a:pPr marL="0" lvl="0" indent="0">
                        <a:spcBef>
                          <a:spcPts val="300"/>
                        </a:spcBef>
                        <a:spcAft>
                          <a:spcPts val="300"/>
                        </a:spcAft>
                        <a:buFont typeface="Symbol" pitchFamily="2" charset="2"/>
                        <a:buNone/>
                        <a:tabLst>
                          <a:tab pos="540385" algn="l"/>
                        </a:tabLst>
                      </a:pPr>
                      <a:r>
                        <a:rPr lang="en-GB" sz="3000" i="1" kern="0" dirty="0">
                          <a:effectLst/>
                        </a:rPr>
                        <a:t>Classifying and scoring text</a:t>
                      </a:r>
                      <a:endParaRPr lang="en-US" sz="3000" i="1" kern="100" dirty="0">
                        <a:effectLst/>
                        <a:latin typeface="Arial" panose="020B0604020202020204" pitchFamily="34" charset="0"/>
                        <a:ea typeface="Calibri" panose="020F0502020204030204" pitchFamily="34" charset="0"/>
                        <a:cs typeface="Arial" panose="020B0604020202020204" pitchFamily="34" charset="0"/>
                      </a:endParaRPr>
                    </a:p>
                  </a:txBody>
                  <a:tcPr marL="228600" marR="228600" marT="137160" marB="137160">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tx1">
                        <a:lumMod val="25000"/>
                        <a:lumOff val="75000"/>
                      </a:schemeClr>
                    </a:solidFill>
                  </a:tcPr>
                </a:tc>
                <a:extLst>
                  <a:ext uri="{0D108BD9-81ED-4DB2-BD59-A6C34878D82A}">
                    <a16:rowId xmlns:a16="http://schemas.microsoft.com/office/drawing/2014/main" val="3823193421"/>
                  </a:ext>
                </a:extLst>
              </a:tr>
              <a:tr h="683900">
                <a:tc vMerge="1">
                  <a:txBody>
                    <a:bodyPr/>
                    <a:lstStyle/>
                    <a:p>
                      <a:endParaRPr lang="en-US"/>
                    </a:p>
                  </a:txBody>
                  <a:tcPr/>
                </a:tc>
                <a:tc>
                  <a:txBody>
                    <a:bodyPr/>
                    <a:lstStyle/>
                    <a:p>
                      <a:pPr marL="0" lvl="0" indent="0">
                        <a:spcBef>
                          <a:spcPts val="300"/>
                        </a:spcBef>
                        <a:spcAft>
                          <a:spcPts val="300"/>
                        </a:spcAft>
                        <a:buFont typeface="Symbol" pitchFamily="2" charset="2"/>
                        <a:buNone/>
                        <a:tabLst>
                          <a:tab pos="540385" algn="l"/>
                        </a:tabLst>
                      </a:pPr>
                      <a:r>
                        <a:rPr lang="en-GB" sz="3000" i="1" kern="0" dirty="0">
                          <a:effectLst/>
                        </a:rPr>
                        <a:t>Extracting sentiment</a:t>
                      </a:r>
                      <a:endParaRPr lang="en-US" sz="3000" i="1" kern="100" dirty="0">
                        <a:effectLst/>
                        <a:latin typeface="Arial" panose="020B0604020202020204" pitchFamily="34" charset="0"/>
                        <a:ea typeface="Calibri" panose="020F0502020204030204" pitchFamily="34" charset="0"/>
                        <a:cs typeface="Arial" panose="020B0604020202020204" pitchFamily="34" charset="0"/>
                      </a:endParaRPr>
                    </a:p>
                  </a:txBody>
                  <a:tcPr marL="228600" marR="228600" marT="137160" marB="137160">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tx1">
                        <a:lumMod val="25000"/>
                        <a:lumOff val="75000"/>
                      </a:schemeClr>
                    </a:solidFill>
                  </a:tcPr>
                </a:tc>
                <a:extLst>
                  <a:ext uri="{0D108BD9-81ED-4DB2-BD59-A6C34878D82A}">
                    <a16:rowId xmlns:a16="http://schemas.microsoft.com/office/drawing/2014/main" val="4219575527"/>
                  </a:ext>
                </a:extLst>
              </a:tr>
              <a:tr h="683900">
                <a:tc vMerge="1">
                  <a:txBody>
                    <a:bodyPr/>
                    <a:lstStyle/>
                    <a:p>
                      <a:endParaRPr lang="en-US"/>
                    </a:p>
                  </a:txBody>
                  <a:tcPr/>
                </a:tc>
                <a:tc>
                  <a:txBody>
                    <a:bodyPr/>
                    <a:lstStyle/>
                    <a:p>
                      <a:pPr marL="0" lvl="0" indent="0">
                        <a:spcBef>
                          <a:spcPts val="300"/>
                        </a:spcBef>
                        <a:spcAft>
                          <a:spcPts val="300"/>
                        </a:spcAft>
                        <a:buFont typeface="Symbol" pitchFamily="2" charset="2"/>
                        <a:buNone/>
                        <a:tabLst>
                          <a:tab pos="540385" algn="l"/>
                        </a:tabLst>
                      </a:pPr>
                      <a:r>
                        <a:rPr lang="en-GB" sz="3000" i="1" kern="0" dirty="0">
                          <a:effectLst/>
                        </a:rPr>
                        <a:t>Simulating human subjects</a:t>
                      </a:r>
                      <a:endParaRPr lang="en-US" sz="3000" i="1" kern="100" dirty="0">
                        <a:effectLst/>
                        <a:latin typeface="Arial" panose="020B0604020202020204" pitchFamily="34" charset="0"/>
                        <a:ea typeface="Calibri" panose="020F0502020204030204" pitchFamily="34" charset="0"/>
                        <a:cs typeface="Arial" panose="020B0604020202020204" pitchFamily="34" charset="0"/>
                      </a:endParaRPr>
                    </a:p>
                  </a:txBody>
                  <a:tcPr marL="228600" marR="228600" marT="137160" marB="137160">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tx1">
                        <a:lumMod val="25000"/>
                        <a:lumOff val="75000"/>
                      </a:schemeClr>
                    </a:solidFill>
                  </a:tcPr>
                </a:tc>
                <a:extLst>
                  <a:ext uri="{0D108BD9-81ED-4DB2-BD59-A6C34878D82A}">
                    <a16:rowId xmlns:a16="http://schemas.microsoft.com/office/drawing/2014/main" val="3576193689"/>
                  </a:ext>
                </a:extLst>
              </a:tr>
              <a:tr h="683900">
                <a:tc rowSpan="3">
                  <a:txBody>
                    <a:bodyPr/>
                    <a:lstStyle/>
                    <a:p>
                      <a:pPr>
                        <a:lnSpc>
                          <a:spcPct val="120000"/>
                        </a:lnSpc>
                        <a:spcBef>
                          <a:spcPts val="300"/>
                        </a:spcBef>
                        <a:spcAft>
                          <a:spcPts val="300"/>
                        </a:spcAft>
                        <a:tabLst>
                          <a:tab pos="540385" algn="l"/>
                        </a:tabLst>
                      </a:pPr>
                      <a:r>
                        <a:rPr lang="en-GB" sz="3600" b="1" kern="0" dirty="0">
                          <a:solidFill>
                            <a:schemeClr val="bg1"/>
                          </a:solidFill>
                          <a:effectLst>
                            <a:outerShdw blurRad="50800" dist="38100" dir="2700000" algn="tl" rotWithShape="0">
                              <a:prstClr val="black">
                                <a:alpha val="40000"/>
                              </a:prstClr>
                            </a:outerShdw>
                          </a:effectLst>
                        </a:rPr>
                        <a:t>Mathematical derivations</a:t>
                      </a:r>
                      <a:endParaRPr lang="en-US" sz="3600" b="1" kern="100" dirty="0">
                        <a:solidFill>
                          <a:schemeClr val="bg1"/>
                        </a:solidFill>
                        <a:effectLst>
                          <a:outerShdw blurRad="50800" dist="38100" dir="2700000" algn="tl" rotWithShape="0">
                            <a:prstClr val="black">
                              <a:alpha val="40000"/>
                            </a:prstClr>
                          </a:outerShdw>
                        </a:effectLst>
                        <a:latin typeface="Arial" panose="020B0604020202020204" pitchFamily="34" charset="0"/>
                        <a:ea typeface="Calibri" panose="020F0502020204030204" pitchFamily="34" charset="0"/>
                        <a:cs typeface="Arial" panose="020B0604020202020204" pitchFamily="34" charset="0"/>
                      </a:endParaRPr>
                    </a:p>
                  </a:txBody>
                  <a:tcPr marL="228600" marR="228600" marT="137160" marB="137160">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tx1">
                        <a:lumMod val="50000"/>
                        <a:lumOff val="50000"/>
                      </a:schemeClr>
                    </a:solidFill>
                  </a:tcPr>
                </a:tc>
                <a:tc>
                  <a:txBody>
                    <a:bodyPr/>
                    <a:lstStyle/>
                    <a:p>
                      <a:pPr marL="0" lvl="0" indent="0">
                        <a:spcBef>
                          <a:spcPts val="300"/>
                        </a:spcBef>
                        <a:spcAft>
                          <a:spcPts val="300"/>
                        </a:spcAft>
                        <a:buFont typeface="Symbol" pitchFamily="2" charset="2"/>
                        <a:buNone/>
                        <a:tabLst>
                          <a:tab pos="540385" algn="l"/>
                        </a:tabLst>
                      </a:pPr>
                      <a:r>
                        <a:rPr lang="en-GB" sz="3000" i="1" kern="0" dirty="0">
                          <a:solidFill>
                            <a:schemeClr val="bg1"/>
                          </a:solidFill>
                          <a:effectLst/>
                        </a:rPr>
                        <a:t>Setting up models</a:t>
                      </a:r>
                      <a:endParaRPr lang="en-US" sz="3000" i="1" kern="100"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a:txBody>
                  <a:tcPr marL="228600" marR="228600" marT="137160" marB="137160">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tx1">
                        <a:lumMod val="50000"/>
                        <a:lumOff val="50000"/>
                      </a:schemeClr>
                    </a:solidFill>
                  </a:tcPr>
                </a:tc>
                <a:extLst>
                  <a:ext uri="{0D108BD9-81ED-4DB2-BD59-A6C34878D82A}">
                    <a16:rowId xmlns:a16="http://schemas.microsoft.com/office/drawing/2014/main" val="1179322339"/>
                  </a:ext>
                </a:extLst>
              </a:tr>
              <a:tr h="683900">
                <a:tc vMerge="1">
                  <a:txBody>
                    <a:bodyPr/>
                    <a:lstStyle/>
                    <a:p>
                      <a:endParaRPr lang="en-US"/>
                    </a:p>
                  </a:txBody>
                  <a:tcPr/>
                </a:tc>
                <a:tc>
                  <a:txBody>
                    <a:bodyPr/>
                    <a:lstStyle/>
                    <a:p>
                      <a:pPr marL="0" lvl="0" indent="0">
                        <a:spcBef>
                          <a:spcPts val="300"/>
                        </a:spcBef>
                        <a:spcAft>
                          <a:spcPts val="300"/>
                        </a:spcAft>
                        <a:buFont typeface="Symbol" pitchFamily="2" charset="2"/>
                        <a:buNone/>
                        <a:tabLst>
                          <a:tab pos="540385" algn="l"/>
                        </a:tabLst>
                      </a:pPr>
                      <a:r>
                        <a:rPr lang="en-GB" sz="3000" i="1" kern="0" dirty="0">
                          <a:solidFill>
                            <a:schemeClr val="bg1"/>
                          </a:solidFill>
                          <a:effectLst/>
                        </a:rPr>
                        <a:t>Deriving equations</a:t>
                      </a:r>
                      <a:endParaRPr lang="en-US" sz="3000" i="1" kern="100"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a:txBody>
                  <a:tcPr marL="228600" marR="228600" marT="137160" marB="137160">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tx1">
                        <a:lumMod val="50000"/>
                        <a:lumOff val="50000"/>
                      </a:schemeClr>
                    </a:solidFill>
                  </a:tcPr>
                </a:tc>
                <a:extLst>
                  <a:ext uri="{0D108BD9-81ED-4DB2-BD59-A6C34878D82A}">
                    <a16:rowId xmlns:a16="http://schemas.microsoft.com/office/drawing/2014/main" val="1068559282"/>
                  </a:ext>
                </a:extLst>
              </a:tr>
              <a:tr h="683900">
                <a:tc vMerge="1">
                  <a:txBody>
                    <a:bodyPr/>
                    <a:lstStyle/>
                    <a:p>
                      <a:endParaRPr lang="en-US"/>
                    </a:p>
                  </a:txBody>
                  <a:tcPr/>
                </a:tc>
                <a:tc>
                  <a:txBody>
                    <a:bodyPr/>
                    <a:lstStyle/>
                    <a:p>
                      <a:pPr marL="0" lvl="0" indent="0">
                        <a:spcBef>
                          <a:spcPts val="300"/>
                        </a:spcBef>
                        <a:spcAft>
                          <a:spcPts val="300"/>
                        </a:spcAft>
                        <a:buFont typeface="Symbol" pitchFamily="2" charset="2"/>
                        <a:buNone/>
                        <a:tabLst>
                          <a:tab pos="540385" algn="l"/>
                        </a:tabLst>
                      </a:pPr>
                      <a:r>
                        <a:rPr lang="en-GB" sz="3000" i="1" kern="0" dirty="0">
                          <a:solidFill>
                            <a:schemeClr val="bg1"/>
                          </a:solidFill>
                          <a:effectLst/>
                        </a:rPr>
                        <a:t>Explaining models</a:t>
                      </a:r>
                      <a:endParaRPr lang="en-US" sz="3000" i="1" kern="100"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a:txBody>
                  <a:tcPr marL="228600" marR="228600" marT="137160" marB="137160">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tx1">
                        <a:lumMod val="50000"/>
                        <a:lumOff val="50000"/>
                      </a:schemeClr>
                    </a:solidFill>
                  </a:tcPr>
                </a:tc>
                <a:extLst>
                  <a:ext uri="{0D108BD9-81ED-4DB2-BD59-A6C34878D82A}">
                    <a16:rowId xmlns:a16="http://schemas.microsoft.com/office/drawing/2014/main" val="610203659"/>
                  </a:ext>
                </a:extLst>
              </a:tr>
            </a:tbl>
          </a:graphicData>
        </a:graphic>
      </p:graphicFrame>
    </p:spTree>
    <p:extLst>
      <p:ext uri="{BB962C8B-B14F-4D97-AF65-F5344CB8AC3E}">
        <p14:creationId xmlns:p14="http://schemas.microsoft.com/office/powerpoint/2010/main" val="16525341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26F81EA-1368-1B2B-3AC5-B4C95DEC2F7C}"/>
              </a:ext>
            </a:extLst>
          </p:cNvPr>
          <p:cNvSpPr>
            <a:spLocks noGrp="1"/>
          </p:cNvSpPr>
          <p:nvPr>
            <p:ph type="body" sz="quarter" idx="10"/>
          </p:nvPr>
        </p:nvSpPr>
        <p:spPr>
          <a:xfrm>
            <a:off x="1454399" y="2644053"/>
            <a:ext cx="21372943" cy="9021474"/>
          </a:xfrm>
        </p:spPr>
        <p:txBody>
          <a:bodyPr>
            <a:noAutofit/>
          </a:bodyPr>
          <a:lstStyle/>
          <a:p>
            <a:pPr marL="20637" indent="0">
              <a:lnSpc>
                <a:spcPct val="100000"/>
              </a:lnSpc>
              <a:spcBef>
                <a:spcPts val="1000"/>
              </a:spcBef>
              <a:spcAft>
                <a:spcPts val="1500"/>
              </a:spcAft>
              <a:buNone/>
            </a:pPr>
            <a:r>
              <a:rPr lang="en-GB" sz="4400" b="1" dirty="0"/>
              <a:t>1. OpenAI's API </a:t>
            </a:r>
            <a:r>
              <a:rPr lang="en-GB" sz="3800" i="1" dirty="0"/>
              <a:t>("o1-mini-2024-09-12”, i.e. o1-mini)</a:t>
            </a:r>
            <a:endParaRPr lang="en-GB" sz="3800" b="1" i="1" dirty="0"/>
          </a:p>
          <a:p>
            <a:pPr lvl="1">
              <a:lnSpc>
                <a:spcPct val="100000"/>
              </a:lnSpc>
              <a:spcBef>
                <a:spcPts val="1000"/>
              </a:spcBef>
              <a:spcAft>
                <a:spcPts val="1000"/>
              </a:spcAft>
            </a:pPr>
            <a:r>
              <a:rPr lang="en-GB" sz="3600" dirty="0"/>
              <a:t>Requires paid subscription; deterministic and thus reproducible outputs</a:t>
            </a:r>
          </a:p>
          <a:p>
            <a:pPr marL="20637" indent="0">
              <a:lnSpc>
                <a:spcPct val="100000"/>
              </a:lnSpc>
              <a:spcBef>
                <a:spcPts val="3500"/>
              </a:spcBef>
              <a:spcAft>
                <a:spcPts val="1500"/>
              </a:spcAft>
              <a:buNone/>
            </a:pPr>
            <a:r>
              <a:rPr lang="en-GB" sz="4400" b="1" dirty="0"/>
              <a:t>2. The Plus/Pro ChatGPT &amp; Gemini web interfaces </a:t>
            </a:r>
            <a:r>
              <a:rPr lang="en-GB" sz="3800" i="1" dirty="0"/>
              <a:t>(different OpenAI &amp; Gemini models)</a:t>
            </a:r>
            <a:endParaRPr lang="en-GB" sz="3800" b="1" i="1" dirty="0"/>
          </a:p>
          <a:p>
            <a:pPr lvl="1">
              <a:lnSpc>
                <a:spcPct val="100000"/>
              </a:lnSpc>
              <a:spcBef>
                <a:spcPts val="1000"/>
              </a:spcBef>
              <a:spcAft>
                <a:spcPts val="1000"/>
              </a:spcAft>
            </a:pPr>
            <a:r>
              <a:rPr lang="en-GB" sz="3600" dirty="0"/>
              <a:t>Require paid subscriptions; results will differ every time a prompt is executed</a:t>
            </a:r>
          </a:p>
          <a:p>
            <a:pPr lvl="1">
              <a:lnSpc>
                <a:spcPct val="100000"/>
              </a:lnSpc>
              <a:spcBef>
                <a:spcPts val="1000"/>
              </a:spcBef>
              <a:spcAft>
                <a:spcPts val="1000"/>
              </a:spcAft>
            </a:pPr>
            <a:r>
              <a:rPr lang="en-GB" sz="3600" dirty="0"/>
              <a:t>Needed for GPTs, online search, uploading files, data analysis, etc.</a:t>
            </a:r>
          </a:p>
        </p:txBody>
      </p:sp>
      <p:sp>
        <p:nvSpPr>
          <p:cNvPr id="3" name="Title 2">
            <a:extLst>
              <a:ext uri="{FF2B5EF4-FFF2-40B4-BE49-F238E27FC236}">
                <a16:creationId xmlns:a16="http://schemas.microsoft.com/office/drawing/2014/main" id="{E9491467-F347-1F1F-0335-7AE2176F27E6}"/>
              </a:ext>
            </a:extLst>
          </p:cNvPr>
          <p:cNvSpPr>
            <a:spLocks noGrp="1"/>
          </p:cNvSpPr>
          <p:nvPr>
            <p:ph type="title"/>
          </p:nvPr>
        </p:nvSpPr>
        <p:spPr/>
        <p:txBody>
          <a:bodyPr>
            <a:normAutofit/>
          </a:bodyPr>
          <a:lstStyle/>
          <a:p>
            <a:r>
              <a:rPr lang="en-GB" dirty="0"/>
              <a:t>Prompt responses here are generated using:</a:t>
            </a:r>
            <a:endParaRPr lang="en-GB" dirty="0">
              <a:solidFill>
                <a:schemeClr val="tx1">
                  <a:lumMod val="75000"/>
                  <a:lumOff val="25000"/>
                </a:schemeClr>
              </a:solidFill>
            </a:endParaRPr>
          </a:p>
        </p:txBody>
      </p:sp>
      <p:sp>
        <p:nvSpPr>
          <p:cNvPr id="5" name="TextBox 4">
            <a:extLst>
              <a:ext uri="{FF2B5EF4-FFF2-40B4-BE49-F238E27FC236}">
                <a16:creationId xmlns:a16="http://schemas.microsoft.com/office/drawing/2014/main" id="{E5FF81B6-9D06-E393-8FEC-B900BD9A2D62}"/>
              </a:ext>
            </a:extLst>
          </p:cNvPr>
          <p:cNvSpPr txBox="1"/>
          <p:nvPr/>
        </p:nvSpPr>
        <p:spPr>
          <a:xfrm>
            <a:off x="2823935" y="7811849"/>
            <a:ext cx="19464566" cy="2546851"/>
          </a:xfrm>
          <a:prstGeom prst="rect">
            <a:avLst/>
          </a:prstGeom>
          <a:noFill/>
        </p:spPr>
        <p:txBody>
          <a:bodyPr wrap="square">
            <a:spAutoFit/>
          </a:bodyPr>
          <a:lstStyle/>
          <a:p>
            <a:pPr marL="973138" indent="-914400">
              <a:lnSpc>
                <a:spcPct val="100000"/>
              </a:lnSpc>
              <a:spcBef>
                <a:spcPts val="1000"/>
              </a:spcBef>
              <a:spcAft>
                <a:spcPts val="500"/>
              </a:spcAft>
              <a:buFont typeface="System Font Regular"/>
              <a:buChar char="→"/>
            </a:pPr>
            <a:r>
              <a:rPr lang="en-GB" sz="4900" dirty="0">
                <a:solidFill>
                  <a:srgbClr val="184296"/>
                </a:solidFill>
              </a:rPr>
              <a:t>Similar results can be expected with Claude, Mistral, etc.</a:t>
            </a:r>
          </a:p>
          <a:p>
            <a:pPr marL="973138" indent="-914400">
              <a:lnSpc>
                <a:spcPct val="100000"/>
              </a:lnSpc>
              <a:spcBef>
                <a:spcPts val="1000"/>
              </a:spcBef>
              <a:spcAft>
                <a:spcPts val="500"/>
              </a:spcAft>
              <a:buFont typeface="System Font Regular"/>
              <a:buChar char="→"/>
            </a:pPr>
            <a:r>
              <a:rPr lang="en-GB" sz="4900" dirty="0">
                <a:solidFill>
                  <a:srgbClr val="184296"/>
                </a:solidFill>
              </a:rPr>
              <a:t>The most trivial examples work relatively well with free versions and smaller models run locally</a:t>
            </a:r>
          </a:p>
        </p:txBody>
      </p:sp>
    </p:spTree>
    <p:extLst>
      <p:ext uri="{BB962C8B-B14F-4D97-AF65-F5344CB8AC3E}">
        <p14:creationId xmlns:p14="http://schemas.microsoft.com/office/powerpoint/2010/main" val="9988855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fade">
                                      <p:cBhvr>
                                        <p:cTn id="10" dur="5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picture containing colorfulness, screenshot, blue, art&#10;&#10;Description automatically generated">
            <a:extLst>
              <a:ext uri="{FF2B5EF4-FFF2-40B4-BE49-F238E27FC236}">
                <a16:creationId xmlns:a16="http://schemas.microsoft.com/office/drawing/2014/main" id="{E69997D3-5584-EBC7-A2B4-F56BB970E095}"/>
              </a:ext>
            </a:extLst>
          </p:cNvPr>
          <p:cNvPicPr>
            <a:picLocks noChangeAspect="1"/>
          </p:cNvPicPr>
          <p:nvPr/>
        </p:nvPicPr>
        <p:blipFill rotWithShape="1">
          <a:blip r:embed="rId3" cstate="email">
            <a:alphaModFix amt="35000"/>
            <a:extLst>
              <a:ext uri="{28A0092B-C50C-407E-A947-70E740481C1C}">
                <a14:useLocalDpi xmlns:a14="http://schemas.microsoft.com/office/drawing/2010/main" val="0"/>
              </a:ext>
            </a:extLst>
          </a:blip>
          <a:srcRect l="5104" t="5177" r="5104" b="4261"/>
          <a:stretch/>
        </p:blipFill>
        <p:spPr>
          <a:xfrm>
            <a:off x="0" y="0"/>
            <a:ext cx="24377651" cy="13830005"/>
          </a:xfrm>
          <a:prstGeom prst="rect">
            <a:avLst/>
          </a:prstGeom>
        </p:spPr>
      </p:pic>
      <p:sp>
        <p:nvSpPr>
          <p:cNvPr id="2" name="Title 1">
            <a:extLst>
              <a:ext uri="{FF2B5EF4-FFF2-40B4-BE49-F238E27FC236}">
                <a16:creationId xmlns:a16="http://schemas.microsoft.com/office/drawing/2014/main" id="{E71B7643-2852-2CF7-AD2F-B063210740DA}"/>
              </a:ext>
            </a:extLst>
          </p:cNvPr>
          <p:cNvSpPr>
            <a:spLocks noGrp="1"/>
          </p:cNvSpPr>
          <p:nvPr>
            <p:ph type="title"/>
          </p:nvPr>
        </p:nvSpPr>
        <p:spPr>
          <a:xfrm>
            <a:off x="1472050" y="1444839"/>
            <a:ext cx="21433548" cy="4142270"/>
          </a:xfrm>
        </p:spPr>
        <p:txBody>
          <a:bodyPr/>
          <a:lstStyle/>
          <a:p>
            <a:r>
              <a:rPr lang="en-US" sz="10500" dirty="0">
                <a:effectLst>
                  <a:outerShdw blurRad="50800" dist="38100" dir="2700000" algn="tl" rotWithShape="0">
                    <a:prstClr val="black">
                      <a:alpha val="40000"/>
                    </a:prstClr>
                  </a:outerShdw>
                </a:effectLst>
              </a:rPr>
              <a:t>Ideation and feedback</a:t>
            </a:r>
          </a:p>
        </p:txBody>
      </p:sp>
      <p:sp>
        <p:nvSpPr>
          <p:cNvPr id="7" name="TextBox 6">
            <a:extLst>
              <a:ext uri="{FF2B5EF4-FFF2-40B4-BE49-F238E27FC236}">
                <a16:creationId xmlns:a16="http://schemas.microsoft.com/office/drawing/2014/main" id="{13488C71-D4D7-DD2A-6D2D-67589AACAEEF}"/>
              </a:ext>
            </a:extLst>
          </p:cNvPr>
          <p:cNvSpPr txBox="1"/>
          <p:nvPr/>
        </p:nvSpPr>
        <p:spPr>
          <a:xfrm>
            <a:off x="-1" y="6214053"/>
            <a:ext cx="24377650" cy="4316566"/>
          </a:xfrm>
          <a:prstGeom prst="rect">
            <a:avLst/>
          </a:prstGeom>
          <a:noFill/>
        </p:spPr>
        <p:txBody>
          <a:bodyPr wrap="square" rtlCol="0">
            <a:spAutoFit/>
          </a:bodyPr>
          <a:lstStyle/>
          <a:p>
            <a:pPr algn="ctr">
              <a:spcAft>
                <a:spcPts val="2500"/>
              </a:spcAft>
            </a:pPr>
            <a:r>
              <a:rPr lang="en-US" sz="5300" b="1" dirty="0">
                <a:solidFill>
                  <a:schemeClr val="bg1"/>
                </a:solidFill>
                <a:effectLst>
                  <a:outerShdw blurRad="50800" dist="50800" dir="2700000" algn="tl" rotWithShape="0">
                    <a:prstClr val="black">
                      <a:alpha val="40000"/>
                    </a:prstClr>
                  </a:outerShdw>
                </a:effectLst>
              </a:rPr>
              <a:t>Brainstorming</a:t>
            </a:r>
          </a:p>
          <a:p>
            <a:pPr algn="ctr">
              <a:spcAft>
                <a:spcPts val="2500"/>
              </a:spcAft>
            </a:pPr>
            <a:r>
              <a:rPr lang="en-US" sz="5300" b="1" dirty="0">
                <a:solidFill>
                  <a:schemeClr val="bg1"/>
                </a:solidFill>
                <a:effectLst>
                  <a:outerShdw blurRad="50800" dist="50800" dir="2700000" algn="tl" rotWithShape="0">
                    <a:prstClr val="black">
                      <a:alpha val="40000"/>
                    </a:prstClr>
                  </a:outerShdw>
                </a:effectLst>
              </a:rPr>
              <a:t>Research strategy</a:t>
            </a:r>
          </a:p>
          <a:p>
            <a:pPr algn="ctr">
              <a:spcAft>
                <a:spcPts val="2500"/>
              </a:spcAft>
            </a:pPr>
            <a:r>
              <a:rPr lang="en-US" sz="5300" b="1" dirty="0">
                <a:solidFill>
                  <a:schemeClr val="bg1"/>
                </a:solidFill>
                <a:effectLst>
                  <a:outerShdw blurRad="50800" dist="50800" dir="2700000" algn="tl" rotWithShape="0">
                    <a:prstClr val="black">
                      <a:alpha val="40000"/>
                    </a:prstClr>
                  </a:outerShdw>
                </a:effectLst>
              </a:rPr>
              <a:t>Feedback</a:t>
            </a:r>
          </a:p>
          <a:p>
            <a:pPr algn="ctr">
              <a:spcAft>
                <a:spcPts val="2500"/>
              </a:spcAft>
            </a:pPr>
            <a:r>
              <a:rPr lang="en-US" sz="5300" b="1" dirty="0">
                <a:solidFill>
                  <a:schemeClr val="bg1"/>
                </a:solidFill>
                <a:effectLst>
                  <a:outerShdw blurRad="50800" dist="50800" dir="2700000" algn="tl" rotWithShape="0">
                    <a:prstClr val="black">
                      <a:alpha val="40000"/>
                    </a:prstClr>
                  </a:outerShdw>
                </a:effectLst>
              </a:rPr>
              <a:t>Providing counterarguments</a:t>
            </a:r>
          </a:p>
        </p:txBody>
      </p:sp>
      <p:sp>
        <p:nvSpPr>
          <p:cNvPr id="9" name="Rectangle 8">
            <a:extLst>
              <a:ext uri="{FF2B5EF4-FFF2-40B4-BE49-F238E27FC236}">
                <a16:creationId xmlns:a16="http://schemas.microsoft.com/office/drawing/2014/main" id="{372381E5-67DB-D667-724E-53BFA2586103}"/>
              </a:ext>
            </a:extLst>
          </p:cNvPr>
          <p:cNvSpPr/>
          <p:nvPr/>
        </p:nvSpPr>
        <p:spPr>
          <a:xfrm>
            <a:off x="835024" y="792480"/>
            <a:ext cx="22707600" cy="12131040"/>
          </a:xfrm>
          <a:prstGeom prst="rect">
            <a:avLst/>
          </a:prstGeom>
          <a:noFill/>
          <a:ln w="12700">
            <a:solidFill>
              <a:schemeClr val="bg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44057737"/>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26F81EA-1368-1B2B-3AC5-B4C95DEC2F7C}"/>
              </a:ext>
            </a:extLst>
          </p:cNvPr>
          <p:cNvSpPr>
            <a:spLocks noGrp="1"/>
          </p:cNvSpPr>
          <p:nvPr>
            <p:ph type="body" sz="quarter" idx="10"/>
          </p:nvPr>
        </p:nvSpPr>
        <p:spPr>
          <a:xfrm>
            <a:off x="1454399" y="2644053"/>
            <a:ext cx="22175622" cy="9021474"/>
          </a:xfrm>
        </p:spPr>
        <p:txBody>
          <a:bodyPr>
            <a:noAutofit/>
          </a:bodyPr>
          <a:lstStyle/>
          <a:p>
            <a:pPr>
              <a:lnSpc>
                <a:spcPct val="100000"/>
              </a:lnSpc>
              <a:spcBef>
                <a:spcPts val="1000"/>
              </a:spcBef>
              <a:spcAft>
                <a:spcPts val="3500"/>
              </a:spcAft>
            </a:pPr>
            <a:r>
              <a:rPr lang="en-GB" sz="4400" dirty="0"/>
              <a:t>LLMs can generate a wide range of ideas from simple inputs</a:t>
            </a:r>
          </a:p>
          <a:p>
            <a:pPr>
              <a:lnSpc>
                <a:spcPct val="100000"/>
              </a:lnSpc>
              <a:spcBef>
                <a:spcPts val="1000"/>
              </a:spcBef>
              <a:spcAft>
                <a:spcPts val="3500"/>
              </a:spcAft>
            </a:pPr>
            <a:r>
              <a:rPr lang="en-GB" sz="4400" b="1" i="1" dirty="0"/>
              <a:t>Iterative process: </a:t>
            </a:r>
            <a:r>
              <a:rPr lang="en-GB" sz="4400" dirty="0"/>
              <a:t>Generate, evaluate, and refine ideas</a:t>
            </a:r>
          </a:p>
          <a:p>
            <a:pPr>
              <a:lnSpc>
                <a:spcPct val="100000"/>
              </a:lnSpc>
              <a:spcBef>
                <a:spcPts val="1000"/>
              </a:spcBef>
              <a:spcAft>
                <a:spcPts val="3500"/>
              </a:spcAft>
            </a:pPr>
            <a:r>
              <a:rPr lang="en-GB" sz="4400" b="1" i="1" dirty="0"/>
              <a:t>Key benefit: </a:t>
            </a:r>
            <a:r>
              <a:rPr lang="en-GB" sz="4400" dirty="0"/>
              <a:t>Outside perspective, support for overcoming confirmation/selection bias</a:t>
            </a:r>
          </a:p>
          <a:p>
            <a:pPr>
              <a:lnSpc>
                <a:spcPct val="100000"/>
              </a:lnSpc>
              <a:spcBef>
                <a:spcPts val="1000"/>
              </a:spcBef>
              <a:spcAft>
                <a:spcPts val="3500"/>
              </a:spcAft>
            </a:pPr>
            <a:r>
              <a:rPr lang="en-GB" sz="4400" b="1" i="1" dirty="0"/>
              <a:t>More recent: </a:t>
            </a:r>
            <a:r>
              <a:rPr lang="en-GB" sz="4400" dirty="0"/>
              <a:t>Evaluate entire paper sections/drafts or compare several papers</a:t>
            </a:r>
          </a:p>
          <a:p>
            <a:pPr>
              <a:lnSpc>
                <a:spcPct val="100000"/>
              </a:lnSpc>
              <a:spcBef>
                <a:spcPts val="4000"/>
              </a:spcBef>
              <a:spcAft>
                <a:spcPts val="1500"/>
              </a:spcAft>
            </a:pPr>
            <a:r>
              <a:rPr lang="en-GB" sz="4400" b="1" dirty="0">
                <a:solidFill>
                  <a:schemeClr val="accent4">
                    <a:lumMod val="75000"/>
                  </a:schemeClr>
                </a:solidFill>
              </a:rPr>
              <a:t>Caveats: </a:t>
            </a:r>
          </a:p>
          <a:p>
            <a:pPr lvl="1">
              <a:lnSpc>
                <a:spcPct val="100000"/>
              </a:lnSpc>
              <a:spcBef>
                <a:spcPts val="1000"/>
              </a:spcBef>
              <a:spcAft>
                <a:spcPts val="1000"/>
              </a:spcAft>
            </a:pPr>
            <a:r>
              <a:rPr lang="en-GB" sz="3900" dirty="0">
                <a:solidFill>
                  <a:schemeClr val="accent4">
                    <a:lumMod val="75000"/>
                  </a:schemeClr>
                </a:solidFill>
              </a:rPr>
              <a:t>Risk of homogenizing ideas and reducing critical thinking</a:t>
            </a:r>
          </a:p>
          <a:p>
            <a:pPr lvl="1">
              <a:lnSpc>
                <a:spcPct val="100000"/>
              </a:lnSpc>
              <a:spcBef>
                <a:spcPts val="1000"/>
              </a:spcBef>
              <a:spcAft>
                <a:spcPts val="1000"/>
              </a:spcAft>
            </a:pPr>
            <a:r>
              <a:rPr lang="en-GB" sz="3900" dirty="0">
                <a:solidFill>
                  <a:schemeClr val="accent4">
                    <a:lumMod val="75000"/>
                  </a:schemeClr>
                </a:solidFill>
              </a:rPr>
              <a:t>Feedback on complex topics may be overly generic or misleading</a:t>
            </a:r>
          </a:p>
        </p:txBody>
      </p:sp>
      <p:sp>
        <p:nvSpPr>
          <p:cNvPr id="3" name="Title 2">
            <a:extLst>
              <a:ext uri="{FF2B5EF4-FFF2-40B4-BE49-F238E27FC236}">
                <a16:creationId xmlns:a16="http://schemas.microsoft.com/office/drawing/2014/main" id="{E9491467-F347-1F1F-0335-7AE2176F27E6}"/>
              </a:ext>
            </a:extLst>
          </p:cNvPr>
          <p:cNvSpPr>
            <a:spLocks noGrp="1"/>
          </p:cNvSpPr>
          <p:nvPr>
            <p:ph type="title"/>
          </p:nvPr>
        </p:nvSpPr>
        <p:spPr/>
        <p:txBody>
          <a:bodyPr>
            <a:normAutofit/>
          </a:bodyPr>
          <a:lstStyle/>
          <a:p>
            <a:r>
              <a:rPr lang="en-GB" dirty="0"/>
              <a:t>Ideation and feedback: </a:t>
            </a:r>
            <a:r>
              <a:rPr lang="en-GB" i="1" dirty="0"/>
              <a:t>Useful in all research settings</a:t>
            </a:r>
            <a:endParaRPr lang="en-GB" i="1" dirty="0">
              <a:solidFill>
                <a:schemeClr val="tx1">
                  <a:lumMod val="75000"/>
                  <a:lumOff val="25000"/>
                </a:schemeClr>
              </a:solidFill>
            </a:endParaRPr>
          </a:p>
        </p:txBody>
      </p:sp>
      <p:sp>
        <p:nvSpPr>
          <p:cNvPr id="6" name="Rectangle 5">
            <a:extLst>
              <a:ext uri="{FF2B5EF4-FFF2-40B4-BE49-F238E27FC236}">
                <a16:creationId xmlns:a16="http://schemas.microsoft.com/office/drawing/2014/main" id="{FB48E93E-4587-0D44-CBDD-A5BD4C537D4F}"/>
              </a:ext>
            </a:extLst>
          </p:cNvPr>
          <p:cNvSpPr/>
          <p:nvPr/>
        </p:nvSpPr>
        <p:spPr>
          <a:xfrm>
            <a:off x="1271467" y="2549460"/>
            <a:ext cx="16890410" cy="982016"/>
          </a:xfrm>
          <a:prstGeom prst="rect">
            <a:avLst/>
          </a:prstGeom>
          <a:noFill/>
          <a:ln w="28575">
            <a:solidFill>
              <a:srgbClr val="184296"/>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047984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CEC2A8FD-8F54-3F67-AA83-19D002E6BEB9}"/>
              </a:ext>
            </a:extLst>
          </p:cNvPr>
          <p:cNvSpPr txBox="1"/>
          <p:nvPr/>
        </p:nvSpPr>
        <p:spPr>
          <a:xfrm>
            <a:off x="1690008" y="1414263"/>
            <a:ext cx="21697530" cy="2098010"/>
          </a:xfrm>
          <a:prstGeom prst="rect">
            <a:avLst/>
          </a:prstGeom>
          <a:noFill/>
        </p:spPr>
        <p:txBody>
          <a:bodyPr wrap="square">
            <a:spAutoFit/>
          </a:bodyPr>
          <a:lstStyle/>
          <a:p>
            <a:pPr marL="3190875" indent="-3190875">
              <a:spcBef>
                <a:spcPts val="800"/>
              </a:spcBef>
            </a:pPr>
            <a:r>
              <a:rPr lang="en-US" sz="3400" b="1" dirty="0">
                <a:effectLst/>
              </a:rPr>
              <a:t>PROMPT: 	</a:t>
            </a:r>
            <a:r>
              <a:rPr lang="en-US" sz="3400" dirty="0"/>
              <a:t>I am using microsimulation to evaluate the 2023/24 </a:t>
            </a:r>
            <a:r>
              <a:rPr lang="en-US" sz="3400" b="1" dirty="0"/>
              <a:t>personal income tax reform in Rwanda on inequality</a:t>
            </a:r>
            <a:r>
              <a:rPr lang="en-US" sz="3400" dirty="0"/>
              <a:t>. Can you </a:t>
            </a:r>
            <a:r>
              <a:rPr lang="en-US" sz="3400" b="1" dirty="0"/>
              <a:t>brainstorm an outline</a:t>
            </a:r>
            <a:r>
              <a:rPr lang="en-US" sz="3400" dirty="0"/>
              <a:t> for the paper I’m writing?</a:t>
            </a:r>
          </a:p>
          <a:p>
            <a:pPr marL="3190875" indent="-3190875">
              <a:spcBef>
                <a:spcPts val="800"/>
              </a:spcBef>
            </a:pPr>
            <a:endParaRPr lang="en-US" sz="1500" dirty="0">
              <a:effectLst/>
            </a:endParaRPr>
          </a:p>
          <a:p>
            <a:pPr marL="3190875" indent="-3190875">
              <a:spcBef>
                <a:spcPts val="800"/>
              </a:spcBef>
            </a:pPr>
            <a:r>
              <a:rPr lang="en-US" sz="3400" b="1" dirty="0">
                <a:effectLst/>
              </a:rPr>
              <a:t>RESPONSE: </a:t>
            </a:r>
            <a:r>
              <a:rPr lang="en-US" sz="3400" b="1" dirty="0"/>
              <a:t>	</a:t>
            </a:r>
            <a:endParaRPr lang="en-US" sz="1000" dirty="0"/>
          </a:p>
        </p:txBody>
      </p:sp>
      <p:sp>
        <p:nvSpPr>
          <p:cNvPr id="4" name="TextBox 3">
            <a:extLst>
              <a:ext uri="{FF2B5EF4-FFF2-40B4-BE49-F238E27FC236}">
                <a16:creationId xmlns:a16="http://schemas.microsoft.com/office/drawing/2014/main" id="{9725A460-2CE2-80DA-6197-61BC466EDF2A}"/>
              </a:ext>
            </a:extLst>
          </p:cNvPr>
          <p:cNvSpPr txBox="1"/>
          <p:nvPr/>
        </p:nvSpPr>
        <p:spPr>
          <a:xfrm>
            <a:off x="4816928" y="237873"/>
            <a:ext cx="18949306" cy="523220"/>
          </a:xfrm>
          <a:prstGeom prst="rect">
            <a:avLst/>
          </a:prstGeom>
          <a:noFill/>
          <a:ln>
            <a:noFill/>
          </a:ln>
        </p:spPr>
        <p:txBody>
          <a:bodyPr wrap="square">
            <a:spAutoFit/>
          </a:bodyPr>
          <a:lstStyle/>
          <a:p>
            <a:pPr marL="3157538" indent="-3157538" algn="r">
              <a:spcBef>
                <a:spcPts val="800"/>
              </a:spcBef>
            </a:pPr>
            <a:r>
              <a:rPr lang="en-US" sz="2800" b="1" dirty="0">
                <a:solidFill>
                  <a:schemeClr val="tx1">
                    <a:lumMod val="50000"/>
                    <a:lumOff val="50000"/>
                  </a:schemeClr>
                </a:solidFill>
                <a:effectLst/>
              </a:rPr>
              <a:t>Ideation and feedback: Brainstorming</a:t>
            </a:r>
          </a:p>
        </p:txBody>
      </p:sp>
      <p:sp>
        <p:nvSpPr>
          <p:cNvPr id="3" name="TextBox 2">
            <a:extLst>
              <a:ext uri="{FF2B5EF4-FFF2-40B4-BE49-F238E27FC236}">
                <a16:creationId xmlns:a16="http://schemas.microsoft.com/office/drawing/2014/main" id="{BAFB7964-5BC4-05F4-0593-37C8A4D82A8A}"/>
              </a:ext>
            </a:extLst>
          </p:cNvPr>
          <p:cNvSpPr txBox="1"/>
          <p:nvPr/>
        </p:nvSpPr>
        <p:spPr>
          <a:xfrm>
            <a:off x="1690006" y="3731522"/>
            <a:ext cx="3126922" cy="2769989"/>
          </a:xfrm>
          <a:prstGeom prst="rect">
            <a:avLst/>
          </a:prstGeom>
          <a:noFill/>
        </p:spPr>
        <p:txBody>
          <a:bodyPr wrap="square">
            <a:spAutoFit/>
          </a:bodyPr>
          <a:lstStyle/>
          <a:p>
            <a:pPr rtl="0">
              <a:spcBef>
                <a:spcPts val="400"/>
              </a:spcBef>
              <a:spcAft>
                <a:spcPts val="0"/>
              </a:spcAft>
            </a:pPr>
            <a:r>
              <a:rPr lang="en-US" sz="2900" b="0" i="1" dirty="0">
                <a:effectLst/>
                <a:latin typeface="Arial" panose="020B0604020202020204" pitchFamily="34" charset="0"/>
                <a:cs typeface="Arial" panose="020B0604020202020204" pitchFamily="34" charset="0"/>
              </a:rPr>
              <a:t>(o1 via the ChatGPT Plus web interface, formatting added; last bullet points omitted)</a:t>
            </a:r>
          </a:p>
        </p:txBody>
      </p:sp>
      <p:sp>
        <p:nvSpPr>
          <p:cNvPr id="2" name="TextBox 1">
            <a:extLst>
              <a:ext uri="{FF2B5EF4-FFF2-40B4-BE49-F238E27FC236}">
                <a16:creationId xmlns:a16="http://schemas.microsoft.com/office/drawing/2014/main" id="{FD7E59BA-6933-2B58-F907-C50D122DEE63}"/>
              </a:ext>
            </a:extLst>
          </p:cNvPr>
          <p:cNvSpPr txBox="1"/>
          <p:nvPr/>
        </p:nvSpPr>
        <p:spPr>
          <a:xfrm>
            <a:off x="4816928" y="2931271"/>
            <a:ext cx="18570610" cy="10264348"/>
          </a:xfrm>
          <a:prstGeom prst="rect">
            <a:avLst/>
          </a:prstGeom>
          <a:noFill/>
        </p:spPr>
        <p:txBody>
          <a:bodyPr wrap="square" rtlCol="0">
            <a:spAutoFit/>
          </a:bodyPr>
          <a:lstStyle/>
          <a:p>
            <a:pPr marL="17463" lvl="7"/>
            <a:r>
              <a:rPr lang="en-US" sz="3000" b="1" dirty="0"/>
              <a:t>tentative outline:</a:t>
            </a:r>
          </a:p>
          <a:p>
            <a:pPr marL="17463" lvl="7"/>
            <a:endParaRPr lang="en-US" sz="1500" b="1" dirty="0"/>
          </a:p>
          <a:p>
            <a:pPr marL="17463" lvl="7"/>
            <a:r>
              <a:rPr lang="en-US" sz="3000" b="1" dirty="0"/>
              <a:t>1. introduction</a:t>
            </a:r>
          </a:p>
          <a:p>
            <a:pPr marL="17463" lvl="7"/>
            <a:r>
              <a:rPr lang="en-US" sz="2800" dirty="0"/>
              <a:t>• brief background on the personal income tax system in Rwanda before the 2023/24 reform</a:t>
            </a:r>
          </a:p>
          <a:p>
            <a:pPr marL="17463" lvl="7"/>
            <a:r>
              <a:rPr lang="en-US" sz="2800" dirty="0"/>
              <a:t>• rationale for examining the tax changes and their intended goals</a:t>
            </a:r>
          </a:p>
          <a:p>
            <a:pPr marL="17463" lvl="7"/>
            <a:r>
              <a:rPr lang="en-US" sz="2800" dirty="0"/>
              <a:t>• significance of studying how these reforms affect inequality indicators</a:t>
            </a:r>
          </a:p>
          <a:p>
            <a:pPr marL="17463" lvl="7">
              <a:spcBef>
                <a:spcPts val="800"/>
              </a:spcBef>
            </a:pPr>
            <a:r>
              <a:rPr lang="en-US" sz="3000" b="1" dirty="0"/>
              <a:t>2. policy context and literature background</a:t>
            </a:r>
          </a:p>
          <a:p>
            <a:pPr marL="17463" lvl="7"/>
            <a:r>
              <a:rPr lang="en-US" sz="2800" dirty="0"/>
              <a:t>• overview of key features of the 2023/24 personal income tax reform</a:t>
            </a:r>
          </a:p>
          <a:p>
            <a:pPr marL="17463" lvl="7"/>
            <a:r>
              <a:rPr lang="en-US" sz="2800" dirty="0"/>
              <a:t>• summary of existing research on personal income taxation in Rwanda and similar contexts</a:t>
            </a:r>
          </a:p>
          <a:p>
            <a:pPr marL="17463" lvl="7"/>
            <a:r>
              <a:rPr lang="en-US" sz="2800" dirty="0"/>
              <a:t>• discussion of previous findings on how income tax reforms have shaped income distribution</a:t>
            </a:r>
          </a:p>
          <a:p>
            <a:pPr marL="17463" lvl="7">
              <a:spcBef>
                <a:spcPts val="800"/>
              </a:spcBef>
            </a:pPr>
            <a:r>
              <a:rPr lang="en-US" sz="3000" b="1" dirty="0"/>
              <a:t>3. data and microsimulation approach</a:t>
            </a:r>
          </a:p>
          <a:p>
            <a:pPr marL="17463" lvl="7"/>
            <a:r>
              <a:rPr lang="en-US" sz="2800" dirty="0"/>
              <a:t>• description of the data sources, including household income surveys and administrative tax records</a:t>
            </a:r>
          </a:p>
          <a:p>
            <a:pPr marL="17463" lvl="7"/>
            <a:r>
              <a:rPr lang="en-US" sz="2800" dirty="0"/>
              <a:t>• explanation of the microsimulation model and how it is calibrated to the Rwandan context</a:t>
            </a:r>
          </a:p>
          <a:p>
            <a:pPr marL="17463" lvl="7"/>
            <a:r>
              <a:rPr lang="en-US" sz="2800" dirty="0"/>
              <a:t>• assumptions about behavioral responses and how they are integrated into the model</a:t>
            </a:r>
          </a:p>
          <a:p>
            <a:pPr marL="17463" lvl="7">
              <a:spcBef>
                <a:spcPts val="800"/>
              </a:spcBef>
            </a:pPr>
            <a:r>
              <a:rPr lang="en-US" sz="3000" b="1" dirty="0"/>
              <a:t>4. baseline scenario and reform simulations</a:t>
            </a:r>
          </a:p>
          <a:p>
            <a:pPr marL="17463" lvl="7"/>
            <a:r>
              <a:rPr lang="en-US" sz="2800" dirty="0"/>
              <a:t>• description of the baseline scenario (pre-reform system) used as a reference point</a:t>
            </a:r>
          </a:p>
          <a:p>
            <a:pPr marL="17463" lvl="7"/>
            <a:r>
              <a:rPr lang="en-US" sz="2800" dirty="0"/>
              <a:t>• step-by-step outline of the policy changes implemented in the simulation for the 2023/24 reform</a:t>
            </a:r>
          </a:p>
          <a:p>
            <a:pPr marL="17463" lvl="7"/>
            <a:r>
              <a:rPr lang="en-US" sz="2800" dirty="0"/>
              <a:t>• discussion of how each policy shift is expected to alter the income distribution</a:t>
            </a:r>
          </a:p>
          <a:p>
            <a:pPr marL="17463" lvl="7">
              <a:spcBef>
                <a:spcPts val="800"/>
              </a:spcBef>
            </a:pPr>
            <a:r>
              <a:rPr lang="en-US" sz="3000" b="1" dirty="0"/>
              <a:t>5. results </a:t>
            </a:r>
          </a:p>
          <a:p>
            <a:pPr marL="17463" lvl="7">
              <a:spcBef>
                <a:spcPts val="800"/>
              </a:spcBef>
            </a:pPr>
            <a:r>
              <a:rPr lang="en-US" sz="3000" b="1" dirty="0"/>
              <a:t>6. robustness checks and sensitivity analysis</a:t>
            </a:r>
          </a:p>
          <a:p>
            <a:pPr marL="17463" lvl="7">
              <a:spcBef>
                <a:spcPts val="800"/>
              </a:spcBef>
            </a:pPr>
            <a:r>
              <a:rPr lang="en-US" sz="3000" b="1" dirty="0"/>
              <a:t>7. conclusion</a:t>
            </a:r>
          </a:p>
          <a:p>
            <a:pPr marL="17463" lvl="7"/>
            <a:endParaRPr lang="en-US" sz="3000" dirty="0"/>
          </a:p>
        </p:txBody>
      </p:sp>
    </p:spTree>
    <p:extLst>
      <p:ext uri="{BB962C8B-B14F-4D97-AF65-F5344CB8AC3E}">
        <p14:creationId xmlns:p14="http://schemas.microsoft.com/office/powerpoint/2010/main" val="5039101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xEl>
                                              <p:pRg st="2" end="2"/>
                                            </p:txEl>
                                          </p:spTgt>
                                        </p:tgtEl>
                                        <p:attrNameLst>
                                          <p:attrName>style.visibility</p:attrName>
                                        </p:attrNameLst>
                                      </p:cBhvr>
                                      <p:to>
                                        <p:strVal val="visible"/>
                                      </p:to>
                                    </p:set>
                                    <p:animEffect transition="in" filter="fade">
                                      <p:cBhvr>
                                        <p:cTn id="7" dur="500"/>
                                        <p:tgtEl>
                                          <p:spTgt spid="10">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500"/>
                                        <p:tgtEl>
                                          <p:spTgt spid="3">
                                            <p:txEl>
                                              <p:pRg st="0" end="0"/>
                                            </p:txEl>
                                          </p:spTgt>
                                        </p:tgtEl>
                                      </p:cBhvr>
                                    </p:animEffect>
                                  </p:childTnLst>
                                </p:cTn>
                              </p:par>
                              <p:par>
                                <p:cTn id="11" presetID="10" presetClass="entr" presetSubtype="0" fill="hold" grpId="1" nodeType="withEffect">
                                  <p:stCondLst>
                                    <p:cond delay="0"/>
                                  </p:stCondLst>
                                  <p:childTnLst>
                                    <p:set>
                                      <p:cBhvr>
                                        <p:cTn id="12" dur="1" fill="hold">
                                          <p:stCondLst>
                                            <p:cond delay="0"/>
                                          </p:stCondLst>
                                        </p:cTn>
                                        <p:tgtEl>
                                          <p:spTgt spid="2">
                                            <p:txEl>
                                              <p:pRg st="0" end="0"/>
                                            </p:txEl>
                                          </p:spTgt>
                                        </p:tgtEl>
                                        <p:attrNameLst>
                                          <p:attrName>style.visibility</p:attrName>
                                        </p:attrNameLst>
                                      </p:cBhvr>
                                      <p:to>
                                        <p:strVal val="visible"/>
                                      </p:to>
                                    </p:set>
                                    <p:animEffect transition="in" filter="fade">
                                      <p:cBhvr>
                                        <p:cTn id="13" dur="500"/>
                                        <p:tgtEl>
                                          <p:spTgt spid="2">
                                            <p:txEl>
                                              <p:pRg st="0" end="0"/>
                                            </p:txEl>
                                          </p:spTgt>
                                        </p:tgtEl>
                                      </p:cBhvr>
                                    </p:animEffect>
                                  </p:childTnLst>
                                </p:cTn>
                              </p:par>
                              <p:par>
                                <p:cTn id="14" presetID="10" presetClass="entr" presetSubtype="0" fill="hold" grpId="1" nodeType="withEffect">
                                  <p:stCondLst>
                                    <p:cond delay="0"/>
                                  </p:stCondLst>
                                  <p:childTnLst>
                                    <p:set>
                                      <p:cBhvr>
                                        <p:cTn id="15" dur="1" fill="hold">
                                          <p:stCondLst>
                                            <p:cond delay="0"/>
                                          </p:stCondLst>
                                        </p:cTn>
                                        <p:tgtEl>
                                          <p:spTgt spid="2">
                                            <p:txEl>
                                              <p:pRg st="2" end="2"/>
                                            </p:txEl>
                                          </p:spTgt>
                                        </p:tgtEl>
                                        <p:attrNameLst>
                                          <p:attrName>style.visibility</p:attrName>
                                        </p:attrNameLst>
                                      </p:cBhvr>
                                      <p:to>
                                        <p:strVal val="visible"/>
                                      </p:to>
                                    </p:set>
                                    <p:animEffect transition="in" filter="fade">
                                      <p:cBhvr>
                                        <p:cTn id="16" dur="500"/>
                                        <p:tgtEl>
                                          <p:spTgt spid="2">
                                            <p:txEl>
                                              <p:pRg st="2" end="2"/>
                                            </p:txEl>
                                          </p:spTgt>
                                        </p:tgtEl>
                                      </p:cBhvr>
                                    </p:animEffect>
                                  </p:childTnLst>
                                </p:cTn>
                              </p:par>
                              <p:par>
                                <p:cTn id="17" presetID="10" presetClass="entr" presetSubtype="0" fill="hold" grpId="1" nodeType="with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animEffect transition="in" filter="fade">
                                      <p:cBhvr>
                                        <p:cTn id="19" dur="500"/>
                                        <p:tgtEl>
                                          <p:spTgt spid="2">
                                            <p:txEl>
                                              <p:pRg st="3" end="3"/>
                                            </p:txEl>
                                          </p:spTgt>
                                        </p:tgtEl>
                                      </p:cBhvr>
                                    </p:animEffect>
                                  </p:childTnLst>
                                </p:cTn>
                              </p:par>
                              <p:par>
                                <p:cTn id="20" presetID="10" presetClass="entr" presetSubtype="0" fill="hold" grpId="1" nodeType="withEffect">
                                  <p:stCondLst>
                                    <p:cond delay="0"/>
                                  </p:stCondLst>
                                  <p:childTnLst>
                                    <p:set>
                                      <p:cBhvr>
                                        <p:cTn id="21" dur="1" fill="hold">
                                          <p:stCondLst>
                                            <p:cond delay="0"/>
                                          </p:stCondLst>
                                        </p:cTn>
                                        <p:tgtEl>
                                          <p:spTgt spid="2">
                                            <p:txEl>
                                              <p:pRg st="4" end="4"/>
                                            </p:txEl>
                                          </p:spTgt>
                                        </p:tgtEl>
                                        <p:attrNameLst>
                                          <p:attrName>style.visibility</p:attrName>
                                        </p:attrNameLst>
                                      </p:cBhvr>
                                      <p:to>
                                        <p:strVal val="visible"/>
                                      </p:to>
                                    </p:set>
                                    <p:animEffect transition="in" filter="fade">
                                      <p:cBhvr>
                                        <p:cTn id="22" dur="500"/>
                                        <p:tgtEl>
                                          <p:spTgt spid="2">
                                            <p:txEl>
                                              <p:pRg st="4" end="4"/>
                                            </p:txEl>
                                          </p:spTgt>
                                        </p:tgtEl>
                                      </p:cBhvr>
                                    </p:animEffect>
                                  </p:childTnLst>
                                </p:cTn>
                              </p:par>
                              <p:par>
                                <p:cTn id="23" presetID="10" presetClass="entr" presetSubtype="0" fill="hold" grpId="1" nodeType="withEffect">
                                  <p:stCondLst>
                                    <p:cond delay="0"/>
                                  </p:stCondLst>
                                  <p:childTnLst>
                                    <p:set>
                                      <p:cBhvr>
                                        <p:cTn id="24" dur="1" fill="hold">
                                          <p:stCondLst>
                                            <p:cond delay="0"/>
                                          </p:stCondLst>
                                        </p:cTn>
                                        <p:tgtEl>
                                          <p:spTgt spid="2">
                                            <p:txEl>
                                              <p:pRg st="5" end="5"/>
                                            </p:txEl>
                                          </p:spTgt>
                                        </p:tgtEl>
                                        <p:attrNameLst>
                                          <p:attrName>style.visibility</p:attrName>
                                        </p:attrNameLst>
                                      </p:cBhvr>
                                      <p:to>
                                        <p:strVal val="visible"/>
                                      </p:to>
                                    </p:set>
                                    <p:animEffect transition="in" filter="fade">
                                      <p:cBhvr>
                                        <p:cTn id="25" dur="500"/>
                                        <p:tgtEl>
                                          <p:spTgt spid="2">
                                            <p:txEl>
                                              <p:pRg st="5" end="5"/>
                                            </p:txEl>
                                          </p:spTgt>
                                        </p:tgtEl>
                                      </p:cBhvr>
                                    </p:animEffect>
                                  </p:childTnLst>
                                </p:cTn>
                              </p:par>
                              <p:par>
                                <p:cTn id="26" presetID="10" presetClass="entr" presetSubtype="0" fill="hold" grpId="1" nodeType="withEffect">
                                  <p:stCondLst>
                                    <p:cond delay="0"/>
                                  </p:stCondLst>
                                  <p:childTnLst>
                                    <p:set>
                                      <p:cBhvr>
                                        <p:cTn id="27" dur="1" fill="hold">
                                          <p:stCondLst>
                                            <p:cond delay="0"/>
                                          </p:stCondLst>
                                        </p:cTn>
                                        <p:tgtEl>
                                          <p:spTgt spid="2">
                                            <p:txEl>
                                              <p:pRg st="6" end="6"/>
                                            </p:txEl>
                                          </p:spTgt>
                                        </p:tgtEl>
                                        <p:attrNameLst>
                                          <p:attrName>style.visibility</p:attrName>
                                        </p:attrNameLst>
                                      </p:cBhvr>
                                      <p:to>
                                        <p:strVal val="visible"/>
                                      </p:to>
                                    </p:set>
                                    <p:animEffect transition="in" filter="fade">
                                      <p:cBhvr>
                                        <p:cTn id="28" dur="500"/>
                                        <p:tgtEl>
                                          <p:spTgt spid="2">
                                            <p:txEl>
                                              <p:pRg st="6" end="6"/>
                                            </p:txEl>
                                          </p:spTgt>
                                        </p:tgtEl>
                                      </p:cBhvr>
                                    </p:animEffect>
                                  </p:childTnLst>
                                </p:cTn>
                              </p:par>
                              <p:par>
                                <p:cTn id="29" presetID="10" presetClass="entr" presetSubtype="0" fill="hold" grpId="1" nodeType="withEffect">
                                  <p:stCondLst>
                                    <p:cond delay="0"/>
                                  </p:stCondLst>
                                  <p:childTnLst>
                                    <p:set>
                                      <p:cBhvr>
                                        <p:cTn id="30" dur="1" fill="hold">
                                          <p:stCondLst>
                                            <p:cond delay="0"/>
                                          </p:stCondLst>
                                        </p:cTn>
                                        <p:tgtEl>
                                          <p:spTgt spid="2">
                                            <p:txEl>
                                              <p:pRg st="7" end="7"/>
                                            </p:txEl>
                                          </p:spTgt>
                                        </p:tgtEl>
                                        <p:attrNameLst>
                                          <p:attrName>style.visibility</p:attrName>
                                        </p:attrNameLst>
                                      </p:cBhvr>
                                      <p:to>
                                        <p:strVal val="visible"/>
                                      </p:to>
                                    </p:set>
                                    <p:animEffect transition="in" filter="fade">
                                      <p:cBhvr>
                                        <p:cTn id="31" dur="500"/>
                                        <p:tgtEl>
                                          <p:spTgt spid="2">
                                            <p:txEl>
                                              <p:pRg st="7" end="7"/>
                                            </p:txEl>
                                          </p:spTgt>
                                        </p:tgtEl>
                                      </p:cBhvr>
                                    </p:animEffect>
                                  </p:childTnLst>
                                </p:cTn>
                              </p:par>
                              <p:par>
                                <p:cTn id="32" presetID="10" presetClass="entr" presetSubtype="0" fill="hold" grpId="1" nodeType="withEffect">
                                  <p:stCondLst>
                                    <p:cond delay="0"/>
                                  </p:stCondLst>
                                  <p:childTnLst>
                                    <p:set>
                                      <p:cBhvr>
                                        <p:cTn id="33" dur="1" fill="hold">
                                          <p:stCondLst>
                                            <p:cond delay="0"/>
                                          </p:stCondLst>
                                        </p:cTn>
                                        <p:tgtEl>
                                          <p:spTgt spid="2">
                                            <p:txEl>
                                              <p:pRg st="8" end="8"/>
                                            </p:txEl>
                                          </p:spTgt>
                                        </p:tgtEl>
                                        <p:attrNameLst>
                                          <p:attrName>style.visibility</p:attrName>
                                        </p:attrNameLst>
                                      </p:cBhvr>
                                      <p:to>
                                        <p:strVal val="visible"/>
                                      </p:to>
                                    </p:set>
                                    <p:animEffect transition="in" filter="fade">
                                      <p:cBhvr>
                                        <p:cTn id="34" dur="500"/>
                                        <p:tgtEl>
                                          <p:spTgt spid="2">
                                            <p:txEl>
                                              <p:pRg st="8" end="8"/>
                                            </p:txEl>
                                          </p:spTgt>
                                        </p:tgtEl>
                                      </p:cBhvr>
                                    </p:animEffect>
                                  </p:childTnLst>
                                </p:cTn>
                              </p:par>
                              <p:par>
                                <p:cTn id="35" presetID="10" presetClass="entr" presetSubtype="0" fill="hold" grpId="1" nodeType="withEffect">
                                  <p:stCondLst>
                                    <p:cond delay="0"/>
                                  </p:stCondLst>
                                  <p:childTnLst>
                                    <p:set>
                                      <p:cBhvr>
                                        <p:cTn id="36" dur="1" fill="hold">
                                          <p:stCondLst>
                                            <p:cond delay="0"/>
                                          </p:stCondLst>
                                        </p:cTn>
                                        <p:tgtEl>
                                          <p:spTgt spid="2">
                                            <p:txEl>
                                              <p:pRg st="9" end="9"/>
                                            </p:txEl>
                                          </p:spTgt>
                                        </p:tgtEl>
                                        <p:attrNameLst>
                                          <p:attrName>style.visibility</p:attrName>
                                        </p:attrNameLst>
                                      </p:cBhvr>
                                      <p:to>
                                        <p:strVal val="visible"/>
                                      </p:to>
                                    </p:set>
                                    <p:animEffect transition="in" filter="fade">
                                      <p:cBhvr>
                                        <p:cTn id="37" dur="500"/>
                                        <p:tgtEl>
                                          <p:spTgt spid="2">
                                            <p:txEl>
                                              <p:pRg st="9" end="9"/>
                                            </p:txEl>
                                          </p:spTgt>
                                        </p:tgtEl>
                                      </p:cBhvr>
                                    </p:animEffect>
                                  </p:childTnLst>
                                </p:cTn>
                              </p:par>
                              <p:par>
                                <p:cTn id="38" presetID="10" presetClass="entr" presetSubtype="0" fill="hold" grpId="1" nodeType="withEffect">
                                  <p:stCondLst>
                                    <p:cond delay="0"/>
                                  </p:stCondLst>
                                  <p:childTnLst>
                                    <p:set>
                                      <p:cBhvr>
                                        <p:cTn id="39" dur="1" fill="hold">
                                          <p:stCondLst>
                                            <p:cond delay="0"/>
                                          </p:stCondLst>
                                        </p:cTn>
                                        <p:tgtEl>
                                          <p:spTgt spid="2">
                                            <p:txEl>
                                              <p:pRg st="10" end="10"/>
                                            </p:txEl>
                                          </p:spTgt>
                                        </p:tgtEl>
                                        <p:attrNameLst>
                                          <p:attrName>style.visibility</p:attrName>
                                        </p:attrNameLst>
                                      </p:cBhvr>
                                      <p:to>
                                        <p:strVal val="visible"/>
                                      </p:to>
                                    </p:set>
                                    <p:animEffect transition="in" filter="fade">
                                      <p:cBhvr>
                                        <p:cTn id="40" dur="500"/>
                                        <p:tgtEl>
                                          <p:spTgt spid="2">
                                            <p:txEl>
                                              <p:pRg st="10" end="10"/>
                                            </p:txEl>
                                          </p:spTgt>
                                        </p:tgtEl>
                                      </p:cBhvr>
                                    </p:animEffect>
                                  </p:childTnLst>
                                </p:cTn>
                              </p:par>
                              <p:par>
                                <p:cTn id="41" presetID="10" presetClass="entr" presetSubtype="0" fill="hold" grpId="1" nodeType="withEffect">
                                  <p:stCondLst>
                                    <p:cond delay="0"/>
                                  </p:stCondLst>
                                  <p:childTnLst>
                                    <p:set>
                                      <p:cBhvr>
                                        <p:cTn id="42" dur="1" fill="hold">
                                          <p:stCondLst>
                                            <p:cond delay="0"/>
                                          </p:stCondLst>
                                        </p:cTn>
                                        <p:tgtEl>
                                          <p:spTgt spid="2">
                                            <p:txEl>
                                              <p:pRg st="11" end="11"/>
                                            </p:txEl>
                                          </p:spTgt>
                                        </p:tgtEl>
                                        <p:attrNameLst>
                                          <p:attrName>style.visibility</p:attrName>
                                        </p:attrNameLst>
                                      </p:cBhvr>
                                      <p:to>
                                        <p:strVal val="visible"/>
                                      </p:to>
                                    </p:set>
                                    <p:animEffect transition="in" filter="fade">
                                      <p:cBhvr>
                                        <p:cTn id="43" dur="500"/>
                                        <p:tgtEl>
                                          <p:spTgt spid="2">
                                            <p:txEl>
                                              <p:pRg st="11" end="11"/>
                                            </p:txEl>
                                          </p:spTgt>
                                        </p:tgtEl>
                                      </p:cBhvr>
                                    </p:animEffect>
                                  </p:childTnLst>
                                </p:cTn>
                              </p:par>
                              <p:par>
                                <p:cTn id="44" presetID="10" presetClass="entr" presetSubtype="0" fill="hold" grpId="1" nodeType="withEffect">
                                  <p:stCondLst>
                                    <p:cond delay="0"/>
                                  </p:stCondLst>
                                  <p:childTnLst>
                                    <p:set>
                                      <p:cBhvr>
                                        <p:cTn id="45" dur="1" fill="hold">
                                          <p:stCondLst>
                                            <p:cond delay="0"/>
                                          </p:stCondLst>
                                        </p:cTn>
                                        <p:tgtEl>
                                          <p:spTgt spid="2">
                                            <p:txEl>
                                              <p:pRg st="12" end="12"/>
                                            </p:txEl>
                                          </p:spTgt>
                                        </p:tgtEl>
                                        <p:attrNameLst>
                                          <p:attrName>style.visibility</p:attrName>
                                        </p:attrNameLst>
                                      </p:cBhvr>
                                      <p:to>
                                        <p:strVal val="visible"/>
                                      </p:to>
                                    </p:set>
                                    <p:animEffect transition="in" filter="fade">
                                      <p:cBhvr>
                                        <p:cTn id="46" dur="500"/>
                                        <p:tgtEl>
                                          <p:spTgt spid="2">
                                            <p:txEl>
                                              <p:pRg st="12" end="12"/>
                                            </p:txEl>
                                          </p:spTgt>
                                        </p:tgtEl>
                                      </p:cBhvr>
                                    </p:animEffect>
                                  </p:childTnLst>
                                </p:cTn>
                              </p:par>
                              <p:par>
                                <p:cTn id="47" presetID="10" presetClass="entr" presetSubtype="0" fill="hold" grpId="1" nodeType="withEffect">
                                  <p:stCondLst>
                                    <p:cond delay="0"/>
                                  </p:stCondLst>
                                  <p:childTnLst>
                                    <p:set>
                                      <p:cBhvr>
                                        <p:cTn id="48" dur="1" fill="hold">
                                          <p:stCondLst>
                                            <p:cond delay="0"/>
                                          </p:stCondLst>
                                        </p:cTn>
                                        <p:tgtEl>
                                          <p:spTgt spid="2">
                                            <p:txEl>
                                              <p:pRg st="13" end="13"/>
                                            </p:txEl>
                                          </p:spTgt>
                                        </p:tgtEl>
                                        <p:attrNameLst>
                                          <p:attrName>style.visibility</p:attrName>
                                        </p:attrNameLst>
                                      </p:cBhvr>
                                      <p:to>
                                        <p:strVal val="visible"/>
                                      </p:to>
                                    </p:set>
                                    <p:animEffect transition="in" filter="fade">
                                      <p:cBhvr>
                                        <p:cTn id="49" dur="500"/>
                                        <p:tgtEl>
                                          <p:spTgt spid="2">
                                            <p:txEl>
                                              <p:pRg st="13" end="13"/>
                                            </p:txEl>
                                          </p:spTgt>
                                        </p:tgtEl>
                                      </p:cBhvr>
                                    </p:animEffect>
                                  </p:childTnLst>
                                </p:cTn>
                              </p:par>
                              <p:par>
                                <p:cTn id="50" presetID="10" presetClass="entr" presetSubtype="0" fill="hold" grpId="1" nodeType="withEffect">
                                  <p:stCondLst>
                                    <p:cond delay="0"/>
                                  </p:stCondLst>
                                  <p:childTnLst>
                                    <p:set>
                                      <p:cBhvr>
                                        <p:cTn id="51" dur="1" fill="hold">
                                          <p:stCondLst>
                                            <p:cond delay="0"/>
                                          </p:stCondLst>
                                        </p:cTn>
                                        <p:tgtEl>
                                          <p:spTgt spid="2">
                                            <p:txEl>
                                              <p:pRg st="14" end="14"/>
                                            </p:txEl>
                                          </p:spTgt>
                                        </p:tgtEl>
                                        <p:attrNameLst>
                                          <p:attrName>style.visibility</p:attrName>
                                        </p:attrNameLst>
                                      </p:cBhvr>
                                      <p:to>
                                        <p:strVal val="visible"/>
                                      </p:to>
                                    </p:set>
                                    <p:animEffect transition="in" filter="fade">
                                      <p:cBhvr>
                                        <p:cTn id="52" dur="500"/>
                                        <p:tgtEl>
                                          <p:spTgt spid="2">
                                            <p:txEl>
                                              <p:pRg st="14" end="14"/>
                                            </p:txEl>
                                          </p:spTgt>
                                        </p:tgtEl>
                                      </p:cBhvr>
                                    </p:animEffect>
                                  </p:childTnLst>
                                </p:cTn>
                              </p:par>
                              <p:par>
                                <p:cTn id="53" presetID="10" presetClass="entr" presetSubtype="0" fill="hold" grpId="1" nodeType="withEffect">
                                  <p:stCondLst>
                                    <p:cond delay="0"/>
                                  </p:stCondLst>
                                  <p:childTnLst>
                                    <p:set>
                                      <p:cBhvr>
                                        <p:cTn id="54" dur="1" fill="hold">
                                          <p:stCondLst>
                                            <p:cond delay="0"/>
                                          </p:stCondLst>
                                        </p:cTn>
                                        <p:tgtEl>
                                          <p:spTgt spid="2">
                                            <p:txEl>
                                              <p:pRg st="15" end="15"/>
                                            </p:txEl>
                                          </p:spTgt>
                                        </p:tgtEl>
                                        <p:attrNameLst>
                                          <p:attrName>style.visibility</p:attrName>
                                        </p:attrNameLst>
                                      </p:cBhvr>
                                      <p:to>
                                        <p:strVal val="visible"/>
                                      </p:to>
                                    </p:set>
                                    <p:animEffect transition="in" filter="fade">
                                      <p:cBhvr>
                                        <p:cTn id="55" dur="500"/>
                                        <p:tgtEl>
                                          <p:spTgt spid="2">
                                            <p:txEl>
                                              <p:pRg st="15" end="15"/>
                                            </p:txEl>
                                          </p:spTgt>
                                        </p:tgtEl>
                                      </p:cBhvr>
                                    </p:animEffect>
                                  </p:childTnLst>
                                </p:cTn>
                              </p:par>
                              <p:par>
                                <p:cTn id="56" presetID="10" presetClass="entr" presetSubtype="0" fill="hold" grpId="1" nodeType="withEffect">
                                  <p:stCondLst>
                                    <p:cond delay="0"/>
                                  </p:stCondLst>
                                  <p:childTnLst>
                                    <p:set>
                                      <p:cBhvr>
                                        <p:cTn id="57" dur="1" fill="hold">
                                          <p:stCondLst>
                                            <p:cond delay="0"/>
                                          </p:stCondLst>
                                        </p:cTn>
                                        <p:tgtEl>
                                          <p:spTgt spid="2">
                                            <p:txEl>
                                              <p:pRg st="16" end="16"/>
                                            </p:txEl>
                                          </p:spTgt>
                                        </p:tgtEl>
                                        <p:attrNameLst>
                                          <p:attrName>style.visibility</p:attrName>
                                        </p:attrNameLst>
                                      </p:cBhvr>
                                      <p:to>
                                        <p:strVal val="visible"/>
                                      </p:to>
                                    </p:set>
                                    <p:animEffect transition="in" filter="fade">
                                      <p:cBhvr>
                                        <p:cTn id="58" dur="500"/>
                                        <p:tgtEl>
                                          <p:spTgt spid="2">
                                            <p:txEl>
                                              <p:pRg st="16" end="16"/>
                                            </p:txEl>
                                          </p:spTgt>
                                        </p:tgtEl>
                                      </p:cBhvr>
                                    </p:animEffect>
                                  </p:childTnLst>
                                </p:cTn>
                              </p:par>
                              <p:par>
                                <p:cTn id="59" presetID="10" presetClass="entr" presetSubtype="0" fill="hold" grpId="1" nodeType="withEffect">
                                  <p:stCondLst>
                                    <p:cond delay="0"/>
                                  </p:stCondLst>
                                  <p:childTnLst>
                                    <p:set>
                                      <p:cBhvr>
                                        <p:cTn id="60" dur="1" fill="hold">
                                          <p:stCondLst>
                                            <p:cond delay="0"/>
                                          </p:stCondLst>
                                        </p:cTn>
                                        <p:tgtEl>
                                          <p:spTgt spid="2">
                                            <p:txEl>
                                              <p:pRg st="17" end="17"/>
                                            </p:txEl>
                                          </p:spTgt>
                                        </p:tgtEl>
                                        <p:attrNameLst>
                                          <p:attrName>style.visibility</p:attrName>
                                        </p:attrNameLst>
                                      </p:cBhvr>
                                      <p:to>
                                        <p:strVal val="visible"/>
                                      </p:to>
                                    </p:set>
                                    <p:animEffect transition="in" filter="fade">
                                      <p:cBhvr>
                                        <p:cTn id="61" dur="500"/>
                                        <p:tgtEl>
                                          <p:spTgt spid="2">
                                            <p:txEl>
                                              <p:pRg st="17" end="17"/>
                                            </p:txEl>
                                          </p:spTgt>
                                        </p:tgtEl>
                                      </p:cBhvr>
                                    </p:animEffect>
                                  </p:childTnLst>
                                </p:cTn>
                              </p:par>
                              <p:par>
                                <p:cTn id="62" presetID="10" presetClass="entr" presetSubtype="0" fill="hold" grpId="1" nodeType="withEffect">
                                  <p:stCondLst>
                                    <p:cond delay="0"/>
                                  </p:stCondLst>
                                  <p:childTnLst>
                                    <p:set>
                                      <p:cBhvr>
                                        <p:cTn id="63" dur="1" fill="hold">
                                          <p:stCondLst>
                                            <p:cond delay="0"/>
                                          </p:stCondLst>
                                        </p:cTn>
                                        <p:tgtEl>
                                          <p:spTgt spid="2">
                                            <p:txEl>
                                              <p:pRg st="18" end="18"/>
                                            </p:txEl>
                                          </p:spTgt>
                                        </p:tgtEl>
                                        <p:attrNameLst>
                                          <p:attrName>style.visibility</p:attrName>
                                        </p:attrNameLst>
                                      </p:cBhvr>
                                      <p:to>
                                        <p:strVal val="visible"/>
                                      </p:to>
                                    </p:set>
                                    <p:animEffect transition="in" filter="fade">
                                      <p:cBhvr>
                                        <p:cTn id="64" dur="500"/>
                                        <p:tgtEl>
                                          <p:spTgt spid="2">
                                            <p:txEl>
                                              <p:pRg st="18" end="18"/>
                                            </p:txEl>
                                          </p:spTgt>
                                        </p:tgtEl>
                                      </p:cBhvr>
                                    </p:animEffect>
                                  </p:childTnLst>
                                </p:cTn>
                              </p:par>
                              <p:par>
                                <p:cTn id="65" presetID="10" presetClass="entr" presetSubtype="0" fill="hold" grpId="1" nodeType="withEffect">
                                  <p:stCondLst>
                                    <p:cond delay="0"/>
                                  </p:stCondLst>
                                  <p:childTnLst>
                                    <p:set>
                                      <p:cBhvr>
                                        <p:cTn id="66" dur="1" fill="hold">
                                          <p:stCondLst>
                                            <p:cond delay="0"/>
                                          </p:stCondLst>
                                        </p:cTn>
                                        <p:tgtEl>
                                          <p:spTgt spid="2">
                                            <p:txEl>
                                              <p:pRg st="19" end="19"/>
                                            </p:txEl>
                                          </p:spTgt>
                                        </p:tgtEl>
                                        <p:attrNameLst>
                                          <p:attrName>style.visibility</p:attrName>
                                        </p:attrNameLst>
                                      </p:cBhvr>
                                      <p:to>
                                        <p:strVal val="visible"/>
                                      </p:to>
                                    </p:set>
                                    <p:animEffect transition="in" filter="fade">
                                      <p:cBhvr>
                                        <p:cTn id="67" dur="500"/>
                                        <p:tgtEl>
                                          <p:spTgt spid="2">
                                            <p:txEl>
                                              <p:pRg st="19" end="19"/>
                                            </p:txEl>
                                          </p:spTgt>
                                        </p:tgtEl>
                                      </p:cBhvr>
                                    </p:animEffect>
                                  </p:childTnLst>
                                </p:cTn>
                              </p:par>
                              <p:par>
                                <p:cTn id="68" presetID="10" presetClass="entr" presetSubtype="0" fill="hold" grpId="1" nodeType="withEffect">
                                  <p:stCondLst>
                                    <p:cond delay="0"/>
                                  </p:stCondLst>
                                  <p:childTnLst>
                                    <p:set>
                                      <p:cBhvr>
                                        <p:cTn id="69" dur="1" fill="hold">
                                          <p:stCondLst>
                                            <p:cond delay="0"/>
                                          </p:stCondLst>
                                        </p:cTn>
                                        <p:tgtEl>
                                          <p:spTgt spid="2">
                                            <p:txEl>
                                              <p:pRg st="20" end="20"/>
                                            </p:txEl>
                                          </p:spTgt>
                                        </p:tgtEl>
                                        <p:attrNameLst>
                                          <p:attrName>style.visibility</p:attrName>
                                        </p:attrNameLst>
                                      </p:cBhvr>
                                      <p:to>
                                        <p:strVal val="visible"/>
                                      </p:to>
                                    </p:set>
                                    <p:animEffect transition="in" filter="fade">
                                      <p:cBhvr>
                                        <p:cTn id="70" dur="500"/>
                                        <p:tgtEl>
                                          <p:spTgt spid="2">
                                            <p:txEl>
                                              <p:pRg st="20" end="2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1" build="allAtOnce"/>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2CBCE5-0F6D-5573-02DA-B4A5778DD6E5}"/>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2EE49AAB-A4A5-3C97-85B1-F45CAEEB29C4}"/>
              </a:ext>
            </a:extLst>
          </p:cNvPr>
          <p:cNvSpPr txBox="1"/>
          <p:nvPr/>
        </p:nvSpPr>
        <p:spPr>
          <a:xfrm>
            <a:off x="1690008" y="1414263"/>
            <a:ext cx="21697530" cy="2098010"/>
          </a:xfrm>
          <a:prstGeom prst="rect">
            <a:avLst/>
          </a:prstGeom>
          <a:noFill/>
        </p:spPr>
        <p:txBody>
          <a:bodyPr wrap="square">
            <a:spAutoFit/>
          </a:bodyPr>
          <a:lstStyle/>
          <a:p>
            <a:pPr marL="3190875" indent="-3190875">
              <a:spcBef>
                <a:spcPts val="800"/>
              </a:spcBef>
            </a:pPr>
            <a:r>
              <a:rPr lang="en-US" sz="3400" b="1" dirty="0">
                <a:effectLst/>
              </a:rPr>
              <a:t>PROMPT: 	</a:t>
            </a:r>
            <a:r>
              <a:rPr lang="en-US" sz="3400" dirty="0"/>
              <a:t>I am using microsimulation to evaluate the 2023/24 </a:t>
            </a:r>
            <a:r>
              <a:rPr lang="en-US" sz="3400" b="1" dirty="0"/>
              <a:t>personal income tax reform in Rwanda on inequality</a:t>
            </a:r>
            <a:r>
              <a:rPr lang="en-US" sz="3400" dirty="0"/>
              <a:t>. Can you </a:t>
            </a:r>
            <a:r>
              <a:rPr lang="en-US" sz="3400" b="1" dirty="0"/>
              <a:t>brainstorm an outline</a:t>
            </a:r>
            <a:r>
              <a:rPr lang="en-US" sz="3400" dirty="0"/>
              <a:t> for the paper I’m writing?</a:t>
            </a:r>
          </a:p>
          <a:p>
            <a:pPr marL="3190875" indent="-3190875">
              <a:spcBef>
                <a:spcPts val="800"/>
              </a:spcBef>
            </a:pPr>
            <a:endParaRPr lang="en-US" sz="1500" dirty="0">
              <a:effectLst/>
            </a:endParaRPr>
          </a:p>
          <a:p>
            <a:pPr marL="3190875" indent="-3190875">
              <a:spcBef>
                <a:spcPts val="800"/>
              </a:spcBef>
            </a:pPr>
            <a:r>
              <a:rPr lang="en-US" sz="3400" b="1" dirty="0">
                <a:effectLst/>
              </a:rPr>
              <a:t>RESPONSE: </a:t>
            </a:r>
            <a:r>
              <a:rPr lang="en-US" sz="3400" b="1" dirty="0"/>
              <a:t>	</a:t>
            </a:r>
            <a:endParaRPr lang="en-US" sz="1000" dirty="0"/>
          </a:p>
        </p:txBody>
      </p:sp>
      <p:sp>
        <p:nvSpPr>
          <p:cNvPr id="4" name="TextBox 3">
            <a:extLst>
              <a:ext uri="{FF2B5EF4-FFF2-40B4-BE49-F238E27FC236}">
                <a16:creationId xmlns:a16="http://schemas.microsoft.com/office/drawing/2014/main" id="{BF095F57-FB1F-2C52-7BDF-25749452D332}"/>
              </a:ext>
            </a:extLst>
          </p:cNvPr>
          <p:cNvSpPr txBox="1"/>
          <p:nvPr/>
        </p:nvSpPr>
        <p:spPr>
          <a:xfrm>
            <a:off x="4816928" y="237873"/>
            <a:ext cx="18949306" cy="523220"/>
          </a:xfrm>
          <a:prstGeom prst="rect">
            <a:avLst/>
          </a:prstGeom>
          <a:noFill/>
          <a:ln>
            <a:noFill/>
          </a:ln>
        </p:spPr>
        <p:txBody>
          <a:bodyPr wrap="square">
            <a:spAutoFit/>
          </a:bodyPr>
          <a:lstStyle/>
          <a:p>
            <a:pPr marL="3157538" indent="-3157538" algn="r">
              <a:spcBef>
                <a:spcPts val="800"/>
              </a:spcBef>
            </a:pPr>
            <a:r>
              <a:rPr lang="en-US" sz="2800" b="1" dirty="0">
                <a:solidFill>
                  <a:schemeClr val="tx1">
                    <a:lumMod val="50000"/>
                    <a:lumOff val="50000"/>
                  </a:schemeClr>
                </a:solidFill>
                <a:effectLst/>
              </a:rPr>
              <a:t>Ideation and feedback: Brainstorming</a:t>
            </a:r>
          </a:p>
        </p:txBody>
      </p:sp>
      <p:sp>
        <p:nvSpPr>
          <p:cNvPr id="3" name="TextBox 2">
            <a:extLst>
              <a:ext uri="{FF2B5EF4-FFF2-40B4-BE49-F238E27FC236}">
                <a16:creationId xmlns:a16="http://schemas.microsoft.com/office/drawing/2014/main" id="{BB1DEEA0-0BE4-0962-7EAA-85CE78C64263}"/>
              </a:ext>
            </a:extLst>
          </p:cNvPr>
          <p:cNvSpPr txBox="1"/>
          <p:nvPr/>
        </p:nvSpPr>
        <p:spPr>
          <a:xfrm>
            <a:off x="1690006" y="3731522"/>
            <a:ext cx="3126922" cy="2769989"/>
          </a:xfrm>
          <a:prstGeom prst="rect">
            <a:avLst/>
          </a:prstGeom>
          <a:noFill/>
        </p:spPr>
        <p:txBody>
          <a:bodyPr wrap="square">
            <a:spAutoFit/>
          </a:bodyPr>
          <a:lstStyle/>
          <a:p>
            <a:pPr rtl="0">
              <a:spcBef>
                <a:spcPts val="400"/>
              </a:spcBef>
              <a:spcAft>
                <a:spcPts val="0"/>
              </a:spcAft>
            </a:pPr>
            <a:r>
              <a:rPr lang="en-US" sz="2900" b="0" i="1" dirty="0">
                <a:effectLst/>
                <a:latin typeface="Arial" panose="020B0604020202020204" pitchFamily="34" charset="0"/>
                <a:cs typeface="Arial" panose="020B0604020202020204" pitchFamily="34" charset="0"/>
              </a:rPr>
              <a:t>(o1 via the ChatGPT Plus web interface, formatting added; last bullet points omitted)</a:t>
            </a:r>
          </a:p>
        </p:txBody>
      </p:sp>
      <p:sp>
        <p:nvSpPr>
          <p:cNvPr id="2" name="TextBox 1">
            <a:extLst>
              <a:ext uri="{FF2B5EF4-FFF2-40B4-BE49-F238E27FC236}">
                <a16:creationId xmlns:a16="http://schemas.microsoft.com/office/drawing/2014/main" id="{E2B1A0CE-98A9-7754-9662-D4BB312674D1}"/>
              </a:ext>
            </a:extLst>
          </p:cNvPr>
          <p:cNvSpPr txBox="1"/>
          <p:nvPr/>
        </p:nvSpPr>
        <p:spPr>
          <a:xfrm>
            <a:off x="4816928" y="2931271"/>
            <a:ext cx="18570610" cy="10264348"/>
          </a:xfrm>
          <a:prstGeom prst="rect">
            <a:avLst/>
          </a:prstGeom>
          <a:noFill/>
        </p:spPr>
        <p:txBody>
          <a:bodyPr wrap="square" rtlCol="0">
            <a:spAutoFit/>
          </a:bodyPr>
          <a:lstStyle/>
          <a:p>
            <a:pPr marL="17463" lvl="7"/>
            <a:r>
              <a:rPr lang="en-US" sz="3000" b="1" dirty="0"/>
              <a:t>tentative outline:</a:t>
            </a:r>
          </a:p>
          <a:p>
            <a:pPr marL="17463" lvl="7"/>
            <a:endParaRPr lang="en-US" sz="1500" b="1" dirty="0"/>
          </a:p>
          <a:p>
            <a:pPr marL="17463" lvl="7"/>
            <a:r>
              <a:rPr lang="en-US" sz="3000" b="1" dirty="0"/>
              <a:t>1. introduction</a:t>
            </a:r>
          </a:p>
          <a:p>
            <a:pPr marL="17463" lvl="7"/>
            <a:r>
              <a:rPr lang="en-US" sz="2800" dirty="0"/>
              <a:t>• brief background on the personal income tax system in Rwanda before the 2023/24 reform</a:t>
            </a:r>
          </a:p>
          <a:p>
            <a:pPr marL="17463" lvl="7"/>
            <a:r>
              <a:rPr lang="en-US" sz="2800" dirty="0">
                <a:highlight>
                  <a:srgbClr val="FFFF00"/>
                </a:highlight>
              </a:rPr>
              <a:t>• rationale for examining the tax changes and their intended goals</a:t>
            </a:r>
          </a:p>
          <a:p>
            <a:pPr marL="17463" lvl="7"/>
            <a:r>
              <a:rPr lang="en-US" sz="2800" dirty="0"/>
              <a:t>• significance of studying how these reforms affect inequality indicators</a:t>
            </a:r>
          </a:p>
          <a:p>
            <a:pPr marL="17463" lvl="7">
              <a:spcBef>
                <a:spcPts val="800"/>
              </a:spcBef>
            </a:pPr>
            <a:r>
              <a:rPr lang="en-US" sz="3000" b="1" dirty="0"/>
              <a:t>2. policy context and literature background</a:t>
            </a:r>
          </a:p>
          <a:p>
            <a:pPr marL="17463" lvl="7"/>
            <a:r>
              <a:rPr lang="en-US" sz="2800" dirty="0"/>
              <a:t>• overview of key features of the 2023/24 personal income tax reform</a:t>
            </a:r>
          </a:p>
          <a:p>
            <a:pPr marL="17463" lvl="7"/>
            <a:r>
              <a:rPr lang="en-US" sz="2800" dirty="0"/>
              <a:t>• summary of existing research on personal income taxation in Rwanda and similar contexts</a:t>
            </a:r>
          </a:p>
          <a:p>
            <a:pPr marL="17463" lvl="7"/>
            <a:r>
              <a:rPr lang="en-US" sz="2800" dirty="0"/>
              <a:t>• discussion of previous findings on how income tax reforms have shaped income distribution</a:t>
            </a:r>
          </a:p>
          <a:p>
            <a:pPr marL="17463" lvl="7">
              <a:spcBef>
                <a:spcPts val="800"/>
              </a:spcBef>
            </a:pPr>
            <a:r>
              <a:rPr lang="en-US" sz="3000" b="1" dirty="0"/>
              <a:t>3. data and microsimulation approach</a:t>
            </a:r>
          </a:p>
          <a:p>
            <a:pPr marL="17463" lvl="7"/>
            <a:r>
              <a:rPr lang="en-US" sz="2800" dirty="0"/>
              <a:t>• description of the data sources, including household income surveys and administrative tax records</a:t>
            </a:r>
          </a:p>
          <a:p>
            <a:pPr marL="17463" lvl="7"/>
            <a:r>
              <a:rPr lang="en-US" sz="2800" dirty="0"/>
              <a:t>• explanation of the microsimulation model and how it is calibrated to the Rwandan context</a:t>
            </a:r>
          </a:p>
          <a:p>
            <a:pPr marL="17463" lvl="7"/>
            <a:r>
              <a:rPr lang="en-US" sz="2800" dirty="0"/>
              <a:t>• assumptions about behavioral responses and how they are integrated into the model</a:t>
            </a:r>
          </a:p>
          <a:p>
            <a:pPr marL="17463" lvl="7">
              <a:spcBef>
                <a:spcPts val="800"/>
              </a:spcBef>
            </a:pPr>
            <a:r>
              <a:rPr lang="en-US" sz="3000" b="1" dirty="0"/>
              <a:t>4. baseline scenario and reform simulations</a:t>
            </a:r>
          </a:p>
          <a:p>
            <a:pPr marL="17463" lvl="7"/>
            <a:r>
              <a:rPr lang="en-US" sz="2800" dirty="0"/>
              <a:t>• description of the baseline scenario (pre-reform system) used as a reference point</a:t>
            </a:r>
          </a:p>
          <a:p>
            <a:pPr marL="17463" lvl="7"/>
            <a:r>
              <a:rPr lang="en-US" sz="2800" dirty="0"/>
              <a:t>• step-by-step outline of the policy changes implemented in the simulation for the 2023/24 reform</a:t>
            </a:r>
          </a:p>
          <a:p>
            <a:pPr marL="17463" lvl="7"/>
            <a:r>
              <a:rPr lang="en-US" sz="2800" dirty="0"/>
              <a:t>• discussion of how each policy shift is expected to alter the income distribution</a:t>
            </a:r>
          </a:p>
          <a:p>
            <a:pPr marL="17463" lvl="7">
              <a:spcBef>
                <a:spcPts val="800"/>
              </a:spcBef>
            </a:pPr>
            <a:r>
              <a:rPr lang="en-US" sz="3000" b="1" dirty="0"/>
              <a:t>5. results </a:t>
            </a:r>
          </a:p>
          <a:p>
            <a:pPr marL="17463" lvl="7">
              <a:spcBef>
                <a:spcPts val="800"/>
              </a:spcBef>
            </a:pPr>
            <a:r>
              <a:rPr lang="en-US" sz="3000" b="1" dirty="0"/>
              <a:t>6. robustness checks and sensitivity analysis</a:t>
            </a:r>
          </a:p>
          <a:p>
            <a:pPr marL="17463" lvl="7">
              <a:spcBef>
                <a:spcPts val="800"/>
              </a:spcBef>
            </a:pPr>
            <a:r>
              <a:rPr lang="en-US" sz="3000" b="1" dirty="0"/>
              <a:t>7. conclusion</a:t>
            </a:r>
          </a:p>
          <a:p>
            <a:pPr marL="17463" lvl="7"/>
            <a:endParaRPr lang="en-US" sz="3000" dirty="0"/>
          </a:p>
        </p:txBody>
      </p:sp>
    </p:spTree>
    <p:extLst>
      <p:ext uri="{BB962C8B-B14F-4D97-AF65-F5344CB8AC3E}">
        <p14:creationId xmlns:p14="http://schemas.microsoft.com/office/powerpoint/2010/main" val="2613728051"/>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CEC2A8FD-8F54-3F67-AA83-19D002E6BEB9}"/>
              </a:ext>
            </a:extLst>
          </p:cNvPr>
          <p:cNvSpPr txBox="1"/>
          <p:nvPr/>
        </p:nvSpPr>
        <p:spPr>
          <a:xfrm>
            <a:off x="1690007" y="1273587"/>
            <a:ext cx="21465828" cy="9992479"/>
          </a:xfrm>
          <a:prstGeom prst="rect">
            <a:avLst/>
          </a:prstGeom>
          <a:noFill/>
        </p:spPr>
        <p:txBody>
          <a:bodyPr wrap="square">
            <a:spAutoFit/>
          </a:bodyPr>
          <a:lstStyle/>
          <a:p>
            <a:pPr marL="3190875" lvl="7" indent="-3190875">
              <a:spcBef>
                <a:spcPts val="2000"/>
              </a:spcBef>
            </a:pPr>
            <a:r>
              <a:rPr lang="en-US" sz="3200" b="1" dirty="0">
                <a:effectLst/>
              </a:rPr>
              <a:t>PROMPT: 	</a:t>
            </a:r>
            <a:r>
              <a:rPr lang="en-US" sz="3200" dirty="0"/>
              <a:t>I asked you earlier to create an outline for the research I’m doing on the PIT reform in Rwanda.</a:t>
            </a:r>
          </a:p>
          <a:p>
            <a:pPr marL="3190875" lvl="7" indent="-3190875">
              <a:spcBef>
                <a:spcPts val="2000"/>
              </a:spcBef>
            </a:pPr>
            <a:r>
              <a:rPr lang="en-US" sz="3200" dirty="0"/>
              <a:t>	Could you provide some </a:t>
            </a:r>
            <a:r>
              <a:rPr lang="en-US" sz="3200" b="1" dirty="0"/>
              <a:t>viewpoints I should consider when writing about the rationale for examining these tax changes and their intended goals</a:t>
            </a:r>
            <a:r>
              <a:rPr lang="en-US" sz="3200" dirty="0"/>
              <a:t>. </a:t>
            </a:r>
          </a:p>
          <a:p>
            <a:pPr marL="3190875" lvl="7" indent="-3190875">
              <a:spcBef>
                <a:spcPts val="2000"/>
              </a:spcBef>
            </a:pPr>
            <a:r>
              <a:rPr lang="en-US" sz="3200" dirty="0"/>
              <a:t>	For context, the reform increased the tax-exempt threshold in 2023 and lowered marginal rates for the top quartile. Be brief.</a:t>
            </a:r>
          </a:p>
          <a:p>
            <a:pPr marL="3190875" indent="-3190875">
              <a:spcBef>
                <a:spcPts val="800"/>
              </a:spcBef>
            </a:pPr>
            <a:endParaRPr lang="en-US" sz="1500" dirty="0">
              <a:effectLst/>
            </a:endParaRPr>
          </a:p>
          <a:p>
            <a:pPr marL="3190875" indent="-3190875">
              <a:spcBef>
                <a:spcPts val="800"/>
              </a:spcBef>
            </a:pPr>
            <a:endParaRPr lang="en-US" sz="2500" dirty="0">
              <a:effectLst/>
            </a:endParaRPr>
          </a:p>
          <a:p>
            <a:pPr marL="3190875" indent="-3157538">
              <a:spcAft>
                <a:spcPts val="2000"/>
              </a:spcAft>
              <a:tabLst>
                <a:tab pos="3613150" algn="l"/>
              </a:tabLst>
            </a:pPr>
            <a:r>
              <a:rPr lang="en-US" sz="3200" b="1" dirty="0">
                <a:effectLst/>
              </a:rPr>
              <a:t>RESPONSE: 	</a:t>
            </a:r>
            <a:r>
              <a:rPr lang="en-US" sz="3200" dirty="0"/>
              <a:t>•	Assess whether the reform achieves its intended goals of reducing inequality and improving 	progressivity in Rwanda’s tax system.</a:t>
            </a:r>
          </a:p>
          <a:p>
            <a:pPr marL="3190875" indent="-3157538">
              <a:spcAft>
                <a:spcPts val="2000"/>
              </a:spcAft>
              <a:tabLst>
                <a:tab pos="3613150" algn="l"/>
              </a:tabLst>
            </a:pPr>
            <a:r>
              <a:rPr lang="en-US" sz="3200" dirty="0"/>
              <a:t>	•	Understand the trade-offs between revenue generation and social equity, especially in the context 	of Rwanda’s development priorities.</a:t>
            </a:r>
          </a:p>
          <a:p>
            <a:pPr marL="3190875" indent="-3157538">
              <a:spcAft>
                <a:spcPts val="2000"/>
              </a:spcAft>
              <a:tabLst>
                <a:tab pos="3613150" algn="l"/>
              </a:tabLst>
            </a:pPr>
            <a:r>
              <a:rPr lang="en-US" sz="3200" dirty="0"/>
              <a:t>	•	Analyze the implications of shifting tax burdens across income groups, with a focus on the top 	quartile and lower-income earners.</a:t>
            </a:r>
          </a:p>
          <a:p>
            <a:pPr marL="3190875" indent="-3157538">
              <a:spcAft>
                <a:spcPts val="2000"/>
              </a:spcAft>
              <a:tabLst>
                <a:tab pos="3613150" algn="l"/>
              </a:tabLst>
            </a:pPr>
            <a:r>
              <a:rPr lang="en-US" sz="3200" dirty="0"/>
              <a:t>	•	Examine how the reform aligns with broader poverty reduction and inclusive growth strategies in 	Rwanda.</a:t>
            </a:r>
          </a:p>
          <a:p>
            <a:pPr marL="3190875" indent="-3157538">
              <a:spcAft>
                <a:spcPts val="2000"/>
              </a:spcAft>
              <a:tabLst>
                <a:tab pos="3613150" algn="l"/>
              </a:tabLst>
            </a:pPr>
            <a:r>
              <a:rPr lang="en-US" sz="3200" dirty="0"/>
              <a:t>	•	Provide evidence on the effectiveness of PIT reforms in addressing inequality in a low-income 	country context, offering insights for future policy design.</a:t>
            </a:r>
            <a:endParaRPr lang="en-US" sz="3200" b="1" dirty="0">
              <a:solidFill>
                <a:srgbClr val="7030A0"/>
              </a:solidFill>
            </a:endParaRPr>
          </a:p>
        </p:txBody>
      </p:sp>
      <p:sp>
        <p:nvSpPr>
          <p:cNvPr id="4" name="TextBox 3">
            <a:extLst>
              <a:ext uri="{FF2B5EF4-FFF2-40B4-BE49-F238E27FC236}">
                <a16:creationId xmlns:a16="http://schemas.microsoft.com/office/drawing/2014/main" id="{9725A460-2CE2-80DA-6197-61BC466EDF2A}"/>
              </a:ext>
            </a:extLst>
          </p:cNvPr>
          <p:cNvSpPr txBox="1"/>
          <p:nvPr/>
        </p:nvSpPr>
        <p:spPr>
          <a:xfrm>
            <a:off x="4816928" y="237873"/>
            <a:ext cx="18949306" cy="523220"/>
          </a:xfrm>
          <a:prstGeom prst="rect">
            <a:avLst/>
          </a:prstGeom>
          <a:noFill/>
          <a:ln>
            <a:noFill/>
          </a:ln>
        </p:spPr>
        <p:txBody>
          <a:bodyPr wrap="square">
            <a:spAutoFit/>
          </a:bodyPr>
          <a:lstStyle/>
          <a:p>
            <a:pPr marL="3157538" indent="-3157538" algn="r">
              <a:spcBef>
                <a:spcPts val="800"/>
              </a:spcBef>
            </a:pPr>
            <a:r>
              <a:rPr lang="en-US" sz="2800" b="1" dirty="0">
                <a:solidFill>
                  <a:schemeClr val="tx1">
                    <a:lumMod val="50000"/>
                    <a:lumOff val="50000"/>
                  </a:schemeClr>
                </a:solidFill>
                <a:effectLst/>
              </a:rPr>
              <a:t>Ideation and feedback: Brainstorming</a:t>
            </a:r>
          </a:p>
        </p:txBody>
      </p:sp>
      <p:sp>
        <p:nvSpPr>
          <p:cNvPr id="5" name="TextBox 4">
            <a:extLst>
              <a:ext uri="{FF2B5EF4-FFF2-40B4-BE49-F238E27FC236}">
                <a16:creationId xmlns:a16="http://schemas.microsoft.com/office/drawing/2014/main" id="{879D2324-5A1C-B39A-6B06-5C991C2C824A}"/>
              </a:ext>
            </a:extLst>
          </p:cNvPr>
          <p:cNvSpPr txBox="1"/>
          <p:nvPr/>
        </p:nvSpPr>
        <p:spPr>
          <a:xfrm>
            <a:off x="1690007" y="5923105"/>
            <a:ext cx="3126922" cy="1431161"/>
          </a:xfrm>
          <a:prstGeom prst="rect">
            <a:avLst/>
          </a:prstGeom>
          <a:noFill/>
        </p:spPr>
        <p:txBody>
          <a:bodyPr wrap="square">
            <a:spAutoFit/>
          </a:bodyPr>
          <a:lstStyle/>
          <a:p>
            <a:pPr rtl="0">
              <a:spcBef>
                <a:spcPts val="400"/>
              </a:spcBef>
              <a:spcAft>
                <a:spcPts val="0"/>
              </a:spcAft>
            </a:pPr>
            <a:r>
              <a:rPr lang="en-US" sz="2900" b="0" i="1" dirty="0">
                <a:effectLst/>
                <a:latin typeface="Arial" panose="020B0604020202020204" pitchFamily="34" charset="0"/>
                <a:cs typeface="Arial" panose="020B0604020202020204" pitchFamily="34" charset="0"/>
              </a:rPr>
              <a:t>(GPT-4o via the ChatGPT Plus web interface</a:t>
            </a:r>
          </a:p>
        </p:txBody>
      </p:sp>
    </p:spTree>
    <p:extLst>
      <p:ext uri="{BB962C8B-B14F-4D97-AF65-F5344CB8AC3E}">
        <p14:creationId xmlns:p14="http://schemas.microsoft.com/office/powerpoint/2010/main" val="24444472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xEl>
                                              <p:pRg st="5" end="5"/>
                                            </p:txEl>
                                          </p:spTgt>
                                        </p:tgtEl>
                                        <p:attrNameLst>
                                          <p:attrName>style.visibility</p:attrName>
                                        </p:attrNameLst>
                                      </p:cBhvr>
                                      <p:to>
                                        <p:strVal val="visible"/>
                                      </p:to>
                                    </p:set>
                                    <p:animEffect transition="in" filter="fade">
                                      <p:cBhvr>
                                        <p:cTn id="7" dur="500"/>
                                        <p:tgtEl>
                                          <p:spTgt spid="10">
                                            <p:txEl>
                                              <p:pRg st="5" end="5"/>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0">
                                            <p:txEl>
                                              <p:pRg st="6" end="6"/>
                                            </p:txEl>
                                          </p:spTgt>
                                        </p:tgtEl>
                                        <p:attrNameLst>
                                          <p:attrName>style.visibility</p:attrName>
                                        </p:attrNameLst>
                                      </p:cBhvr>
                                      <p:to>
                                        <p:strVal val="visible"/>
                                      </p:to>
                                    </p:set>
                                    <p:animEffect transition="in" filter="fade">
                                      <p:cBhvr>
                                        <p:cTn id="10" dur="500"/>
                                        <p:tgtEl>
                                          <p:spTgt spid="10">
                                            <p:txEl>
                                              <p:pRg st="6" end="6"/>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0">
                                            <p:txEl>
                                              <p:pRg st="7" end="7"/>
                                            </p:txEl>
                                          </p:spTgt>
                                        </p:tgtEl>
                                        <p:attrNameLst>
                                          <p:attrName>style.visibility</p:attrName>
                                        </p:attrNameLst>
                                      </p:cBhvr>
                                      <p:to>
                                        <p:strVal val="visible"/>
                                      </p:to>
                                    </p:set>
                                    <p:animEffect transition="in" filter="fade">
                                      <p:cBhvr>
                                        <p:cTn id="13" dur="500"/>
                                        <p:tgtEl>
                                          <p:spTgt spid="10">
                                            <p:txEl>
                                              <p:pRg st="7" end="7"/>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10">
                                            <p:txEl>
                                              <p:pRg st="8" end="8"/>
                                            </p:txEl>
                                          </p:spTgt>
                                        </p:tgtEl>
                                        <p:attrNameLst>
                                          <p:attrName>style.visibility</p:attrName>
                                        </p:attrNameLst>
                                      </p:cBhvr>
                                      <p:to>
                                        <p:strVal val="visible"/>
                                      </p:to>
                                    </p:set>
                                    <p:animEffect transition="in" filter="fade">
                                      <p:cBhvr>
                                        <p:cTn id="16" dur="500"/>
                                        <p:tgtEl>
                                          <p:spTgt spid="10">
                                            <p:txEl>
                                              <p:pRg st="8" end="8"/>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10">
                                            <p:txEl>
                                              <p:pRg st="9" end="9"/>
                                            </p:txEl>
                                          </p:spTgt>
                                        </p:tgtEl>
                                        <p:attrNameLst>
                                          <p:attrName>style.visibility</p:attrName>
                                        </p:attrNameLst>
                                      </p:cBhvr>
                                      <p:to>
                                        <p:strVal val="visible"/>
                                      </p:to>
                                    </p:set>
                                    <p:animEffect transition="in" filter="fade">
                                      <p:cBhvr>
                                        <p:cTn id="19" dur="500"/>
                                        <p:tgtEl>
                                          <p:spTgt spid="10">
                                            <p:txEl>
                                              <p:pRg st="9" end="9"/>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BF52CE-FDFA-49AB-B85F-2B279BADF0CE}"/>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10054CE3-88CF-7260-3F7D-A6DD392FAB13}"/>
              </a:ext>
            </a:extLst>
          </p:cNvPr>
          <p:cNvSpPr txBox="1"/>
          <p:nvPr/>
        </p:nvSpPr>
        <p:spPr>
          <a:xfrm>
            <a:off x="1690007" y="1273587"/>
            <a:ext cx="21465828" cy="9638536"/>
          </a:xfrm>
          <a:prstGeom prst="rect">
            <a:avLst/>
          </a:prstGeom>
          <a:noFill/>
        </p:spPr>
        <p:txBody>
          <a:bodyPr wrap="square">
            <a:spAutoFit/>
          </a:bodyPr>
          <a:lstStyle/>
          <a:p>
            <a:pPr marL="3190875" lvl="7" indent="-3190875">
              <a:spcBef>
                <a:spcPts val="800"/>
              </a:spcBef>
            </a:pPr>
            <a:r>
              <a:rPr lang="en-US" sz="3200" b="1" dirty="0">
                <a:effectLst/>
              </a:rPr>
              <a:t>PROMPT: 	</a:t>
            </a:r>
            <a:r>
              <a:rPr lang="en-US" sz="3200" dirty="0"/>
              <a:t>I'm working on an economic</a:t>
            </a:r>
            <a:r>
              <a:rPr lang="en-US" sz="3200" b="1" dirty="0"/>
              <a:t> model that predicts that eliminating VAT exemptions will increase inequality</a:t>
            </a:r>
            <a:r>
              <a:rPr lang="en-US" sz="3200" dirty="0"/>
              <a:t> in a developing country. What are the top 5 counterarguments? One line each.</a:t>
            </a:r>
          </a:p>
          <a:p>
            <a:pPr marL="3190875" lvl="7" indent="-3190875">
              <a:spcBef>
                <a:spcPts val="800"/>
              </a:spcBef>
            </a:pPr>
            <a:endParaRPr lang="en-US" sz="3500" dirty="0">
              <a:effectLst/>
            </a:endParaRPr>
          </a:p>
          <a:p>
            <a:pPr marL="3190875" indent="-3157538">
              <a:spcAft>
                <a:spcPts val="2000"/>
              </a:spcAft>
              <a:tabLst>
                <a:tab pos="3656013" algn="l"/>
              </a:tabLst>
            </a:pPr>
            <a:r>
              <a:rPr lang="en-US" sz="3200" b="1" dirty="0">
                <a:effectLst/>
              </a:rPr>
              <a:t>RESPONSE: 	1. </a:t>
            </a:r>
            <a:r>
              <a:rPr lang="en-US" sz="3200" b="1" dirty="0"/>
              <a:t>Informal sector dominance:</a:t>
            </a:r>
            <a:r>
              <a:rPr lang="en-US" sz="3200" dirty="0"/>
              <a:t> If a large share of consumption by the poor occurs in the informal 	sector, which already evades VAT, removing formal exemptions has little impact on their relative 	tax burden. </a:t>
            </a:r>
          </a:p>
          <a:p>
            <a:pPr marL="3190875" indent="-3157538">
              <a:spcAft>
                <a:spcPts val="2000"/>
              </a:spcAft>
              <a:tabLst>
                <a:tab pos="3597275" algn="l"/>
              </a:tabLst>
            </a:pPr>
            <a:r>
              <a:rPr lang="en-US" sz="3200" b="1" dirty="0"/>
              <a:t>	2. Targeted compensation:</a:t>
            </a:r>
            <a:r>
              <a:rPr lang="en-US" sz="3200" dirty="0"/>
              <a:t> Revenue gains from eliminating exemptions can finance targeted social 	programs (cash transfers, food subsidies) that specifically benefit low-income households, 	offsetting any regressive impact. </a:t>
            </a:r>
          </a:p>
          <a:p>
            <a:pPr marL="3190875" indent="-3157538">
              <a:spcAft>
                <a:spcPts val="2000"/>
              </a:spcAft>
              <a:tabLst>
                <a:tab pos="3597275" algn="l"/>
              </a:tabLst>
            </a:pPr>
            <a:r>
              <a:rPr lang="en-US" sz="3200" b="1" dirty="0"/>
              <a:t>	3. Reduced tax evasion:</a:t>
            </a:r>
            <a:r>
              <a:rPr lang="en-US" sz="3200" dirty="0"/>
              <a:t> A broader VAT base with fewer exemptions simplifies tax administration 	and reduces incentives for evasion, potentially leading to more equitable revenue collection 	overall. </a:t>
            </a:r>
          </a:p>
          <a:p>
            <a:pPr marL="3190875" indent="-3157538">
              <a:spcAft>
                <a:spcPts val="2000"/>
              </a:spcAft>
              <a:tabLst>
                <a:tab pos="3597275" algn="l"/>
              </a:tabLst>
            </a:pPr>
            <a:r>
              <a:rPr lang="en-US" sz="3200" b="1" dirty="0"/>
              <a:t>	4. Progressive expenditure incidence:</a:t>
            </a:r>
            <a:r>
              <a:rPr lang="en-US" sz="3200" dirty="0"/>
              <a:t> If the exempted goods and services are disproportionately 	consumed by wealthier households, removing exemptions could actually make the tax system 	more progressive. </a:t>
            </a:r>
          </a:p>
          <a:p>
            <a:pPr marL="3190875" indent="-3157538">
              <a:spcAft>
                <a:spcPts val="2000"/>
              </a:spcAft>
              <a:tabLst>
                <a:tab pos="3597275" algn="l"/>
              </a:tabLst>
            </a:pPr>
            <a:r>
              <a:rPr lang="en-US" sz="3200" b="1" dirty="0"/>
              <a:t>	5. Improved public services:</a:t>
            </a:r>
            <a:r>
              <a:rPr lang="en-US" sz="3200" dirty="0"/>
              <a:t> Increased VAT revenue can fund essential public services (education, 	healthcare) that disproportionately benefit the poor, indirectly reducing inequality in the long run.</a:t>
            </a:r>
            <a:endParaRPr lang="en-US" sz="3200" b="1" dirty="0">
              <a:solidFill>
                <a:srgbClr val="7030A0"/>
              </a:solidFill>
            </a:endParaRPr>
          </a:p>
        </p:txBody>
      </p:sp>
      <p:sp>
        <p:nvSpPr>
          <p:cNvPr id="4" name="TextBox 3">
            <a:extLst>
              <a:ext uri="{FF2B5EF4-FFF2-40B4-BE49-F238E27FC236}">
                <a16:creationId xmlns:a16="http://schemas.microsoft.com/office/drawing/2014/main" id="{76EF2707-65EE-3EA5-B4CD-AD4DED01FA65}"/>
              </a:ext>
            </a:extLst>
          </p:cNvPr>
          <p:cNvSpPr txBox="1"/>
          <p:nvPr/>
        </p:nvSpPr>
        <p:spPr>
          <a:xfrm>
            <a:off x="4816928" y="237873"/>
            <a:ext cx="18949306" cy="523220"/>
          </a:xfrm>
          <a:prstGeom prst="rect">
            <a:avLst/>
          </a:prstGeom>
          <a:noFill/>
          <a:ln>
            <a:noFill/>
          </a:ln>
        </p:spPr>
        <p:txBody>
          <a:bodyPr wrap="square">
            <a:spAutoFit/>
          </a:bodyPr>
          <a:lstStyle/>
          <a:p>
            <a:pPr marL="3157538" indent="-3157538" algn="r">
              <a:spcBef>
                <a:spcPts val="800"/>
              </a:spcBef>
            </a:pPr>
            <a:r>
              <a:rPr lang="en-US" sz="2800" b="1" dirty="0">
                <a:solidFill>
                  <a:schemeClr val="tx1">
                    <a:lumMod val="50000"/>
                    <a:lumOff val="50000"/>
                  </a:schemeClr>
                </a:solidFill>
                <a:effectLst/>
              </a:rPr>
              <a:t>Ideation and feedback: Providing counterarguments</a:t>
            </a:r>
          </a:p>
        </p:txBody>
      </p:sp>
      <p:sp>
        <p:nvSpPr>
          <p:cNvPr id="5" name="TextBox 4">
            <a:extLst>
              <a:ext uri="{FF2B5EF4-FFF2-40B4-BE49-F238E27FC236}">
                <a16:creationId xmlns:a16="http://schemas.microsoft.com/office/drawing/2014/main" id="{2BFDF52B-2F8C-EBAF-B18A-13FBACE55559}"/>
              </a:ext>
            </a:extLst>
          </p:cNvPr>
          <p:cNvSpPr txBox="1"/>
          <p:nvPr/>
        </p:nvSpPr>
        <p:spPr>
          <a:xfrm>
            <a:off x="1690006" y="3483409"/>
            <a:ext cx="3126922" cy="2821285"/>
          </a:xfrm>
          <a:prstGeom prst="rect">
            <a:avLst/>
          </a:prstGeom>
          <a:noFill/>
        </p:spPr>
        <p:txBody>
          <a:bodyPr wrap="square">
            <a:spAutoFit/>
          </a:bodyPr>
          <a:lstStyle/>
          <a:p>
            <a:pPr>
              <a:spcBef>
                <a:spcPts val="400"/>
              </a:spcBef>
            </a:pPr>
            <a:r>
              <a:rPr lang="en-US" sz="2900" i="1" dirty="0">
                <a:latin typeface="Arial" panose="020B0604020202020204" pitchFamily="34" charset="0"/>
                <a:cs typeface="Arial" panose="020B0604020202020204" pitchFamily="34" charset="0"/>
              </a:rPr>
              <a:t>(Gemini Advanced v2.0 Flash;</a:t>
            </a:r>
          </a:p>
          <a:p>
            <a:pPr>
              <a:spcBef>
                <a:spcPts val="400"/>
              </a:spcBef>
            </a:pPr>
            <a:r>
              <a:rPr lang="en-US" sz="2900" i="1" dirty="0">
                <a:latin typeface="Arial" panose="020B0604020202020204" pitchFamily="34" charset="0"/>
                <a:cs typeface="Arial" panose="020B0604020202020204" pitchFamily="34" charset="0"/>
              </a:rPr>
              <a:t>first and last sentence  omitted)</a:t>
            </a:r>
            <a:endParaRPr lang="en-US" sz="2900" b="0" i="1" dirty="0">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620369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xEl>
                                              <p:pRg st="2" end="2"/>
                                            </p:txEl>
                                          </p:spTgt>
                                        </p:tgtEl>
                                        <p:attrNameLst>
                                          <p:attrName>style.visibility</p:attrName>
                                        </p:attrNameLst>
                                      </p:cBhvr>
                                      <p:to>
                                        <p:strVal val="visible"/>
                                      </p:to>
                                    </p:set>
                                    <p:animEffect transition="in" filter="fade">
                                      <p:cBhvr>
                                        <p:cTn id="7" dur="500"/>
                                        <p:tgtEl>
                                          <p:spTgt spid="10">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0">
                                            <p:txEl>
                                              <p:pRg st="3" end="3"/>
                                            </p:txEl>
                                          </p:spTgt>
                                        </p:tgtEl>
                                        <p:attrNameLst>
                                          <p:attrName>style.visibility</p:attrName>
                                        </p:attrNameLst>
                                      </p:cBhvr>
                                      <p:to>
                                        <p:strVal val="visible"/>
                                      </p:to>
                                    </p:set>
                                    <p:animEffect transition="in" filter="fade">
                                      <p:cBhvr>
                                        <p:cTn id="10" dur="500"/>
                                        <p:tgtEl>
                                          <p:spTgt spid="10">
                                            <p:txEl>
                                              <p:pRg st="3" end="3"/>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0">
                                            <p:txEl>
                                              <p:pRg st="4" end="4"/>
                                            </p:txEl>
                                          </p:spTgt>
                                        </p:tgtEl>
                                        <p:attrNameLst>
                                          <p:attrName>style.visibility</p:attrName>
                                        </p:attrNameLst>
                                      </p:cBhvr>
                                      <p:to>
                                        <p:strVal val="visible"/>
                                      </p:to>
                                    </p:set>
                                    <p:animEffect transition="in" filter="fade">
                                      <p:cBhvr>
                                        <p:cTn id="13" dur="500"/>
                                        <p:tgtEl>
                                          <p:spTgt spid="10">
                                            <p:txEl>
                                              <p:pRg st="4" end="4"/>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10">
                                            <p:txEl>
                                              <p:pRg st="5" end="5"/>
                                            </p:txEl>
                                          </p:spTgt>
                                        </p:tgtEl>
                                        <p:attrNameLst>
                                          <p:attrName>style.visibility</p:attrName>
                                        </p:attrNameLst>
                                      </p:cBhvr>
                                      <p:to>
                                        <p:strVal val="visible"/>
                                      </p:to>
                                    </p:set>
                                    <p:animEffect transition="in" filter="fade">
                                      <p:cBhvr>
                                        <p:cTn id="16" dur="500"/>
                                        <p:tgtEl>
                                          <p:spTgt spid="10">
                                            <p:txEl>
                                              <p:pRg st="5" end="5"/>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10">
                                            <p:txEl>
                                              <p:pRg st="6" end="6"/>
                                            </p:txEl>
                                          </p:spTgt>
                                        </p:tgtEl>
                                        <p:attrNameLst>
                                          <p:attrName>style.visibility</p:attrName>
                                        </p:attrNameLst>
                                      </p:cBhvr>
                                      <p:to>
                                        <p:strVal val="visible"/>
                                      </p:to>
                                    </p:set>
                                    <p:animEffect transition="in" filter="fade">
                                      <p:cBhvr>
                                        <p:cTn id="19" dur="500"/>
                                        <p:tgtEl>
                                          <p:spTgt spid="10">
                                            <p:txEl>
                                              <p:pRg st="6" end="6"/>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26F81EA-1368-1B2B-3AC5-B4C95DEC2F7C}"/>
              </a:ext>
            </a:extLst>
          </p:cNvPr>
          <p:cNvSpPr>
            <a:spLocks noGrp="1"/>
          </p:cNvSpPr>
          <p:nvPr>
            <p:ph type="body" sz="quarter" idx="10"/>
          </p:nvPr>
        </p:nvSpPr>
        <p:spPr>
          <a:xfrm>
            <a:off x="1454399" y="2644053"/>
            <a:ext cx="21651785" cy="9021474"/>
          </a:xfrm>
        </p:spPr>
        <p:txBody>
          <a:bodyPr>
            <a:noAutofit/>
          </a:bodyPr>
          <a:lstStyle/>
          <a:p>
            <a:pPr>
              <a:lnSpc>
                <a:spcPct val="100000"/>
              </a:lnSpc>
              <a:spcBef>
                <a:spcPts val="1000"/>
              </a:spcBef>
              <a:spcAft>
                <a:spcPts val="3500"/>
              </a:spcAft>
            </a:pPr>
            <a:r>
              <a:rPr lang="en-GB" sz="4400" b="1" dirty="0"/>
              <a:t>Traditional (“narrow”) AI </a:t>
            </a:r>
            <a:r>
              <a:rPr lang="en-GB" sz="4400" dirty="0"/>
              <a:t>focuses</a:t>
            </a:r>
            <a:r>
              <a:rPr lang="en-GB" sz="4400" b="1" dirty="0"/>
              <a:t> </a:t>
            </a:r>
            <a:r>
              <a:rPr lang="en-GB" sz="4400" dirty="0"/>
              <a:t>on specific tasks using predefined rules or logic</a:t>
            </a:r>
          </a:p>
          <a:p>
            <a:pPr>
              <a:lnSpc>
                <a:spcPct val="100000"/>
              </a:lnSpc>
              <a:spcBef>
                <a:spcPts val="1000"/>
              </a:spcBef>
              <a:spcAft>
                <a:spcPts val="3500"/>
              </a:spcAft>
            </a:pPr>
            <a:r>
              <a:rPr lang="en-GB" sz="4400" b="1" dirty="0"/>
              <a:t>Generative AI </a:t>
            </a:r>
            <a:r>
              <a:rPr lang="en-GB" sz="4400" dirty="0"/>
              <a:t>enables the creation of new content, and includes Large Language Models (LLMs) that specialize in language – like Gemini, Claude and OpenAI’s o1</a:t>
            </a:r>
          </a:p>
          <a:p>
            <a:pPr>
              <a:lnSpc>
                <a:spcPct val="100000"/>
              </a:lnSpc>
              <a:spcBef>
                <a:spcPts val="1000"/>
              </a:spcBef>
              <a:spcAft>
                <a:spcPts val="3500"/>
              </a:spcAft>
            </a:pPr>
            <a:r>
              <a:rPr lang="en-GB" sz="4400" b="1" dirty="0"/>
              <a:t>LLMs</a:t>
            </a:r>
            <a:r>
              <a:rPr lang="en-GB" sz="4400" dirty="0"/>
              <a:t> are based on transformer models with deep neural networks, benefiting from extensive pre-training and fine-tuning</a:t>
            </a:r>
          </a:p>
          <a:p>
            <a:pPr>
              <a:lnSpc>
                <a:spcPct val="100000"/>
              </a:lnSpc>
              <a:spcBef>
                <a:spcPts val="1000"/>
              </a:spcBef>
              <a:spcAft>
                <a:spcPts val="3500"/>
              </a:spcAft>
            </a:pPr>
            <a:r>
              <a:rPr lang="en-GB" sz="4400" b="1" dirty="0"/>
              <a:t>Limitations</a:t>
            </a:r>
            <a:r>
              <a:rPr lang="en-GB" sz="4400" dirty="0"/>
              <a:t> include factual inaccuracies, 										     privacy concerns, algorithmic bias, reproducibility, etc.</a:t>
            </a:r>
          </a:p>
          <a:p>
            <a:pPr>
              <a:lnSpc>
                <a:spcPct val="100000"/>
              </a:lnSpc>
              <a:spcBef>
                <a:spcPts val="1000"/>
              </a:spcBef>
              <a:spcAft>
                <a:spcPts val="3500"/>
              </a:spcAft>
            </a:pPr>
            <a:r>
              <a:rPr lang="en-GB" sz="4400" dirty="0"/>
              <a:t>Despite limitations, LLMs offer </a:t>
            </a:r>
            <a:r>
              <a:rPr lang="en-GB" sz="4400" b="1" dirty="0"/>
              <a:t>insightful responses </a:t>
            </a:r>
            <a:r>
              <a:rPr lang="en-GB" sz="4400" dirty="0"/>
              <a:t>that 						         can be helpful in a wide range of applications</a:t>
            </a:r>
          </a:p>
          <a:p>
            <a:pPr>
              <a:lnSpc>
                <a:spcPct val="100000"/>
              </a:lnSpc>
              <a:spcBef>
                <a:spcPts val="1000"/>
              </a:spcBef>
              <a:spcAft>
                <a:spcPts val="3500"/>
              </a:spcAft>
            </a:pPr>
            <a:endParaRPr lang="en-GB" sz="4400" dirty="0"/>
          </a:p>
        </p:txBody>
      </p:sp>
      <p:sp>
        <p:nvSpPr>
          <p:cNvPr id="3" name="Title 2">
            <a:extLst>
              <a:ext uri="{FF2B5EF4-FFF2-40B4-BE49-F238E27FC236}">
                <a16:creationId xmlns:a16="http://schemas.microsoft.com/office/drawing/2014/main" id="{E9491467-F347-1F1F-0335-7AE2176F27E6}"/>
              </a:ext>
            </a:extLst>
          </p:cNvPr>
          <p:cNvSpPr>
            <a:spLocks noGrp="1"/>
          </p:cNvSpPr>
          <p:nvPr>
            <p:ph type="title"/>
          </p:nvPr>
        </p:nvSpPr>
        <p:spPr/>
        <p:txBody>
          <a:bodyPr/>
          <a:lstStyle/>
          <a:p>
            <a:r>
              <a:rPr lang="en-GB" dirty="0"/>
              <a:t>Generative AI and LLMs</a:t>
            </a:r>
            <a:endParaRPr lang="en-GB" dirty="0">
              <a:solidFill>
                <a:schemeClr val="tx1">
                  <a:lumMod val="75000"/>
                  <a:lumOff val="25000"/>
                </a:schemeClr>
              </a:solidFill>
            </a:endParaRPr>
          </a:p>
        </p:txBody>
      </p:sp>
      <p:pic>
        <p:nvPicPr>
          <p:cNvPr id="9" name="Picture 8">
            <a:extLst>
              <a:ext uri="{FF2B5EF4-FFF2-40B4-BE49-F238E27FC236}">
                <a16:creationId xmlns:a16="http://schemas.microsoft.com/office/drawing/2014/main" id="{644E957A-6B6A-2BE7-45A0-E41C8BA372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07942" y="6858001"/>
            <a:ext cx="11247120" cy="1486555"/>
          </a:xfrm>
          <a:prstGeom prst="rect">
            <a:avLst/>
          </a:prstGeom>
        </p:spPr>
      </p:pic>
    </p:spTree>
    <p:extLst>
      <p:ext uri="{BB962C8B-B14F-4D97-AF65-F5344CB8AC3E}">
        <p14:creationId xmlns:p14="http://schemas.microsoft.com/office/powerpoint/2010/main" val="26425160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CEC2A8FD-8F54-3F67-AA83-19D002E6BEB9}"/>
              </a:ext>
            </a:extLst>
          </p:cNvPr>
          <p:cNvSpPr txBox="1"/>
          <p:nvPr/>
        </p:nvSpPr>
        <p:spPr>
          <a:xfrm>
            <a:off x="1690007" y="1414265"/>
            <a:ext cx="20290761" cy="3988271"/>
          </a:xfrm>
          <a:prstGeom prst="rect">
            <a:avLst/>
          </a:prstGeom>
          <a:noFill/>
        </p:spPr>
        <p:txBody>
          <a:bodyPr wrap="square">
            <a:spAutoFit/>
          </a:bodyPr>
          <a:lstStyle/>
          <a:p>
            <a:pPr marL="3190875" indent="-3190875">
              <a:spcBef>
                <a:spcPts val="800"/>
              </a:spcBef>
            </a:pPr>
            <a:r>
              <a:rPr lang="en-US" sz="3400" b="1" dirty="0">
                <a:effectLst/>
              </a:rPr>
              <a:t>PROMPT: 	</a:t>
            </a:r>
            <a:r>
              <a:rPr lang="en-US" sz="3400" dirty="0"/>
              <a:t>I’d like to estimate the causal effect of </a:t>
            </a:r>
            <a:r>
              <a:rPr lang="en-US" sz="3400" b="1" dirty="0"/>
              <a:t>school fee reductions </a:t>
            </a:r>
            <a:r>
              <a:rPr lang="en-US" sz="3400" dirty="0"/>
              <a:t>on </a:t>
            </a:r>
            <a:r>
              <a:rPr lang="en-US" sz="3400" b="1" dirty="0"/>
              <a:t>enrollment rates </a:t>
            </a:r>
            <a:r>
              <a:rPr lang="en-US" sz="3400" dirty="0"/>
              <a:t>in Vietnam, implemented in 36 out of 96 provinces in phases from 2014 to 2016. I have data on school enrollment rates in all provinces from 2010 to 2019.</a:t>
            </a:r>
          </a:p>
          <a:p>
            <a:pPr marL="3190875" indent="-3190875">
              <a:spcBef>
                <a:spcPts val="1500"/>
              </a:spcBef>
            </a:pPr>
            <a:r>
              <a:rPr lang="en-US" sz="3400" dirty="0"/>
              <a:t>	</a:t>
            </a:r>
            <a:r>
              <a:rPr lang="en-US" sz="3400" b="1" dirty="0"/>
              <a:t>Which research strategy </a:t>
            </a:r>
            <a:r>
              <a:rPr lang="en-US" sz="3400" dirty="0"/>
              <a:t>would you recommend? Write it up as a Latex document, focusing on the equations while keeping other explanations brief.</a:t>
            </a:r>
          </a:p>
          <a:p>
            <a:pPr marL="3190875" indent="-3190875">
              <a:spcBef>
                <a:spcPts val="800"/>
              </a:spcBef>
            </a:pPr>
            <a:endParaRPr lang="en-US" sz="3000" dirty="0">
              <a:effectLst/>
            </a:endParaRPr>
          </a:p>
          <a:p>
            <a:pPr marL="3190875" indent="-3190875"/>
            <a:r>
              <a:rPr lang="en-US" sz="3400" b="1" dirty="0">
                <a:effectLst/>
              </a:rPr>
              <a:t>RESPONSE:	</a:t>
            </a:r>
            <a:endParaRPr lang="en-US" sz="2600" dirty="0"/>
          </a:p>
        </p:txBody>
      </p:sp>
      <p:sp>
        <p:nvSpPr>
          <p:cNvPr id="4" name="TextBox 3">
            <a:extLst>
              <a:ext uri="{FF2B5EF4-FFF2-40B4-BE49-F238E27FC236}">
                <a16:creationId xmlns:a16="http://schemas.microsoft.com/office/drawing/2014/main" id="{9725A460-2CE2-80DA-6197-61BC466EDF2A}"/>
              </a:ext>
            </a:extLst>
          </p:cNvPr>
          <p:cNvSpPr txBox="1"/>
          <p:nvPr/>
        </p:nvSpPr>
        <p:spPr>
          <a:xfrm>
            <a:off x="4816928" y="237873"/>
            <a:ext cx="18949306" cy="523220"/>
          </a:xfrm>
          <a:prstGeom prst="rect">
            <a:avLst/>
          </a:prstGeom>
          <a:noFill/>
          <a:ln>
            <a:noFill/>
          </a:ln>
        </p:spPr>
        <p:txBody>
          <a:bodyPr wrap="square">
            <a:spAutoFit/>
          </a:bodyPr>
          <a:lstStyle/>
          <a:p>
            <a:pPr marL="3157538" indent="-3157538" algn="r">
              <a:spcBef>
                <a:spcPts val="800"/>
              </a:spcBef>
            </a:pPr>
            <a:r>
              <a:rPr lang="en-US" sz="2800" b="1" dirty="0">
                <a:solidFill>
                  <a:schemeClr val="tx1">
                    <a:lumMod val="50000"/>
                    <a:lumOff val="50000"/>
                  </a:schemeClr>
                </a:solidFill>
                <a:effectLst/>
              </a:rPr>
              <a:t>Ideation and feedback: Research strategy</a:t>
            </a:r>
          </a:p>
        </p:txBody>
      </p:sp>
      <p:sp>
        <p:nvSpPr>
          <p:cNvPr id="14" name="TextBox 13">
            <a:extLst>
              <a:ext uri="{FF2B5EF4-FFF2-40B4-BE49-F238E27FC236}">
                <a16:creationId xmlns:a16="http://schemas.microsoft.com/office/drawing/2014/main" id="{8304DEB7-D76E-B9BF-47D9-7CA92FC94B68}"/>
              </a:ext>
            </a:extLst>
          </p:cNvPr>
          <p:cNvSpPr txBox="1"/>
          <p:nvPr/>
        </p:nvSpPr>
        <p:spPr>
          <a:xfrm>
            <a:off x="1690007" y="5391670"/>
            <a:ext cx="3126921" cy="3765133"/>
          </a:xfrm>
          <a:prstGeom prst="rect">
            <a:avLst/>
          </a:prstGeom>
          <a:noFill/>
        </p:spPr>
        <p:txBody>
          <a:bodyPr wrap="square">
            <a:spAutoFit/>
          </a:bodyPr>
          <a:lstStyle/>
          <a:p>
            <a:pPr rtl="0">
              <a:spcBef>
                <a:spcPts val="400"/>
              </a:spcBef>
              <a:spcAft>
                <a:spcPts val="0"/>
              </a:spcAft>
            </a:pPr>
            <a:r>
              <a:rPr lang="en-US" sz="2900" b="0" i="1" dirty="0">
                <a:effectLst/>
                <a:latin typeface="Arial" panose="020B0604020202020204" pitchFamily="34" charset="0"/>
                <a:cs typeface="Arial" panose="020B0604020202020204" pitchFamily="34" charset="0"/>
              </a:rPr>
              <a:t>(Gemini Advanced v2.0 Flash; </a:t>
            </a:r>
          </a:p>
          <a:p>
            <a:pPr rtl="0">
              <a:spcBef>
                <a:spcPts val="400"/>
              </a:spcBef>
              <a:spcAft>
                <a:spcPts val="0"/>
              </a:spcAft>
            </a:pPr>
            <a:r>
              <a:rPr lang="en-US" sz="2900" b="0" i="1" dirty="0">
                <a:effectLst/>
                <a:latin typeface="Arial" panose="020B0604020202020204" pitchFamily="34" charset="0"/>
                <a:cs typeface="Arial" panose="020B0604020202020204" pitchFamily="34" charset="0"/>
              </a:rPr>
              <a:t>LaTeX output; </a:t>
            </a:r>
          </a:p>
          <a:p>
            <a:pPr rtl="0">
              <a:spcBef>
                <a:spcPts val="400"/>
              </a:spcBef>
              <a:spcAft>
                <a:spcPts val="0"/>
              </a:spcAft>
            </a:pPr>
            <a:r>
              <a:rPr lang="en-US" sz="2900" b="0" i="1" dirty="0">
                <a:effectLst/>
                <a:latin typeface="Arial" panose="020B0604020202020204" pitchFamily="34" charset="0"/>
                <a:cs typeface="Arial" panose="020B0604020202020204" pitchFamily="34" charset="0"/>
              </a:rPr>
              <a:t>discussion on identification and robustness omitted)</a:t>
            </a:r>
          </a:p>
        </p:txBody>
      </p:sp>
      <p:pic>
        <p:nvPicPr>
          <p:cNvPr id="3" name="Picture 2" descr="A white paper with black text&#10;&#10;Description automatically generated">
            <a:extLst>
              <a:ext uri="{FF2B5EF4-FFF2-40B4-BE49-F238E27FC236}">
                <a16:creationId xmlns:a16="http://schemas.microsoft.com/office/drawing/2014/main" id="{AD93B64C-1D78-A9D0-8693-3F314678E8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16927" y="4730529"/>
            <a:ext cx="14594544" cy="3017520"/>
          </a:xfrm>
          <a:prstGeom prst="rect">
            <a:avLst/>
          </a:prstGeom>
        </p:spPr>
      </p:pic>
      <p:pic>
        <p:nvPicPr>
          <p:cNvPr id="6" name="Picture 5">
            <a:extLst>
              <a:ext uri="{FF2B5EF4-FFF2-40B4-BE49-F238E27FC236}">
                <a16:creationId xmlns:a16="http://schemas.microsoft.com/office/drawing/2014/main" id="{C17713D0-7BE1-C54E-A4C5-66C2D0AF795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42535" y="7139897"/>
            <a:ext cx="11741468" cy="640080"/>
          </a:xfrm>
          <a:prstGeom prst="rect">
            <a:avLst/>
          </a:prstGeom>
        </p:spPr>
      </p:pic>
      <p:pic>
        <p:nvPicPr>
          <p:cNvPr id="8" name="Picture 7" descr="A white paper with black text&#10;&#10;Description automatically generated">
            <a:extLst>
              <a:ext uri="{FF2B5EF4-FFF2-40B4-BE49-F238E27FC236}">
                <a16:creationId xmlns:a16="http://schemas.microsoft.com/office/drawing/2014/main" id="{282925FD-C506-91D6-E9A5-6ED630F8566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42534" y="7799024"/>
            <a:ext cx="6575450" cy="2331720"/>
          </a:xfrm>
          <a:prstGeom prst="rect">
            <a:avLst/>
          </a:prstGeom>
        </p:spPr>
      </p:pic>
      <p:pic>
        <p:nvPicPr>
          <p:cNvPr id="11" name="Picture 10">
            <a:extLst>
              <a:ext uri="{FF2B5EF4-FFF2-40B4-BE49-F238E27FC236}">
                <a16:creationId xmlns:a16="http://schemas.microsoft.com/office/drawing/2014/main" id="{E94871F4-542B-5662-0208-8619DD373B1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43065" y="10431872"/>
            <a:ext cx="4729655" cy="548640"/>
          </a:xfrm>
          <a:prstGeom prst="rect">
            <a:avLst/>
          </a:prstGeom>
        </p:spPr>
      </p:pic>
      <p:pic>
        <p:nvPicPr>
          <p:cNvPr id="16" name="Picture 15">
            <a:extLst>
              <a:ext uri="{FF2B5EF4-FFF2-40B4-BE49-F238E27FC236}">
                <a16:creationId xmlns:a16="http://schemas.microsoft.com/office/drawing/2014/main" id="{F0DDD05B-E50F-540E-6DE2-E877B4F3139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826508" y="10142885"/>
            <a:ext cx="11041076" cy="1170432"/>
          </a:xfrm>
          <a:prstGeom prst="rect">
            <a:avLst/>
          </a:prstGeom>
        </p:spPr>
      </p:pic>
      <p:pic>
        <p:nvPicPr>
          <p:cNvPr id="18" name="Picture 17" descr="A close-up of a white background&#10;&#10;Description automatically generated">
            <a:extLst>
              <a:ext uri="{FF2B5EF4-FFF2-40B4-BE49-F238E27FC236}">
                <a16:creationId xmlns:a16="http://schemas.microsoft.com/office/drawing/2014/main" id="{526EBE83-BD7F-8A2C-E0D5-2174039E8B72}"/>
              </a:ext>
            </a:extLst>
          </p:cNvPr>
          <p:cNvPicPr>
            <a:picLocks noChangeAspect="1"/>
          </p:cNvPicPr>
          <p:nvPr/>
        </p:nvPicPr>
        <p:blipFill>
          <a:blip r:embed="rId8">
            <a:extLst>
              <a:ext uri="{28A0092B-C50C-407E-A947-70E740481C1C}">
                <a14:useLocalDpi xmlns:a14="http://schemas.microsoft.com/office/drawing/2010/main" val="0"/>
              </a:ext>
            </a:extLst>
          </a:blip>
          <a:srcRect b="31748"/>
          <a:stretch/>
        </p:blipFill>
        <p:spPr>
          <a:xfrm>
            <a:off x="9853402" y="11133469"/>
            <a:ext cx="9369769" cy="2011680"/>
          </a:xfrm>
          <a:prstGeom prst="rect">
            <a:avLst/>
          </a:prstGeom>
        </p:spPr>
      </p:pic>
    </p:spTree>
    <p:extLst>
      <p:ext uri="{BB962C8B-B14F-4D97-AF65-F5344CB8AC3E}">
        <p14:creationId xmlns:p14="http://schemas.microsoft.com/office/powerpoint/2010/main" val="209046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xEl>
                                              <p:pRg st="3" end="3"/>
                                            </p:txEl>
                                          </p:spTgt>
                                        </p:tgtEl>
                                        <p:attrNameLst>
                                          <p:attrName>style.visibility</p:attrName>
                                        </p:attrNameLst>
                                      </p:cBhvr>
                                      <p:to>
                                        <p:strVal val="visible"/>
                                      </p:to>
                                    </p:set>
                                    <p:animEffect transition="in" filter="fade">
                                      <p:cBhvr>
                                        <p:cTn id="7" dur="500"/>
                                        <p:tgtEl>
                                          <p:spTgt spid="10">
                                            <p:txEl>
                                              <p:pRg st="3" end="3"/>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par>
                                <p:cTn id="14" presetID="10" presetClass="entr" presetSubtype="0" fill="hold"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par>
                                <p:cTn id="17" presetID="10" presetClass="entr" presetSubtype="0" fill="hold" nodeType="with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500"/>
                                        <p:tgtEl>
                                          <p:spTgt spid="16"/>
                                        </p:tgtEl>
                                      </p:cBhvr>
                                    </p:animEffect>
                                  </p:childTnLst>
                                </p:cTn>
                              </p:par>
                              <p:par>
                                <p:cTn id="20" presetID="10" presetClass="entr" presetSubtype="0" fill="hold"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par>
                                <p:cTn id="23" presetID="10" presetClass="entr" presetSubtype="0" fill="hold"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par>
                                <p:cTn id="26" presetID="10" presetClass="entr" presetSubtype="0" fill="hold" nodeType="with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picture containing colorfulness, screenshot, blue, art&#10;&#10;Description automatically generated">
            <a:extLst>
              <a:ext uri="{FF2B5EF4-FFF2-40B4-BE49-F238E27FC236}">
                <a16:creationId xmlns:a16="http://schemas.microsoft.com/office/drawing/2014/main" id="{E69997D3-5584-EBC7-A2B4-F56BB970E095}"/>
              </a:ext>
            </a:extLst>
          </p:cNvPr>
          <p:cNvPicPr>
            <a:picLocks noChangeAspect="1"/>
          </p:cNvPicPr>
          <p:nvPr/>
        </p:nvPicPr>
        <p:blipFill rotWithShape="1">
          <a:blip r:embed="rId3" cstate="email">
            <a:alphaModFix amt="35000"/>
            <a:extLst>
              <a:ext uri="{28A0092B-C50C-407E-A947-70E740481C1C}">
                <a14:useLocalDpi xmlns:a14="http://schemas.microsoft.com/office/drawing/2010/main" val="0"/>
              </a:ext>
            </a:extLst>
          </a:blip>
          <a:srcRect l="5104" t="5177" r="5104" b="4261"/>
          <a:stretch/>
        </p:blipFill>
        <p:spPr>
          <a:xfrm>
            <a:off x="-1" y="0"/>
            <a:ext cx="24377651" cy="13830005"/>
          </a:xfrm>
          <a:prstGeom prst="rect">
            <a:avLst/>
          </a:prstGeom>
        </p:spPr>
      </p:pic>
      <p:sp>
        <p:nvSpPr>
          <p:cNvPr id="2" name="Title 1">
            <a:extLst>
              <a:ext uri="{FF2B5EF4-FFF2-40B4-BE49-F238E27FC236}">
                <a16:creationId xmlns:a16="http://schemas.microsoft.com/office/drawing/2014/main" id="{E71B7643-2852-2CF7-AD2F-B063210740DA}"/>
              </a:ext>
            </a:extLst>
          </p:cNvPr>
          <p:cNvSpPr>
            <a:spLocks noGrp="1"/>
          </p:cNvSpPr>
          <p:nvPr>
            <p:ph type="title"/>
          </p:nvPr>
        </p:nvSpPr>
        <p:spPr>
          <a:xfrm>
            <a:off x="1472050" y="1444839"/>
            <a:ext cx="21433548" cy="4142270"/>
          </a:xfrm>
        </p:spPr>
        <p:txBody>
          <a:bodyPr/>
          <a:lstStyle/>
          <a:p>
            <a:r>
              <a:rPr lang="en-US" sz="10500" dirty="0">
                <a:effectLst>
                  <a:outerShdw blurRad="50800" dist="38100" dir="2700000" algn="tl" rotWithShape="0">
                    <a:prstClr val="black">
                      <a:alpha val="40000"/>
                    </a:prstClr>
                  </a:outerShdw>
                </a:effectLst>
              </a:rPr>
              <a:t>Writing and editing</a:t>
            </a:r>
          </a:p>
        </p:txBody>
      </p:sp>
      <p:sp>
        <p:nvSpPr>
          <p:cNvPr id="7" name="TextBox 6">
            <a:extLst>
              <a:ext uri="{FF2B5EF4-FFF2-40B4-BE49-F238E27FC236}">
                <a16:creationId xmlns:a16="http://schemas.microsoft.com/office/drawing/2014/main" id="{13488C71-D4D7-DD2A-6D2D-67589AACAEEF}"/>
              </a:ext>
            </a:extLst>
          </p:cNvPr>
          <p:cNvSpPr txBox="1"/>
          <p:nvPr/>
        </p:nvSpPr>
        <p:spPr>
          <a:xfrm>
            <a:off x="0" y="6159795"/>
            <a:ext cx="24377650" cy="5452775"/>
          </a:xfrm>
          <a:prstGeom prst="rect">
            <a:avLst/>
          </a:prstGeom>
          <a:noFill/>
        </p:spPr>
        <p:txBody>
          <a:bodyPr wrap="square" rtlCol="0">
            <a:spAutoFit/>
          </a:bodyPr>
          <a:lstStyle/>
          <a:p>
            <a:pPr algn="ctr">
              <a:spcAft>
                <a:spcPts val="2500"/>
              </a:spcAft>
            </a:pPr>
            <a:r>
              <a:rPr lang="en-US" sz="5300" b="1" dirty="0">
                <a:solidFill>
                  <a:schemeClr val="bg1"/>
                </a:solidFill>
                <a:effectLst>
                  <a:outerShdw blurRad="50800" dist="50800" dir="2700000" algn="tl" rotWithShape="0">
                    <a:prstClr val="black">
                      <a:alpha val="40000"/>
                    </a:prstClr>
                  </a:outerShdw>
                </a:effectLst>
              </a:rPr>
              <a:t>Synthesizing text</a:t>
            </a:r>
          </a:p>
          <a:p>
            <a:pPr algn="ctr">
              <a:spcAft>
                <a:spcPts val="2500"/>
              </a:spcAft>
            </a:pPr>
            <a:r>
              <a:rPr lang="en-US" sz="5300" b="1" dirty="0">
                <a:solidFill>
                  <a:schemeClr val="bg1"/>
                </a:solidFill>
                <a:effectLst>
                  <a:outerShdw blurRad="50800" dist="50800" dir="2700000" algn="tl" rotWithShape="0">
                    <a:prstClr val="black">
                      <a:alpha val="40000"/>
                    </a:prstClr>
                  </a:outerShdw>
                </a:effectLst>
              </a:rPr>
              <a:t>Editing text</a:t>
            </a:r>
          </a:p>
          <a:p>
            <a:pPr algn="ctr">
              <a:spcAft>
                <a:spcPts val="2500"/>
              </a:spcAft>
            </a:pPr>
            <a:r>
              <a:rPr lang="en-US" sz="5300" b="1" dirty="0">
                <a:solidFill>
                  <a:schemeClr val="bg1"/>
                </a:solidFill>
                <a:effectLst>
                  <a:outerShdw blurRad="50800" dist="50800" dir="2700000" algn="tl" rotWithShape="0">
                    <a:prstClr val="black">
                      <a:alpha val="40000"/>
                    </a:prstClr>
                  </a:outerShdw>
                </a:effectLst>
              </a:rPr>
              <a:t>Evaluating text</a:t>
            </a:r>
          </a:p>
          <a:p>
            <a:pPr algn="ctr">
              <a:spcAft>
                <a:spcPts val="2500"/>
              </a:spcAft>
            </a:pPr>
            <a:r>
              <a:rPr lang="en-US" sz="5300" b="1" dirty="0">
                <a:solidFill>
                  <a:schemeClr val="bg1"/>
                </a:solidFill>
                <a:effectLst>
                  <a:outerShdw blurRad="50800" dist="50800" dir="2700000" algn="tl" rotWithShape="0">
                    <a:prstClr val="black">
                      <a:alpha val="40000"/>
                    </a:prstClr>
                  </a:outerShdw>
                </a:effectLst>
              </a:rPr>
              <a:t>Drafting academic text</a:t>
            </a:r>
          </a:p>
          <a:p>
            <a:pPr algn="ctr">
              <a:spcAft>
                <a:spcPts val="2500"/>
              </a:spcAft>
            </a:pPr>
            <a:r>
              <a:rPr lang="en-US" sz="5300" b="1" dirty="0">
                <a:solidFill>
                  <a:schemeClr val="bg1"/>
                </a:solidFill>
                <a:effectLst>
                  <a:outerShdw blurRad="50800" dist="50800" dir="2700000" algn="tl" rotWithShape="0">
                    <a:prstClr val="black">
                      <a:alpha val="40000"/>
                    </a:prstClr>
                  </a:outerShdw>
                </a:effectLst>
              </a:rPr>
              <a:t>Generating titles and headlines</a:t>
            </a:r>
          </a:p>
        </p:txBody>
      </p:sp>
      <p:sp>
        <p:nvSpPr>
          <p:cNvPr id="9" name="Rectangle 8">
            <a:extLst>
              <a:ext uri="{FF2B5EF4-FFF2-40B4-BE49-F238E27FC236}">
                <a16:creationId xmlns:a16="http://schemas.microsoft.com/office/drawing/2014/main" id="{372381E5-67DB-D667-724E-53BFA2586103}"/>
              </a:ext>
            </a:extLst>
          </p:cNvPr>
          <p:cNvSpPr/>
          <p:nvPr/>
        </p:nvSpPr>
        <p:spPr>
          <a:xfrm>
            <a:off x="835024" y="792480"/>
            <a:ext cx="22707600" cy="12131040"/>
          </a:xfrm>
          <a:prstGeom prst="rect">
            <a:avLst/>
          </a:prstGeom>
          <a:noFill/>
          <a:ln w="12700">
            <a:solidFill>
              <a:schemeClr val="bg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29219791"/>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26F81EA-1368-1B2B-3AC5-B4C95DEC2F7C}"/>
              </a:ext>
            </a:extLst>
          </p:cNvPr>
          <p:cNvSpPr>
            <a:spLocks noGrp="1"/>
          </p:cNvSpPr>
          <p:nvPr>
            <p:ph type="body" sz="quarter" idx="10"/>
          </p:nvPr>
        </p:nvSpPr>
        <p:spPr>
          <a:xfrm>
            <a:off x="1454399" y="2644053"/>
            <a:ext cx="21651785" cy="9021474"/>
          </a:xfrm>
        </p:spPr>
        <p:txBody>
          <a:bodyPr>
            <a:noAutofit/>
          </a:bodyPr>
          <a:lstStyle/>
          <a:p>
            <a:pPr>
              <a:lnSpc>
                <a:spcPct val="100000"/>
              </a:lnSpc>
              <a:spcBef>
                <a:spcPts val="1000"/>
              </a:spcBef>
              <a:spcAft>
                <a:spcPts val="3500"/>
              </a:spcAft>
            </a:pPr>
            <a:r>
              <a:rPr lang="en-GB" sz="4400" dirty="0"/>
              <a:t>LLMs excel in generating coherent text from fragmented inputs and editing text</a:t>
            </a:r>
          </a:p>
          <a:p>
            <a:pPr>
              <a:lnSpc>
                <a:spcPct val="100000"/>
              </a:lnSpc>
              <a:spcBef>
                <a:spcPts val="1000"/>
              </a:spcBef>
              <a:spcAft>
                <a:spcPts val="3500"/>
              </a:spcAft>
            </a:pPr>
            <a:r>
              <a:rPr lang="en-GB" sz="4400" b="1" i="1" dirty="0"/>
              <a:t>Enhance existing text </a:t>
            </a:r>
            <a:r>
              <a:rPr lang="en-GB" sz="4400" dirty="0"/>
              <a:t>with additional context or examples</a:t>
            </a:r>
          </a:p>
          <a:p>
            <a:pPr>
              <a:lnSpc>
                <a:spcPct val="100000"/>
              </a:lnSpc>
              <a:spcBef>
                <a:spcPts val="1000"/>
              </a:spcBef>
              <a:spcAft>
                <a:spcPts val="3500"/>
              </a:spcAft>
            </a:pPr>
            <a:r>
              <a:rPr lang="en-GB" sz="4400" b="1" i="1" dirty="0"/>
              <a:t>Create</a:t>
            </a:r>
            <a:r>
              <a:rPr lang="en-GB" sz="4400" dirty="0"/>
              <a:t> engaging paper titles, headlines, or summaries in another style</a:t>
            </a:r>
          </a:p>
          <a:p>
            <a:pPr>
              <a:lnSpc>
                <a:spcPct val="100000"/>
              </a:lnSpc>
              <a:spcBef>
                <a:spcPts val="1000"/>
              </a:spcBef>
              <a:spcAft>
                <a:spcPts val="3500"/>
              </a:spcAft>
            </a:pPr>
            <a:r>
              <a:rPr lang="en-GB" sz="4400" b="1" i="1" dirty="0"/>
              <a:t>Evaluate and improve </a:t>
            </a:r>
            <a:r>
              <a:rPr lang="en-GB" sz="4400" dirty="0"/>
              <a:t>grammar, spelling, and clarity, or identify ambiguities</a:t>
            </a:r>
          </a:p>
          <a:p>
            <a:pPr>
              <a:lnSpc>
                <a:spcPct val="100000"/>
              </a:lnSpc>
              <a:spcBef>
                <a:spcPts val="2500"/>
              </a:spcBef>
              <a:spcAft>
                <a:spcPts val="1500"/>
              </a:spcAft>
            </a:pPr>
            <a:r>
              <a:rPr lang="en-GB" sz="4400" b="1" dirty="0">
                <a:solidFill>
                  <a:schemeClr val="accent4">
                    <a:lumMod val="75000"/>
                  </a:schemeClr>
                </a:solidFill>
              </a:rPr>
              <a:t>Caveats: </a:t>
            </a:r>
          </a:p>
          <a:p>
            <a:pPr lvl="1">
              <a:lnSpc>
                <a:spcPct val="100000"/>
              </a:lnSpc>
              <a:spcBef>
                <a:spcPts val="1000"/>
              </a:spcBef>
              <a:spcAft>
                <a:spcPts val="1000"/>
              </a:spcAft>
            </a:pPr>
            <a:r>
              <a:rPr lang="en-GB" sz="3900" dirty="0">
                <a:solidFill>
                  <a:schemeClr val="accent4">
                    <a:lumMod val="75000"/>
                  </a:schemeClr>
                </a:solidFill>
              </a:rPr>
              <a:t>Generated text may lack human nuances</a:t>
            </a:r>
          </a:p>
          <a:p>
            <a:pPr lvl="1">
              <a:lnSpc>
                <a:spcPct val="100000"/>
              </a:lnSpc>
              <a:spcBef>
                <a:spcPts val="1000"/>
              </a:spcBef>
              <a:spcAft>
                <a:spcPts val="1000"/>
              </a:spcAft>
            </a:pPr>
            <a:r>
              <a:rPr lang="en-GB" sz="3900" dirty="0">
                <a:solidFill>
                  <a:schemeClr val="accent4">
                    <a:lumMod val="75000"/>
                  </a:schemeClr>
                </a:solidFill>
              </a:rPr>
              <a:t>Outputs require thorough evaluation and amendment</a:t>
            </a:r>
          </a:p>
        </p:txBody>
      </p:sp>
      <p:sp>
        <p:nvSpPr>
          <p:cNvPr id="3" name="Title 2">
            <a:extLst>
              <a:ext uri="{FF2B5EF4-FFF2-40B4-BE49-F238E27FC236}">
                <a16:creationId xmlns:a16="http://schemas.microsoft.com/office/drawing/2014/main" id="{E9491467-F347-1F1F-0335-7AE2176F27E6}"/>
              </a:ext>
            </a:extLst>
          </p:cNvPr>
          <p:cNvSpPr>
            <a:spLocks noGrp="1"/>
          </p:cNvSpPr>
          <p:nvPr>
            <p:ph type="title"/>
          </p:nvPr>
        </p:nvSpPr>
        <p:spPr/>
        <p:txBody>
          <a:bodyPr/>
          <a:lstStyle/>
          <a:p>
            <a:r>
              <a:rPr lang="en-GB" dirty="0"/>
              <a:t>Writing and editing: </a:t>
            </a:r>
            <a:r>
              <a:rPr lang="en-GB" sz="6000" i="1" dirty="0"/>
              <a:t>Streamline the writing process</a:t>
            </a:r>
            <a:endParaRPr lang="en-GB" i="1" dirty="0">
              <a:solidFill>
                <a:schemeClr val="tx1">
                  <a:lumMod val="75000"/>
                  <a:lumOff val="25000"/>
                </a:schemeClr>
              </a:solidFill>
            </a:endParaRPr>
          </a:p>
        </p:txBody>
      </p:sp>
      <p:sp>
        <p:nvSpPr>
          <p:cNvPr id="5" name="Rectangle 4">
            <a:extLst>
              <a:ext uri="{FF2B5EF4-FFF2-40B4-BE49-F238E27FC236}">
                <a16:creationId xmlns:a16="http://schemas.microsoft.com/office/drawing/2014/main" id="{B0F267CD-3A76-1583-6F62-8350636FCDFA}"/>
              </a:ext>
            </a:extLst>
          </p:cNvPr>
          <p:cNvSpPr/>
          <p:nvPr/>
        </p:nvSpPr>
        <p:spPr>
          <a:xfrm>
            <a:off x="1271466" y="2549460"/>
            <a:ext cx="20834625" cy="982016"/>
          </a:xfrm>
          <a:prstGeom prst="rect">
            <a:avLst/>
          </a:prstGeom>
          <a:noFill/>
          <a:ln w="28575">
            <a:solidFill>
              <a:srgbClr val="184296"/>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279183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CEC2A8FD-8F54-3F67-AA83-19D002E6BEB9}"/>
              </a:ext>
            </a:extLst>
          </p:cNvPr>
          <p:cNvSpPr txBox="1"/>
          <p:nvPr/>
        </p:nvSpPr>
        <p:spPr>
          <a:xfrm>
            <a:off x="1690006" y="1273587"/>
            <a:ext cx="21284294" cy="12157174"/>
          </a:xfrm>
          <a:prstGeom prst="rect">
            <a:avLst/>
          </a:prstGeom>
          <a:noFill/>
        </p:spPr>
        <p:txBody>
          <a:bodyPr wrap="square">
            <a:spAutoFit/>
          </a:bodyPr>
          <a:lstStyle/>
          <a:p>
            <a:pPr marL="3157538" indent="-3125788">
              <a:spcBef>
                <a:spcPts val="800"/>
              </a:spcBef>
            </a:pPr>
            <a:r>
              <a:rPr lang="en-US" sz="3400" b="1" dirty="0">
                <a:effectLst/>
              </a:rPr>
              <a:t>PROMPT: 	</a:t>
            </a:r>
            <a:r>
              <a:rPr lang="en-US" sz="3400" dirty="0"/>
              <a:t>Write a paragraph in the style of an academic economist that integrates the following points. Include a topic sentence.</a:t>
            </a:r>
          </a:p>
          <a:p>
            <a:pPr marL="3157538" indent="-3125788">
              <a:spcBef>
                <a:spcPts val="800"/>
              </a:spcBef>
            </a:pPr>
            <a:r>
              <a:rPr lang="en-US" sz="800" dirty="0"/>
              <a:t> </a:t>
            </a:r>
          </a:p>
          <a:p>
            <a:pPr marL="3894138" indent="-733425">
              <a:spcBef>
                <a:spcPts val="800"/>
              </a:spcBef>
              <a:buFont typeface="Arial" panose="020B0604020202020204" pitchFamily="34" charset="0"/>
              <a:buChar char="•"/>
            </a:pPr>
            <a:r>
              <a:rPr lang="en-US" sz="2700" dirty="0"/>
              <a:t>progressive taxation plays a big role in mitigating income inequality in developing countries</a:t>
            </a:r>
          </a:p>
          <a:p>
            <a:pPr marL="3894138" indent="-733425">
              <a:spcBef>
                <a:spcPts val="800"/>
              </a:spcBef>
              <a:buFont typeface="Arial" panose="020B0604020202020204" pitchFamily="34" charset="0"/>
              <a:buChar char="•"/>
            </a:pPr>
            <a:r>
              <a:rPr lang="en-US" sz="2700" dirty="0"/>
              <a:t>the effectiveness of such systems is often hampered by low compliance rates, large informal sector, etc. </a:t>
            </a:r>
            <a:r>
              <a:rPr lang="en-US" sz="2700" b="1" dirty="0"/>
              <a:t>[discuss additional challenges]</a:t>
            </a:r>
          </a:p>
          <a:p>
            <a:pPr marL="3894138" indent="-733425">
              <a:spcBef>
                <a:spcPts val="800"/>
              </a:spcBef>
              <a:buFont typeface="Arial" panose="020B0604020202020204" pitchFamily="34" charset="0"/>
              <a:buChar char="•"/>
            </a:pPr>
            <a:r>
              <a:rPr lang="en-US" sz="2700" dirty="0"/>
              <a:t>economists must explore strategies like leveraging tech for better tax enforcement </a:t>
            </a:r>
            <a:r>
              <a:rPr lang="en-US" sz="2700" b="1" dirty="0"/>
              <a:t>[offer additional solutions]</a:t>
            </a:r>
          </a:p>
          <a:p>
            <a:pPr marL="3894138" indent="-733425">
              <a:spcBef>
                <a:spcPts val="800"/>
              </a:spcBef>
              <a:buFont typeface="Arial" panose="020B0604020202020204" pitchFamily="34" charset="0"/>
              <a:buChar char="•"/>
            </a:pPr>
            <a:r>
              <a:rPr lang="en-US" sz="2700" dirty="0"/>
              <a:t>it is also important to consider international cooperation to combat tax evasion </a:t>
            </a:r>
            <a:r>
              <a:rPr lang="en-US" sz="2700" b="1" dirty="0"/>
              <a:t>[also offer specific ways in which this can be done]</a:t>
            </a:r>
          </a:p>
          <a:p>
            <a:pPr marL="3894138" indent="-733425">
              <a:spcBef>
                <a:spcPts val="800"/>
              </a:spcBef>
              <a:buFont typeface="Arial" panose="020B0604020202020204" pitchFamily="34" charset="0"/>
              <a:buChar char="•"/>
            </a:pPr>
            <a:r>
              <a:rPr lang="en-US" sz="2700" dirty="0"/>
              <a:t>conclude by stating a balance must be struck between ensuring tax fairness and avoiding overly burdensome taxation </a:t>
            </a:r>
            <a:r>
              <a:rPr lang="en-US" sz="2700" b="1" dirty="0"/>
              <a:t>[discussing why]</a:t>
            </a:r>
          </a:p>
          <a:p>
            <a:pPr marL="3160713">
              <a:spcBef>
                <a:spcPts val="800"/>
              </a:spcBef>
            </a:pPr>
            <a:endParaRPr lang="en-US" sz="2000" dirty="0"/>
          </a:p>
          <a:p>
            <a:pPr marL="3157538" indent="-3125788">
              <a:spcBef>
                <a:spcPts val="800"/>
              </a:spcBef>
            </a:pPr>
            <a:r>
              <a:rPr lang="en-US" sz="3400" b="1" dirty="0">
                <a:effectLst/>
              </a:rPr>
              <a:t>RESPONSE: 	</a:t>
            </a:r>
            <a:r>
              <a:rPr lang="en-US" sz="2700" dirty="0"/>
              <a:t>Progressive taxation is instrumental in mitigating income inequality in developing countries by ensuring that higher earners contribute proportionally more to public revenue, thereby enabling the provision of essential services and social safety nets. However, the effectiveness of progressive tax systems in these contexts is frequently undermined by challenges such as low compliance rates, the prevalence of large informal sectors, limited administrative capacity, and inadequate legal frameworks. To enhance the efficacy of progressive taxation, economists must explore strategies such as broadening the tax base to include previously untaxed activities, leveraging digital technologies for improved tax collection and enforcement, and implementing simplified tax regimes that reduce the compliance burden. Additionally, fostering international cooperation is crucial to combat tax evasion, which can be achieved through the establishment of global information-sharing agreements, harmonizing tax policies to prevent base erosion and profit shifting, and supporting capacity-building initiatives in developing nations. Ultimately, a delicate balance must be struck between ensuring tax fairness and avoiding overly burdensome taxation, as excessive tax pressures can disincentivize investment and economic growth, thereby potentially exacerbating the very inequalities the tax system seeks to alleviate.</a:t>
            </a:r>
          </a:p>
          <a:p>
            <a:pPr marL="3157538" indent="-3125788">
              <a:spcBef>
                <a:spcPts val="800"/>
              </a:spcBef>
            </a:pPr>
            <a:endParaRPr lang="en-US" sz="2700" dirty="0">
              <a:effectLst/>
            </a:endParaRPr>
          </a:p>
        </p:txBody>
      </p:sp>
      <p:sp>
        <p:nvSpPr>
          <p:cNvPr id="4" name="TextBox 3">
            <a:extLst>
              <a:ext uri="{FF2B5EF4-FFF2-40B4-BE49-F238E27FC236}">
                <a16:creationId xmlns:a16="http://schemas.microsoft.com/office/drawing/2014/main" id="{9C2843A7-B990-EE15-1649-6270DCFDB6DD}"/>
              </a:ext>
            </a:extLst>
          </p:cNvPr>
          <p:cNvSpPr txBox="1"/>
          <p:nvPr/>
        </p:nvSpPr>
        <p:spPr>
          <a:xfrm>
            <a:off x="4816928" y="237873"/>
            <a:ext cx="18949306" cy="523220"/>
          </a:xfrm>
          <a:prstGeom prst="rect">
            <a:avLst/>
          </a:prstGeom>
          <a:noFill/>
          <a:ln>
            <a:noFill/>
          </a:ln>
        </p:spPr>
        <p:txBody>
          <a:bodyPr wrap="square">
            <a:spAutoFit/>
          </a:bodyPr>
          <a:lstStyle/>
          <a:p>
            <a:pPr marL="3157538" indent="-3157538" algn="r">
              <a:spcBef>
                <a:spcPts val="800"/>
              </a:spcBef>
            </a:pPr>
            <a:r>
              <a:rPr lang="en-US" sz="2800" b="1" dirty="0">
                <a:solidFill>
                  <a:schemeClr val="tx1">
                    <a:lumMod val="50000"/>
                    <a:lumOff val="50000"/>
                  </a:schemeClr>
                </a:solidFill>
                <a:effectLst/>
              </a:rPr>
              <a:t>Writing and editing: Synthesizing text</a:t>
            </a:r>
          </a:p>
        </p:txBody>
      </p:sp>
      <p:sp>
        <p:nvSpPr>
          <p:cNvPr id="2" name="TextBox 1">
            <a:extLst>
              <a:ext uri="{FF2B5EF4-FFF2-40B4-BE49-F238E27FC236}">
                <a16:creationId xmlns:a16="http://schemas.microsoft.com/office/drawing/2014/main" id="{C03DCF8A-1371-9122-FD93-F00234DB62C9}"/>
              </a:ext>
            </a:extLst>
          </p:cNvPr>
          <p:cNvSpPr txBox="1"/>
          <p:nvPr/>
        </p:nvSpPr>
        <p:spPr>
          <a:xfrm>
            <a:off x="1690006" y="7646299"/>
            <a:ext cx="3126922" cy="954107"/>
          </a:xfrm>
          <a:prstGeom prst="rect">
            <a:avLst/>
          </a:prstGeom>
          <a:noFill/>
        </p:spPr>
        <p:txBody>
          <a:bodyPr wrap="square">
            <a:spAutoFit/>
          </a:bodyPr>
          <a:lstStyle/>
          <a:p>
            <a:pPr rtl="0">
              <a:spcBef>
                <a:spcPts val="400"/>
              </a:spcBef>
              <a:spcAft>
                <a:spcPts val="0"/>
              </a:spcAft>
            </a:pPr>
            <a:r>
              <a:rPr lang="en-US" sz="2800" b="0" i="1" dirty="0">
                <a:effectLst/>
                <a:latin typeface="Arial" panose="020B0604020202020204" pitchFamily="34" charset="0"/>
                <a:cs typeface="Arial" panose="020B0604020202020204" pitchFamily="34" charset="0"/>
              </a:rPr>
              <a:t>(o1-mini via ChatGPT API) </a:t>
            </a:r>
          </a:p>
        </p:txBody>
      </p:sp>
    </p:spTree>
    <p:extLst>
      <p:ext uri="{BB962C8B-B14F-4D97-AF65-F5344CB8AC3E}">
        <p14:creationId xmlns:p14="http://schemas.microsoft.com/office/powerpoint/2010/main" val="6451955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xEl>
                                              <p:pRg st="8" end="8"/>
                                            </p:txEl>
                                          </p:spTgt>
                                        </p:tgtEl>
                                        <p:attrNameLst>
                                          <p:attrName>style.visibility</p:attrName>
                                        </p:attrNameLst>
                                      </p:cBhvr>
                                      <p:to>
                                        <p:strVal val="visible"/>
                                      </p:to>
                                    </p:set>
                                    <p:animEffect transition="in" filter="fade">
                                      <p:cBhvr>
                                        <p:cTn id="7" dur="500"/>
                                        <p:tgtEl>
                                          <p:spTgt spid="10">
                                            <p:txEl>
                                              <p:pRg st="8" end="8"/>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par>
                                <p:cTn id="11" presetID="10" presetClass="entr" presetSubtype="0" fill="hold" nodeType="withEffect">
                                  <p:stCondLst>
                                    <p:cond delay="0"/>
                                  </p:stCondLst>
                                  <p:childTnLst>
                                    <p:set>
                                      <p:cBhvr>
                                        <p:cTn id="12" dur="1" fill="hold">
                                          <p:stCondLst>
                                            <p:cond delay="0"/>
                                          </p:stCondLst>
                                        </p:cTn>
                                        <p:tgtEl>
                                          <p:spTgt spid="10">
                                            <p:txEl>
                                              <p:pRg st="8" end="8"/>
                                            </p:txEl>
                                          </p:spTgt>
                                        </p:tgtEl>
                                        <p:attrNameLst>
                                          <p:attrName>style.visibility</p:attrName>
                                        </p:attrNameLst>
                                      </p:cBhvr>
                                      <p:to>
                                        <p:strVal val="visible"/>
                                      </p:to>
                                    </p:set>
                                    <p:animEffect transition="in" filter="fade">
                                      <p:cBhvr>
                                        <p:cTn id="13" dur="500"/>
                                        <p:tgtEl>
                                          <p:spTgt spid="10">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8A6324-7974-3395-84DE-2CAD16DA8ACE}"/>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61E6D938-BA0B-9204-C88B-93A4DAAA4E1C}"/>
              </a:ext>
            </a:extLst>
          </p:cNvPr>
          <p:cNvSpPr txBox="1"/>
          <p:nvPr/>
        </p:nvSpPr>
        <p:spPr>
          <a:xfrm>
            <a:off x="1690006" y="1273587"/>
            <a:ext cx="21284294" cy="12157174"/>
          </a:xfrm>
          <a:prstGeom prst="rect">
            <a:avLst/>
          </a:prstGeom>
          <a:noFill/>
        </p:spPr>
        <p:txBody>
          <a:bodyPr wrap="square">
            <a:spAutoFit/>
          </a:bodyPr>
          <a:lstStyle/>
          <a:p>
            <a:pPr marL="3157538" indent="-3125788">
              <a:spcBef>
                <a:spcPts val="800"/>
              </a:spcBef>
            </a:pPr>
            <a:r>
              <a:rPr lang="en-US" sz="3400" b="1" dirty="0">
                <a:effectLst/>
              </a:rPr>
              <a:t>PROMPT: 	</a:t>
            </a:r>
            <a:r>
              <a:rPr lang="en-US" sz="3400" dirty="0"/>
              <a:t>Write a paragraph in the style of an academic economist that integrates the following points. Include a topic sentence.</a:t>
            </a:r>
          </a:p>
          <a:p>
            <a:pPr marL="3157538" indent="-3125788">
              <a:spcBef>
                <a:spcPts val="800"/>
              </a:spcBef>
            </a:pPr>
            <a:r>
              <a:rPr lang="en-US" sz="800" dirty="0"/>
              <a:t> </a:t>
            </a:r>
          </a:p>
          <a:p>
            <a:pPr marL="3894138" indent="-733425">
              <a:spcBef>
                <a:spcPts val="800"/>
              </a:spcBef>
              <a:buFont typeface="Arial" panose="020B0604020202020204" pitchFamily="34" charset="0"/>
              <a:buChar char="•"/>
            </a:pPr>
            <a:r>
              <a:rPr lang="en-US" sz="2700" dirty="0"/>
              <a:t>progressive taxation plays a big role in mitigating income inequality in developing countries</a:t>
            </a:r>
          </a:p>
          <a:p>
            <a:pPr marL="3894138" indent="-733425">
              <a:spcBef>
                <a:spcPts val="800"/>
              </a:spcBef>
              <a:buFont typeface="Arial" panose="020B0604020202020204" pitchFamily="34" charset="0"/>
              <a:buChar char="•"/>
            </a:pPr>
            <a:r>
              <a:rPr lang="en-US" sz="2700" dirty="0"/>
              <a:t>the effectiveness of such systems is often hampered by low compliance rates, large informal sector, etc. </a:t>
            </a:r>
            <a:r>
              <a:rPr lang="en-US" sz="2700" b="1" dirty="0"/>
              <a:t>[discuss additional challenges]</a:t>
            </a:r>
          </a:p>
          <a:p>
            <a:pPr marL="3894138" indent="-733425">
              <a:spcBef>
                <a:spcPts val="800"/>
              </a:spcBef>
              <a:buFont typeface="Arial" panose="020B0604020202020204" pitchFamily="34" charset="0"/>
              <a:buChar char="•"/>
            </a:pPr>
            <a:r>
              <a:rPr lang="en-US" sz="2700" dirty="0"/>
              <a:t>economists must explore strategies like leveraging tech for better tax enforcement </a:t>
            </a:r>
            <a:r>
              <a:rPr lang="en-US" sz="2700" b="1" dirty="0"/>
              <a:t>[offer additional solutions]</a:t>
            </a:r>
          </a:p>
          <a:p>
            <a:pPr marL="3894138" indent="-733425">
              <a:spcBef>
                <a:spcPts val="800"/>
              </a:spcBef>
              <a:buFont typeface="Arial" panose="020B0604020202020204" pitchFamily="34" charset="0"/>
              <a:buChar char="•"/>
            </a:pPr>
            <a:r>
              <a:rPr lang="en-US" sz="2700" dirty="0"/>
              <a:t>it is also important to consider </a:t>
            </a:r>
            <a:r>
              <a:rPr lang="en-US" sz="2700" dirty="0">
                <a:highlight>
                  <a:srgbClr val="FFFF00"/>
                </a:highlight>
              </a:rPr>
              <a:t>international cooperation to combat tax evasion </a:t>
            </a:r>
            <a:r>
              <a:rPr lang="en-US" sz="2700" b="1" dirty="0">
                <a:highlight>
                  <a:srgbClr val="FFFF00"/>
                </a:highlight>
              </a:rPr>
              <a:t>[also offer specific ways in which this can be done]</a:t>
            </a:r>
          </a:p>
          <a:p>
            <a:pPr marL="3894138" indent="-733425">
              <a:spcBef>
                <a:spcPts val="800"/>
              </a:spcBef>
              <a:buFont typeface="Arial" panose="020B0604020202020204" pitchFamily="34" charset="0"/>
              <a:buChar char="•"/>
            </a:pPr>
            <a:r>
              <a:rPr lang="en-US" sz="2700" dirty="0"/>
              <a:t>conclude by stating a balance must be struck between ensuring tax fairness and avoiding overly burdensome taxation </a:t>
            </a:r>
            <a:r>
              <a:rPr lang="en-US" sz="2700" b="1" dirty="0"/>
              <a:t>[discussing why]</a:t>
            </a:r>
          </a:p>
          <a:p>
            <a:pPr marL="3160713">
              <a:spcBef>
                <a:spcPts val="800"/>
              </a:spcBef>
            </a:pPr>
            <a:endParaRPr lang="en-US" sz="2000" dirty="0"/>
          </a:p>
          <a:p>
            <a:pPr marL="3157538" indent="-3125788">
              <a:spcBef>
                <a:spcPts val="800"/>
              </a:spcBef>
            </a:pPr>
            <a:r>
              <a:rPr lang="en-US" sz="3400" b="1" dirty="0">
                <a:effectLst/>
              </a:rPr>
              <a:t>RESPONSE: 	</a:t>
            </a:r>
            <a:r>
              <a:rPr lang="en-US" sz="2700" dirty="0"/>
              <a:t>Progressive taxation is instrumental in mitigating income inequality in developing countries by ensuring that higher earners contribute proportionally more to public revenue, thereby enabling the provision of essential services and social safety nets. However, the effectiveness of progressive tax systems in these contexts is frequently undermined by challenges such as low compliance rates, the prevalence of large informal sectors, limited administrative capacity, and inadequate legal frameworks. To enhance the efficacy of progressive taxation, economists must explore strategies such as broadening the tax base to include previously untaxed activities, leveraging digital technologies for improved tax collection and enforcement, and implementing simplified tax regimes that reduce the compliance burden. Additionally, fostering international cooperation is crucial to combat tax evasion, which </a:t>
            </a:r>
            <a:r>
              <a:rPr lang="en-US" sz="2700" dirty="0">
                <a:highlight>
                  <a:srgbClr val="FFFF00"/>
                </a:highlight>
              </a:rPr>
              <a:t>can be achieved through the establishment of global information-sharing agreements, harmonizing tax policies to prevent base erosion and profit shifting</a:t>
            </a:r>
            <a:r>
              <a:rPr lang="en-US" sz="2700" dirty="0"/>
              <a:t>, and supporting capacity-building initiatives in developing nations. Ultimately, a delicate balance must be struck between ensuring tax fairness and avoiding overly burdensome taxation, as excessive tax pressures can disincentivize investment and economic growth, thereby potentially exacerbating the very inequalities the tax system seeks to alleviate.</a:t>
            </a:r>
          </a:p>
          <a:p>
            <a:pPr marL="3157538" indent="-3125788">
              <a:spcBef>
                <a:spcPts val="800"/>
              </a:spcBef>
            </a:pPr>
            <a:endParaRPr lang="en-US" sz="2700" dirty="0">
              <a:effectLst/>
            </a:endParaRPr>
          </a:p>
        </p:txBody>
      </p:sp>
      <p:sp>
        <p:nvSpPr>
          <p:cNvPr id="4" name="TextBox 3">
            <a:extLst>
              <a:ext uri="{FF2B5EF4-FFF2-40B4-BE49-F238E27FC236}">
                <a16:creationId xmlns:a16="http://schemas.microsoft.com/office/drawing/2014/main" id="{234B5121-B35A-FA73-81C8-7A324BA343FA}"/>
              </a:ext>
            </a:extLst>
          </p:cNvPr>
          <p:cNvSpPr txBox="1"/>
          <p:nvPr/>
        </p:nvSpPr>
        <p:spPr>
          <a:xfrm>
            <a:off x="4816928" y="237873"/>
            <a:ext cx="18949306" cy="523220"/>
          </a:xfrm>
          <a:prstGeom prst="rect">
            <a:avLst/>
          </a:prstGeom>
          <a:noFill/>
          <a:ln>
            <a:noFill/>
          </a:ln>
        </p:spPr>
        <p:txBody>
          <a:bodyPr wrap="square">
            <a:spAutoFit/>
          </a:bodyPr>
          <a:lstStyle/>
          <a:p>
            <a:pPr marL="3157538" indent="-3157538" algn="r">
              <a:spcBef>
                <a:spcPts val="800"/>
              </a:spcBef>
            </a:pPr>
            <a:r>
              <a:rPr lang="en-US" sz="2800" b="1" dirty="0">
                <a:solidFill>
                  <a:schemeClr val="tx1">
                    <a:lumMod val="50000"/>
                    <a:lumOff val="50000"/>
                  </a:schemeClr>
                </a:solidFill>
                <a:effectLst/>
              </a:rPr>
              <a:t>Writing and editing: Synthesizing text</a:t>
            </a:r>
          </a:p>
        </p:txBody>
      </p:sp>
      <p:sp>
        <p:nvSpPr>
          <p:cNvPr id="2" name="TextBox 1">
            <a:extLst>
              <a:ext uri="{FF2B5EF4-FFF2-40B4-BE49-F238E27FC236}">
                <a16:creationId xmlns:a16="http://schemas.microsoft.com/office/drawing/2014/main" id="{83C572D2-FB79-63EB-53DE-DCBD33B94A85}"/>
              </a:ext>
            </a:extLst>
          </p:cNvPr>
          <p:cNvSpPr txBox="1"/>
          <p:nvPr/>
        </p:nvSpPr>
        <p:spPr>
          <a:xfrm>
            <a:off x="1690006" y="7639690"/>
            <a:ext cx="3126922" cy="954107"/>
          </a:xfrm>
          <a:prstGeom prst="rect">
            <a:avLst/>
          </a:prstGeom>
          <a:noFill/>
        </p:spPr>
        <p:txBody>
          <a:bodyPr wrap="square">
            <a:spAutoFit/>
          </a:bodyPr>
          <a:lstStyle/>
          <a:p>
            <a:pPr rtl="0">
              <a:spcBef>
                <a:spcPts val="400"/>
              </a:spcBef>
              <a:spcAft>
                <a:spcPts val="0"/>
              </a:spcAft>
            </a:pPr>
            <a:r>
              <a:rPr lang="en-US" sz="2800" b="0" i="1" dirty="0">
                <a:effectLst/>
                <a:latin typeface="Arial" panose="020B0604020202020204" pitchFamily="34" charset="0"/>
                <a:cs typeface="Arial" panose="020B0604020202020204" pitchFamily="34" charset="0"/>
              </a:rPr>
              <a:t>(o1-mini via ChatGPT API) </a:t>
            </a:r>
          </a:p>
        </p:txBody>
      </p:sp>
    </p:spTree>
    <p:extLst>
      <p:ext uri="{BB962C8B-B14F-4D97-AF65-F5344CB8AC3E}">
        <p14:creationId xmlns:p14="http://schemas.microsoft.com/office/powerpoint/2010/main" val="1223217134"/>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CEC2A8FD-8F54-3F67-AA83-19D002E6BEB9}"/>
              </a:ext>
            </a:extLst>
          </p:cNvPr>
          <p:cNvSpPr txBox="1"/>
          <p:nvPr/>
        </p:nvSpPr>
        <p:spPr>
          <a:xfrm>
            <a:off x="1690006" y="1359312"/>
            <a:ext cx="21284294" cy="10438755"/>
          </a:xfrm>
          <a:prstGeom prst="rect">
            <a:avLst/>
          </a:prstGeom>
          <a:noFill/>
        </p:spPr>
        <p:txBody>
          <a:bodyPr wrap="square">
            <a:spAutoFit/>
          </a:bodyPr>
          <a:lstStyle/>
          <a:p>
            <a:pPr marL="3157538" indent="-3125788">
              <a:spcBef>
                <a:spcPts val="800"/>
              </a:spcBef>
            </a:pPr>
            <a:r>
              <a:rPr lang="en-US" sz="3400" b="1" dirty="0">
                <a:effectLst/>
              </a:rPr>
              <a:t>PROMPT: 	</a:t>
            </a:r>
            <a:r>
              <a:rPr lang="en-US" sz="3400" dirty="0"/>
              <a:t>Give a concise list of the top 5 stylistic shortcomings of the following abstract: </a:t>
            </a:r>
          </a:p>
          <a:p>
            <a:pPr marL="3157538" indent="-3125788">
              <a:spcBef>
                <a:spcPts val="800"/>
              </a:spcBef>
            </a:pPr>
            <a:endParaRPr lang="en-US" sz="500" dirty="0"/>
          </a:p>
          <a:p>
            <a:pPr marL="3157538" indent="-3125788">
              <a:spcBef>
                <a:spcPts val="800"/>
              </a:spcBef>
            </a:pPr>
            <a:r>
              <a:rPr lang="en-US" sz="2600" dirty="0"/>
              <a:t>	In the wake of the COVID-19 pandemic, several countries enacted tax and social protection measures to help mitigate the economic hardship faced by individuals and households. This experience underscores the need to better understand the impact of such programmes on incomes and poverty during crises, especially in low- and middle-income countries (LMICs) where they are most needed. This paper reviews existing empirical literature on the subject, conducting a scoping review on quantitative studies published between 2000 and 2022. Following a structured selection approach, we identify 39 studies about the role of social protection and taxation in LMICs during periods of crisis. The results reveal that LMICs often enact both vertical and horizontal expansions of existing unconditional cash transfer schemes during crises, although the applications vary by geography. Our research also suggests a sharp increase in recent studies because of the COVID-19 pandemic, and a large </a:t>
            </a:r>
            <a:r>
              <a:rPr lang="en-US" sz="2600" dirty="0" err="1"/>
              <a:t>variaety</a:t>
            </a:r>
            <a:r>
              <a:rPr lang="en-US" sz="2600" dirty="0"/>
              <a:t> of methods used to study the subject. In terms of effects, social protection can help cushion households against crises, but the effect size depends on the policy adopted, country context, and type of crisis. The minimal empirical evidence about tax policy studies do not enable us to draw conclusions. </a:t>
            </a:r>
          </a:p>
          <a:p>
            <a:pPr marL="3157538" indent="-3125788">
              <a:spcBef>
                <a:spcPts val="800"/>
              </a:spcBef>
            </a:pPr>
            <a:r>
              <a:rPr lang="en-US" sz="3400" b="1" dirty="0">
                <a:effectLst/>
              </a:rPr>
              <a:t>	</a:t>
            </a:r>
          </a:p>
          <a:p>
            <a:pPr marL="3724275" indent="-563563">
              <a:spcBef>
                <a:spcPts val="800"/>
              </a:spcBef>
              <a:buFont typeface="+mj-lt"/>
              <a:buAutoNum type="arabicPeriod"/>
            </a:pPr>
            <a:r>
              <a:rPr lang="en-US" sz="2600" b="1" dirty="0"/>
              <a:t>Typographical Error: </a:t>
            </a:r>
            <a:r>
              <a:rPr lang="en-US" sz="2600" dirty="0"/>
              <a:t>The word "</a:t>
            </a:r>
            <a:r>
              <a:rPr lang="en-US" sz="2600" dirty="0" err="1"/>
              <a:t>variaety</a:t>
            </a:r>
            <a:r>
              <a:rPr lang="en-US" sz="2600" dirty="0"/>
              <a:t>" is misspelled and should be corrected to "variety," which detracts from the professional presentation.</a:t>
            </a:r>
          </a:p>
          <a:p>
            <a:pPr marL="3724275" indent="-563563">
              <a:spcBef>
                <a:spcPts val="800"/>
              </a:spcBef>
              <a:buFont typeface="+mj-lt"/>
              <a:buAutoNum type="arabicPeriod"/>
            </a:pPr>
            <a:r>
              <a:rPr lang="en-US" sz="2600" b="1" dirty="0"/>
              <a:t>Redundancy and Wordiness: </a:t>
            </a:r>
            <a:r>
              <a:rPr lang="en-US" sz="2600" dirty="0"/>
              <a:t>Phrases like "in the wake of" and "underscores the need to better understand" could be more concise, making the abstract clearer and more direct.</a:t>
            </a:r>
          </a:p>
          <a:p>
            <a:pPr marL="3724275" indent="-563563">
              <a:spcBef>
                <a:spcPts val="800"/>
              </a:spcBef>
              <a:buFont typeface="+mj-lt"/>
              <a:buAutoNum type="arabicPeriod"/>
            </a:pPr>
            <a:r>
              <a:rPr lang="en-US" sz="2600" b="1" dirty="0"/>
              <a:t>Use of Unexplained Jargon: </a:t>
            </a:r>
            <a:r>
              <a:rPr lang="en-US" sz="2600" dirty="0"/>
              <a:t>Terms such as "vertical and horizontal expansions" are specialized and may not be immediately understandable to all readers without further clarification.</a:t>
            </a:r>
          </a:p>
          <a:p>
            <a:pPr marL="3724275" indent="-563563">
              <a:spcBef>
                <a:spcPts val="800"/>
              </a:spcBef>
              <a:buFont typeface="+mj-lt"/>
              <a:buAutoNum type="arabicPeriod"/>
            </a:pPr>
            <a:r>
              <a:rPr lang="en-US" sz="2600" b="1" dirty="0"/>
              <a:t>Inconsistent Sentence Structure: </a:t>
            </a:r>
            <a:r>
              <a:rPr lang="en-US" sz="2600" dirty="0"/>
              <a:t>The abstract shifts between different sentence structures and perspectives, which can disrupt the flow and coherence of the text.</a:t>
            </a:r>
          </a:p>
          <a:p>
            <a:pPr marL="3724275" indent="-563563">
              <a:spcBef>
                <a:spcPts val="800"/>
              </a:spcBef>
              <a:buFont typeface="+mj-lt"/>
              <a:buAutoNum type="arabicPeriod"/>
            </a:pPr>
            <a:r>
              <a:rPr lang="en-US" sz="2600" b="1" dirty="0"/>
              <a:t>Lack of Clarity in Conclusions: </a:t>
            </a:r>
            <a:r>
              <a:rPr lang="en-US" sz="2600" dirty="0"/>
              <a:t>The final sentence is vague regarding the implications of the minimal empirical evidence on tax policy, leaving the reader uncertain about the study's definitive outcomes.</a:t>
            </a:r>
            <a:endParaRPr lang="en-US" sz="2700" dirty="0">
              <a:effectLst/>
            </a:endParaRPr>
          </a:p>
        </p:txBody>
      </p:sp>
      <p:sp>
        <p:nvSpPr>
          <p:cNvPr id="4" name="TextBox 3">
            <a:extLst>
              <a:ext uri="{FF2B5EF4-FFF2-40B4-BE49-F238E27FC236}">
                <a16:creationId xmlns:a16="http://schemas.microsoft.com/office/drawing/2014/main" id="{9C2843A7-B990-EE15-1649-6270DCFDB6DD}"/>
              </a:ext>
            </a:extLst>
          </p:cNvPr>
          <p:cNvSpPr txBox="1"/>
          <p:nvPr/>
        </p:nvSpPr>
        <p:spPr>
          <a:xfrm>
            <a:off x="4816928" y="237873"/>
            <a:ext cx="18949306" cy="523220"/>
          </a:xfrm>
          <a:prstGeom prst="rect">
            <a:avLst/>
          </a:prstGeom>
          <a:noFill/>
          <a:ln>
            <a:noFill/>
          </a:ln>
        </p:spPr>
        <p:txBody>
          <a:bodyPr wrap="square">
            <a:spAutoFit/>
          </a:bodyPr>
          <a:lstStyle/>
          <a:p>
            <a:pPr marL="3157538" indent="-3157538" algn="r">
              <a:spcBef>
                <a:spcPts val="800"/>
              </a:spcBef>
            </a:pPr>
            <a:r>
              <a:rPr lang="en-US" sz="2800" b="1" dirty="0">
                <a:solidFill>
                  <a:schemeClr val="tx1">
                    <a:lumMod val="50000"/>
                    <a:lumOff val="50000"/>
                  </a:schemeClr>
                </a:solidFill>
                <a:effectLst/>
              </a:rPr>
              <a:t>Writing and editing: Editing text</a:t>
            </a:r>
          </a:p>
        </p:txBody>
      </p:sp>
      <p:sp>
        <p:nvSpPr>
          <p:cNvPr id="2" name="TextBox 1">
            <a:extLst>
              <a:ext uri="{FF2B5EF4-FFF2-40B4-BE49-F238E27FC236}">
                <a16:creationId xmlns:a16="http://schemas.microsoft.com/office/drawing/2014/main" id="{C03DCF8A-1371-9122-FD93-F00234DB62C9}"/>
              </a:ext>
            </a:extLst>
          </p:cNvPr>
          <p:cNvSpPr txBox="1"/>
          <p:nvPr/>
        </p:nvSpPr>
        <p:spPr>
          <a:xfrm>
            <a:off x="1690006" y="6646174"/>
            <a:ext cx="3126922" cy="2072362"/>
          </a:xfrm>
          <a:prstGeom prst="rect">
            <a:avLst/>
          </a:prstGeom>
          <a:noFill/>
        </p:spPr>
        <p:txBody>
          <a:bodyPr wrap="square">
            <a:spAutoFit/>
          </a:bodyPr>
          <a:lstStyle/>
          <a:p>
            <a:pPr rtl="0">
              <a:spcBef>
                <a:spcPts val="400"/>
              </a:spcBef>
              <a:spcAft>
                <a:spcPts val="0"/>
              </a:spcAft>
            </a:pPr>
            <a:endParaRPr lang="en-US" sz="3200" b="0" i="1" dirty="0">
              <a:effectLst/>
              <a:latin typeface="Arial" panose="020B0604020202020204" pitchFamily="34" charset="0"/>
              <a:cs typeface="Arial" panose="020B0604020202020204" pitchFamily="34" charset="0"/>
            </a:endParaRPr>
          </a:p>
          <a:p>
            <a:pPr rtl="0">
              <a:spcBef>
                <a:spcPts val="400"/>
              </a:spcBef>
              <a:spcAft>
                <a:spcPts val="0"/>
              </a:spcAft>
            </a:pPr>
            <a:r>
              <a:rPr lang="en-US" sz="3400" b="1" dirty="0">
                <a:effectLst/>
              </a:rPr>
              <a:t>RESPONSE:</a:t>
            </a:r>
            <a:endParaRPr lang="en-US" sz="3400" i="1" dirty="0">
              <a:latin typeface="Arial" panose="020B0604020202020204" pitchFamily="34" charset="0"/>
              <a:cs typeface="Arial" panose="020B0604020202020204" pitchFamily="34" charset="0"/>
            </a:endParaRPr>
          </a:p>
          <a:p>
            <a:pPr rtl="0">
              <a:spcBef>
                <a:spcPts val="400"/>
              </a:spcBef>
              <a:spcAft>
                <a:spcPts val="0"/>
              </a:spcAft>
            </a:pPr>
            <a:r>
              <a:rPr lang="en-US" sz="2800" b="0" i="1" dirty="0">
                <a:effectLst/>
                <a:latin typeface="Arial" panose="020B0604020202020204" pitchFamily="34" charset="0"/>
                <a:cs typeface="Arial" panose="020B0604020202020204" pitchFamily="34" charset="0"/>
              </a:rPr>
              <a:t>(o1-mini via ChatGPT API) </a:t>
            </a:r>
          </a:p>
        </p:txBody>
      </p:sp>
    </p:spTree>
    <p:extLst>
      <p:ext uri="{BB962C8B-B14F-4D97-AF65-F5344CB8AC3E}">
        <p14:creationId xmlns:p14="http://schemas.microsoft.com/office/powerpoint/2010/main" val="15991465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0">
                                            <p:txEl>
                                              <p:pRg st="4" end="4"/>
                                            </p:txEl>
                                          </p:spTgt>
                                        </p:tgtEl>
                                        <p:attrNameLst>
                                          <p:attrName>style.visibility</p:attrName>
                                        </p:attrNameLst>
                                      </p:cBhvr>
                                      <p:to>
                                        <p:strVal val="visible"/>
                                      </p:to>
                                    </p:set>
                                    <p:animEffect transition="in" filter="fade">
                                      <p:cBhvr>
                                        <p:cTn id="10" dur="500"/>
                                        <p:tgtEl>
                                          <p:spTgt spid="10">
                                            <p:txEl>
                                              <p:pRg st="4" end="4"/>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0">
                                            <p:txEl>
                                              <p:pRg st="5" end="5"/>
                                            </p:txEl>
                                          </p:spTgt>
                                        </p:tgtEl>
                                        <p:attrNameLst>
                                          <p:attrName>style.visibility</p:attrName>
                                        </p:attrNameLst>
                                      </p:cBhvr>
                                      <p:to>
                                        <p:strVal val="visible"/>
                                      </p:to>
                                    </p:set>
                                    <p:animEffect transition="in" filter="fade">
                                      <p:cBhvr>
                                        <p:cTn id="13" dur="500"/>
                                        <p:tgtEl>
                                          <p:spTgt spid="10">
                                            <p:txEl>
                                              <p:pRg st="5" end="5"/>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10">
                                            <p:txEl>
                                              <p:pRg st="6" end="6"/>
                                            </p:txEl>
                                          </p:spTgt>
                                        </p:tgtEl>
                                        <p:attrNameLst>
                                          <p:attrName>style.visibility</p:attrName>
                                        </p:attrNameLst>
                                      </p:cBhvr>
                                      <p:to>
                                        <p:strVal val="visible"/>
                                      </p:to>
                                    </p:set>
                                    <p:animEffect transition="in" filter="fade">
                                      <p:cBhvr>
                                        <p:cTn id="16" dur="500"/>
                                        <p:tgtEl>
                                          <p:spTgt spid="10">
                                            <p:txEl>
                                              <p:pRg st="6" end="6"/>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10">
                                            <p:txEl>
                                              <p:pRg st="7" end="7"/>
                                            </p:txEl>
                                          </p:spTgt>
                                        </p:tgtEl>
                                        <p:attrNameLst>
                                          <p:attrName>style.visibility</p:attrName>
                                        </p:attrNameLst>
                                      </p:cBhvr>
                                      <p:to>
                                        <p:strVal val="visible"/>
                                      </p:to>
                                    </p:set>
                                    <p:animEffect transition="in" filter="fade">
                                      <p:cBhvr>
                                        <p:cTn id="19" dur="500"/>
                                        <p:tgtEl>
                                          <p:spTgt spid="10">
                                            <p:txEl>
                                              <p:pRg st="7" end="7"/>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10">
                                            <p:txEl>
                                              <p:pRg st="8" end="8"/>
                                            </p:txEl>
                                          </p:spTgt>
                                        </p:tgtEl>
                                        <p:attrNameLst>
                                          <p:attrName>style.visibility</p:attrName>
                                        </p:attrNameLst>
                                      </p:cBhvr>
                                      <p:to>
                                        <p:strVal val="visible"/>
                                      </p:to>
                                    </p:set>
                                    <p:animEffect transition="in" filter="fade">
                                      <p:cBhvr>
                                        <p:cTn id="22" dur="500"/>
                                        <p:tgtEl>
                                          <p:spTgt spid="10">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C7C062-AE87-0390-D1CE-E0637741A5E6}"/>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109C15B6-5CF6-689F-9257-1C4003DEE256}"/>
              </a:ext>
            </a:extLst>
          </p:cNvPr>
          <p:cNvSpPr txBox="1"/>
          <p:nvPr/>
        </p:nvSpPr>
        <p:spPr>
          <a:xfrm>
            <a:off x="1690006" y="1359312"/>
            <a:ext cx="21284294" cy="10438755"/>
          </a:xfrm>
          <a:prstGeom prst="rect">
            <a:avLst/>
          </a:prstGeom>
          <a:noFill/>
        </p:spPr>
        <p:txBody>
          <a:bodyPr wrap="square">
            <a:spAutoFit/>
          </a:bodyPr>
          <a:lstStyle/>
          <a:p>
            <a:pPr marL="3157538" indent="-3125788">
              <a:spcBef>
                <a:spcPts val="800"/>
              </a:spcBef>
            </a:pPr>
            <a:r>
              <a:rPr lang="en-US" sz="3400" b="1" dirty="0">
                <a:effectLst/>
              </a:rPr>
              <a:t>PROMPT: 	</a:t>
            </a:r>
            <a:r>
              <a:rPr lang="en-US" sz="3400" dirty="0"/>
              <a:t>Give a concise list of the top 5 stylistic shortcomings of the following abstract: </a:t>
            </a:r>
          </a:p>
          <a:p>
            <a:pPr marL="3157538" indent="-3125788">
              <a:spcBef>
                <a:spcPts val="800"/>
              </a:spcBef>
            </a:pPr>
            <a:endParaRPr lang="en-US" sz="500" dirty="0"/>
          </a:p>
          <a:p>
            <a:pPr marL="3157538" indent="-3125788">
              <a:spcBef>
                <a:spcPts val="800"/>
              </a:spcBef>
            </a:pPr>
            <a:r>
              <a:rPr lang="en-US" sz="2600" dirty="0"/>
              <a:t>	In the wake of the COVID-19 pandemic, several countries enacted tax and social protection measures to help mitigate the economic hardship faced by individuals and households. This experience </a:t>
            </a:r>
            <a:r>
              <a:rPr lang="en-US" sz="2600" dirty="0">
                <a:highlight>
                  <a:srgbClr val="FFFF00"/>
                </a:highlight>
              </a:rPr>
              <a:t>underscores the need to better understand </a:t>
            </a:r>
            <a:r>
              <a:rPr lang="en-US" sz="2600" dirty="0"/>
              <a:t>the impact of such programmes on incomes and poverty during crises, especially in low- and middle-income countries (LMICs) where they are most needed. This paper reviews existing empirical literature on the subject, conducting a scoping review on quantitative studies published between 2000 and 2022. Following a structured selection approach, we identify 39 studies about the role of social protection and taxation in LMICs during periods of crisis. The results reveal that LMICs often enact both vertical and horizontal expansions of existing unconditional cash transfer schemes during crises, although the applications vary by geography. Our research also suggests a sharp increase in recent studies because of the COVID-19 pandemic, and a large </a:t>
            </a:r>
            <a:r>
              <a:rPr lang="en-US" sz="2600" dirty="0" err="1"/>
              <a:t>variaety</a:t>
            </a:r>
            <a:r>
              <a:rPr lang="en-US" sz="2600" dirty="0"/>
              <a:t> of methods used to study the subject. In terms of effects, social protection can help cushion households against crises, but the effect size depends on the policy adopted, country context, and type of crisis. The minimal empirical evidence about tax policy studies do not enable us to draw conclusions. </a:t>
            </a:r>
          </a:p>
          <a:p>
            <a:pPr marL="3157538" indent="-3125788">
              <a:spcBef>
                <a:spcPts val="800"/>
              </a:spcBef>
            </a:pPr>
            <a:r>
              <a:rPr lang="en-US" sz="3400" b="1" dirty="0">
                <a:effectLst/>
              </a:rPr>
              <a:t>	</a:t>
            </a:r>
          </a:p>
          <a:p>
            <a:pPr marL="3724275" indent="-563563">
              <a:spcBef>
                <a:spcPts val="800"/>
              </a:spcBef>
              <a:buFont typeface="+mj-lt"/>
              <a:buAutoNum type="arabicPeriod"/>
            </a:pPr>
            <a:r>
              <a:rPr lang="en-US" sz="2600" b="1" dirty="0"/>
              <a:t>Typographical Error: </a:t>
            </a:r>
            <a:r>
              <a:rPr lang="en-US" sz="2600" dirty="0"/>
              <a:t>The word "</a:t>
            </a:r>
            <a:r>
              <a:rPr lang="en-US" sz="2600" dirty="0" err="1"/>
              <a:t>variaety</a:t>
            </a:r>
            <a:r>
              <a:rPr lang="en-US" sz="2600" dirty="0"/>
              <a:t>" is misspelled and should be corrected to "variety," which detracts from the professional presentation.</a:t>
            </a:r>
          </a:p>
          <a:p>
            <a:pPr marL="3724275" indent="-563563">
              <a:spcBef>
                <a:spcPts val="800"/>
              </a:spcBef>
              <a:buFont typeface="+mj-lt"/>
              <a:buAutoNum type="arabicPeriod"/>
            </a:pPr>
            <a:r>
              <a:rPr lang="en-US" sz="2600" b="1" dirty="0"/>
              <a:t>Redundancy and Wordiness: </a:t>
            </a:r>
            <a:r>
              <a:rPr lang="en-US" sz="2600" dirty="0"/>
              <a:t>Phrases like "in the wake of" and "</a:t>
            </a:r>
            <a:r>
              <a:rPr lang="en-US" sz="2600" dirty="0">
                <a:highlight>
                  <a:srgbClr val="FFFF00"/>
                </a:highlight>
              </a:rPr>
              <a:t>underscores the need to better understand" could be more concise, making the abstract clearer and more direct</a:t>
            </a:r>
            <a:r>
              <a:rPr lang="en-US" sz="2600" dirty="0"/>
              <a:t>.</a:t>
            </a:r>
          </a:p>
          <a:p>
            <a:pPr marL="3724275" indent="-563563">
              <a:spcBef>
                <a:spcPts val="800"/>
              </a:spcBef>
              <a:buFont typeface="+mj-lt"/>
              <a:buAutoNum type="arabicPeriod"/>
            </a:pPr>
            <a:r>
              <a:rPr lang="en-US" sz="2600" b="1" dirty="0"/>
              <a:t>Use of Unexplained Jargon: </a:t>
            </a:r>
            <a:r>
              <a:rPr lang="en-US" sz="2600" dirty="0"/>
              <a:t>Terms such as "vertical and horizontal expansions" are specialized and may not be immediately understandable to all readers without further clarification.</a:t>
            </a:r>
          </a:p>
          <a:p>
            <a:pPr marL="3724275" indent="-563563">
              <a:spcBef>
                <a:spcPts val="800"/>
              </a:spcBef>
              <a:buFont typeface="+mj-lt"/>
              <a:buAutoNum type="arabicPeriod"/>
            </a:pPr>
            <a:r>
              <a:rPr lang="en-US" sz="2600" b="1" dirty="0"/>
              <a:t>Inconsistent Sentence Structure: </a:t>
            </a:r>
            <a:r>
              <a:rPr lang="en-US" sz="2600" dirty="0"/>
              <a:t>The abstract shifts between different sentence structures and perspectives, which can disrupt the flow and coherence of the text.</a:t>
            </a:r>
          </a:p>
          <a:p>
            <a:pPr marL="3724275" indent="-563563">
              <a:spcBef>
                <a:spcPts val="800"/>
              </a:spcBef>
              <a:buFont typeface="+mj-lt"/>
              <a:buAutoNum type="arabicPeriod"/>
            </a:pPr>
            <a:r>
              <a:rPr lang="en-US" sz="2600" b="1" dirty="0"/>
              <a:t>Lack of Clarity in Conclusions: </a:t>
            </a:r>
            <a:r>
              <a:rPr lang="en-US" sz="2600" dirty="0"/>
              <a:t>The final sentence is vague regarding the implications of the minimal empirical evidence on tax policy, leaving the reader uncertain about the study's definitive outcomes.</a:t>
            </a:r>
            <a:endParaRPr lang="en-US" sz="2700" dirty="0">
              <a:effectLst/>
            </a:endParaRPr>
          </a:p>
        </p:txBody>
      </p:sp>
      <p:sp>
        <p:nvSpPr>
          <p:cNvPr id="4" name="TextBox 3">
            <a:extLst>
              <a:ext uri="{FF2B5EF4-FFF2-40B4-BE49-F238E27FC236}">
                <a16:creationId xmlns:a16="http://schemas.microsoft.com/office/drawing/2014/main" id="{3AA6B000-EBAE-0869-81FE-E31E1C20DE63}"/>
              </a:ext>
            </a:extLst>
          </p:cNvPr>
          <p:cNvSpPr txBox="1"/>
          <p:nvPr/>
        </p:nvSpPr>
        <p:spPr>
          <a:xfrm>
            <a:off x="4816928" y="237873"/>
            <a:ext cx="18949306" cy="523220"/>
          </a:xfrm>
          <a:prstGeom prst="rect">
            <a:avLst/>
          </a:prstGeom>
          <a:noFill/>
          <a:ln>
            <a:noFill/>
          </a:ln>
        </p:spPr>
        <p:txBody>
          <a:bodyPr wrap="square">
            <a:spAutoFit/>
          </a:bodyPr>
          <a:lstStyle/>
          <a:p>
            <a:pPr marL="3157538" indent="-3157538" algn="r">
              <a:spcBef>
                <a:spcPts val="800"/>
              </a:spcBef>
            </a:pPr>
            <a:r>
              <a:rPr lang="en-US" sz="2800" b="1" dirty="0">
                <a:solidFill>
                  <a:schemeClr val="tx1">
                    <a:lumMod val="50000"/>
                    <a:lumOff val="50000"/>
                  </a:schemeClr>
                </a:solidFill>
                <a:effectLst/>
              </a:rPr>
              <a:t>Writing and editing: Editing text</a:t>
            </a:r>
          </a:p>
        </p:txBody>
      </p:sp>
      <p:sp>
        <p:nvSpPr>
          <p:cNvPr id="2" name="TextBox 1">
            <a:extLst>
              <a:ext uri="{FF2B5EF4-FFF2-40B4-BE49-F238E27FC236}">
                <a16:creationId xmlns:a16="http://schemas.microsoft.com/office/drawing/2014/main" id="{1399A121-43A6-2EEA-2E9C-C670B9C87EC9}"/>
              </a:ext>
            </a:extLst>
          </p:cNvPr>
          <p:cNvSpPr txBox="1"/>
          <p:nvPr/>
        </p:nvSpPr>
        <p:spPr>
          <a:xfrm>
            <a:off x="1690006" y="6646174"/>
            <a:ext cx="3126922" cy="2072362"/>
          </a:xfrm>
          <a:prstGeom prst="rect">
            <a:avLst/>
          </a:prstGeom>
          <a:noFill/>
        </p:spPr>
        <p:txBody>
          <a:bodyPr wrap="square">
            <a:spAutoFit/>
          </a:bodyPr>
          <a:lstStyle/>
          <a:p>
            <a:pPr rtl="0">
              <a:spcBef>
                <a:spcPts val="400"/>
              </a:spcBef>
              <a:spcAft>
                <a:spcPts val="0"/>
              </a:spcAft>
            </a:pPr>
            <a:endParaRPr lang="en-US" sz="3200" b="0" i="1" dirty="0">
              <a:effectLst/>
              <a:latin typeface="Arial" panose="020B0604020202020204" pitchFamily="34" charset="0"/>
              <a:cs typeface="Arial" panose="020B0604020202020204" pitchFamily="34" charset="0"/>
            </a:endParaRPr>
          </a:p>
          <a:p>
            <a:pPr rtl="0">
              <a:spcBef>
                <a:spcPts val="400"/>
              </a:spcBef>
              <a:spcAft>
                <a:spcPts val="0"/>
              </a:spcAft>
            </a:pPr>
            <a:r>
              <a:rPr lang="en-US" sz="3400" b="1" dirty="0">
                <a:effectLst/>
              </a:rPr>
              <a:t>RESPONSE:</a:t>
            </a:r>
            <a:endParaRPr lang="en-US" sz="3400" i="1" dirty="0">
              <a:latin typeface="Arial" panose="020B0604020202020204" pitchFamily="34" charset="0"/>
              <a:cs typeface="Arial" panose="020B0604020202020204" pitchFamily="34" charset="0"/>
            </a:endParaRPr>
          </a:p>
          <a:p>
            <a:pPr rtl="0">
              <a:spcBef>
                <a:spcPts val="400"/>
              </a:spcBef>
              <a:spcAft>
                <a:spcPts val="0"/>
              </a:spcAft>
            </a:pPr>
            <a:r>
              <a:rPr lang="en-US" sz="2800" b="0" i="1" dirty="0">
                <a:effectLst/>
                <a:latin typeface="Arial" panose="020B0604020202020204" pitchFamily="34" charset="0"/>
                <a:cs typeface="Arial" panose="020B0604020202020204" pitchFamily="34" charset="0"/>
              </a:rPr>
              <a:t>(o1-mini via ChatGPT API) </a:t>
            </a:r>
          </a:p>
        </p:txBody>
      </p:sp>
    </p:spTree>
    <p:extLst>
      <p:ext uri="{BB962C8B-B14F-4D97-AF65-F5344CB8AC3E}">
        <p14:creationId xmlns:p14="http://schemas.microsoft.com/office/powerpoint/2010/main" val="4057954335"/>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E076FBF-10F1-209B-5276-359BF2743533}"/>
              </a:ext>
            </a:extLst>
          </p:cNvPr>
          <p:cNvSpPr/>
          <p:nvPr/>
        </p:nvSpPr>
        <p:spPr>
          <a:xfrm>
            <a:off x="0" y="1923527"/>
            <a:ext cx="24377650" cy="577082"/>
          </a:xfrm>
          <a:prstGeom prst="rect">
            <a:avLst/>
          </a:prstGeom>
          <a:solidFill>
            <a:schemeClr val="tx1">
              <a:lumMod val="10000"/>
              <a:lumOff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786900A-88AB-2655-A219-8E741CD5450D}"/>
              </a:ext>
            </a:extLst>
          </p:cNvPr>
          <p:cNvSpPr/>
          <p:nvPr/>
        </p:nvSpPr>
        <p:spPr>
          <a:xfrm>
            <a:off x="-22860" y="4927155"/>
            <a:ext cx="24400510" cy="577082"/>
          </a:xfrm>
          <a:prstGeom prst="rect">
            <a:avLst/>
          </a:prstGeom>
          <a:solidFill>
            <a:schemeClr val="tx1">
              <a:lumMod val="10000"/>
              <a:lumOff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CEC2A8FD-8F54-3F67-AA83-19D002E6BEB9}"/>
              </a:ext>
            </a:extLst>
          </p:cNvPr>
          <p:cNvSpPr txBox="1"/>
          <p:nvPr/>
        </p:nvSpPr>
        <p:spPr>
          <a:xfrm>
            <a:off x="1634670" y="2852724"/>
            <a:ext cx="21742764" cy="4637167"/>
          </a:xfrm>
          <a:prstGeom prst="rect">
            <a:avLst/>
          </a:prstGeom>
          <a:noFill/>
        </p:spPr>
        <p:txBody>
          <a:bodyPr wrap="square">
            <a:spAutoFit/>
          </a:bodyPr>
          <a:lstStyle/>
          <a:p>
            <a:pPr marL="2540000" indent="-2540000">
              <a:spcBef>
                <a:spcPts val="800"/>
              </a:spcBef>
            </a:pPr>
            <a:r>
              <a:rPr lang="en-US" sz="3100" b="1" dirty="0">
                <a:effectLst/>
              </a:rPr>
              <a:t>PROMPT: 	</a:t>
            </a:r>
            <a:r>
              <a:rPr lang="en-US" sz="3100" b="1" dirty="0"/>
              <a:t> </a:t>
            </a:r>
            <a:r>
              <a:rPr lang="en-US" sz="3100" dirty="0"/>
              <a:t>Can you rewrite the abstract to correct for shortcomings you identified? </a:t>
            </a:r>
          </a:p>
          <a:p>
            <a:pPr marL="2540000" indent="-2540000">
              <a:spcBef>
                <a:spcPts val="800"/>
              </a:spcBef>
            </a:pPr>
            <a:endParaRPr lang="en-US" sz="2000" dirty="0"/>
          </a:p>
          <a:p>
            <a:pPr marL="2540000" indent="-2540000">
              <a:spcBef>
                <a:spcPts val="800"/>
              </a:spcBef>
            </a:pPr>
            <a:r>
              <a:rPr lang="en-US" sz="3100" b="1" dirty="0"/>
              <a:t>PROMPT: 	 </a:t>
            </a:r>
            <a:r>
              <a:rPr lang="en-US" sz="3100" dirty="0"/>
              <a:t>Can you rewrite this paragraph to make it attractive and understandable to non-academic audiences?  </a:t>
            </a:r>
          </a:p>
          <a:p>
            <a:pPr marL="2540000" indent="-2540000">
              <a:spcBef>
                <a:spcPts val="800"/>
              </a:spcBef>
            </a:pPr>
            <a:endParaRPr lang="en-US" sz="4300" dirty="0"/>
          </a:p>
          <a:p>
            <a:pPr marL="2540000" indent="-2540000">
              <a:spcBef>
                <a:spcPts val="800"/>
              </a:spcBef>
            </a:pPr>
            <a:endParaRPr lang="en-US" sz="1500" dirty="0"/>
          </a:p>
          <a:p>
            <a:pPr marL="2540000" indent="-2540000">
              <a:spcBef>
                <a:spcPts val="800"/>
              </a:spcBef>
            </a:pPr>
            <a:endParaRPr lang="en-US" sz="2000" dirty="0"/>
          </a:p>
          <a:p>
            <a:pPr marL="2540000" indent="-2540000">
              <a:spcBef>
                <a:spcPts val="800"/>
              </a:spcBef>
            </a:pPr>
            <a:r>
              <a:rPr lang="en-US" sz="3100" b="1" dirty="0"/>
              <a:t>PROMPT: 	</a:t>
            </a:r>
            <a:r>
              <a:rPr lang="en-US" sz="3100" dirty="0"/>
              <a:t>Provide 5 obvious improvements that this paper needs before I can submit it to a journal. </a:t>
            </a:r>
            <a:r>
              <a:rPr lang="en-US" sz="3100" dirty="0">
                <a:solidFill>
                  <a:srgbClr val="7030A0"/>
                </a:solidFill>
              </a:rPr>
              <a:t>[attach the paper] </a:t>
            </a:r>
            <a:endParaRPr lang="en-US" sz="3100" dirty="0"/>
          </a:p>
          <a:p>
            <a:pPr marL="2540000" indent="-2540000">
              <a:spcBef>
                <a:spcPts val="800"/>
              </a:spcBef>
            </a:pPr>
            <a:endParaRPr lang="en-US" sz="2000" dirty="0"/>
          </a:p>
          <a:p>
            <a:pPr marL="2540000" indent="-2540000">
              <a:spcBef>
                <a:spcPts val="800"/>
              </a:spcBef>
            </a:pPr>
            <a:r>
              <a:rPr lang="en-US" sz="3100" b="1" dirty="0"/>
              <a:t>PROMPT: 	</a:t>
            </a:r>
            <a:r>
              <a:rPr lang="en-US" sz="3100" dirty="0"/>
              <a:t>Compare the methods used in the two papers attached. </a:t>
            </a:r>
            <a:r>
              <a:rPr lang="en-US" sz="3100" dirty="0">
                <a:solidFill>
                  <a:srgbClr val="7030A0"/>
                </a:solidFill>
              </a:rPr>
              <a:t>[attach the papers] </a:t>
            </a:r>
          </a:p>
        </p:txBody>
      </p:sp>
      <p:sp>
        <p:nvSpPr>
          <p:cNvPr id="4" name="TextBox 3">
            <a:extLst>
              <a:ext uri="{FF2B5EF4-FFF2-40B4-BE49-F238E27FC236}">
                <a16:creationId xmlns:a16="http://schemas.microsoft.com/office/drawing/2014/main" id="{9C2843A7-B990-EE15-1649-6270DCFDB6DD}"/>
              </a:ext>
            </a:extLst>
          </p:cNvPr>
          <p:cNvSpPr txBox="1"/>
          <p:nvPr/>
        </p:nvSpPr>
        <p:spPr>
          <a:xfrm>
            <a:off x="684166" y="1907157"/>
            <a:ext cx="18949306" cy="577081"/>
          </a:xfrm>
          <a:prstGeom prst="rect">
            <a:avLst/>
          </a:prstGeom>
          <a:noFill/>
          <a:ln>
            <a:noFill/>
          </a:ln>
        </p:spPr>
        <p:txBody>
          <a:bodyPr wrap="square">
            <a:spAutoFit/>
          </a:bodyPr>
          <a:lstStyle/>
          <a:p>
            <a:pPr marL="3157538" indent="-3157538">
              <a:spcBef>
                <a:spcPts val="800"/>
              </a:spcBef>
            </a:pPr>
            <a:r>
              <a:rPr lang="en-US" sz="3150" b="1" dirty="0">
                <a:solidFill>
                  <a:schemeClr val="tx1">
                    <a:lumMod val="50000"/>
                    <a:lumOff val="50000"/>
                  </a:schemeClr>
                </a:solidFill>
              </a:rPr>
              <a:t>Editing text</a:t>
            </a:r>
            <a:endParaRPr lang="en-US" sz="3150" b="1" dirty="0">
              <a:solidFill>
                <a:schemeClr val="tx1">
                  <a:lumMod val="50000"/>
                  <a:lumOff val="50000"/>
                </a:schemeClr>
              </a:solidFill>
              <a:effectLst/>
            </a:endParaRPr>
          </a:p>
        </p:txBody>
      </p:sp>
      <p:sp>
        <p:nvSpPr>
          <p:cNvPr id="5" name="TextBox 4">
            <a:extLst>
              <a:ext uri="{FF2B5EF4-FFF2-40B4-BE49-F238E27FC236}">
                <a16:creationId xmlns:a16="http://schemas.microsoft.com/office/drawing/2014/main" id="{04972DFE-EC2C-330F-7C91-5A2BC50D935D}"/>
              </a:ext>
            </a:extLst>
          </p:cNvPr>
          <p:cNvSpPr txBox="1"/>
          <p:nvPr/>
        </p:nvSpPr>
        <p:spPr>
          <a:xfrm>
            <a:off x="634454" y="4927155"/>
            <a:ext cx="18949306" cy="577081"/>
          </a:xfrm>
          <a:prstGeom prst="rect">
            <a:avLst/>
          </a:prstGeom>
          <a:noFill/>
          <a:ln>
            <a:noFill/>
          </a:ln>
        </p:spPr>
        <p:txBody>
          <a:bodyPr wrap="square">
            <a:spAutoFit/>
          </a:bodyPr>
          <a:lstStyle/>
          <a:p>
            <a:pPr marL="3157538" indent="-3157538">
              <a:spcBef>
                <a:spcPts val="800"/>
              </a:spcBef>
            </a:pPr>
            <a:r>
              <a:rPr lang="en-US" sz="3150" b="1" dirty="0">
                <a:solidFill>
                  <a:schemeClr val="tx1">
                    <a:lumMod val="50000"/>
                    <a:lumOff val="50000"/>
                  </a:schemeClr>
                </a:solidFill>
              </a:rPr>
              <a:t>Evaluating text (with advanced tools allowing for attachments)</a:t>
            </a:r>
            <a:endParaRPr lang="en-US" sz="3150" b="1" dirty="0">
              <a:solidFill>
                <a:schemeClr val="tx1">
                  <a:lumMod val="50000"/>
                  <a:lumOff val="50000"/>
                </a:schemeClr>
              </a:solidFill>
              <a:effectLst/>
            </a:endParaRPr>
          </a:p>
        </p:txBody>
      </p:sp>
      <p:sp>
        <p:nvSpPr>
          <p:cNvPr id="7" name="Title 1">
            <a:extLst>
              <a:ext uri="{FF2B5EF4-FFF2-40B4-BE49-F238E27FC236}">
                <a16:creationId xmlns:a16="http://schemas.microsoft.com/office/drawing/2014/main" id="{3C20ED4A-6A2F-8366-B7B0-AB87BA2829C2}"/>
              </a:ext>
            </a:extLst>
          </p:cNvPr>
          <p:cNvSpPr>
            <a:spLocks noGrp="1"/>
          </p:cNvSpPr>
          <p:nvPr>
            <p:ph type="title"/>
          </p:nvPr>
        </p:nvSpPr>
        <p:spPr>
          <a:xfrm>
            <a:off x="11464834" y="453565"/>
            <a:ext cx="12293964" cy="1923875"/>
          </a:xfrm>
        </p:spPr>
        <p:txBody>
          <a:bodyPr anchor="t">
            <a:normAutofit/>
          </a:bodyPr>
          <a:lstStyle/>
          <a:p>
            <a:pPr algn="r"/>
            <a:r>
              <a:rPr lang="en-US" sz="4500" i="1" dirty="0">
                <a:effectLst>
                  <a:outerShdw blurRad="50800" dist="38100" dir="2700000" algn="tl" rotWithShape="0">
                    <a:prstClr val="black">
                      <a:alpha val="40000"/>
                    </a:prstClr>
                  </a:outerShdw>
                </a:effectLst>
              </a:rPr>
              <a:t>Other use cases in ‘writing and editing’</a:t>
            </a:r>
          </a:p>
        </p:txBody>
      </p:sp>
      <p:sp>
        <p:nvSpPr>
          <p:cNvPr id="3" name="Rectangle 2">
            <a:extLst>
              <a:ext uri="{FF2B5EF4-FFF2-40B4-BE49-F238E27FC236}">
                <a16:creationId xmlns:a16="http://schemas.microsoft.com/office/drawing/2014/main" id="{55FE2619-94AA-915E-0CBC-92EECD631CDA}"/>
              </a:ext>
            </a:extLst>
          </p:cNvPr>
          <p:cNvSpPr/>
          <p:nvPr/>
        </p:nvSpPr>
        <p:spPr>
          <a:xfrm>
            <a:off x="1203" y="7977555"/>
            <a:ext cx="24377650" cy="647197"/>
          </a:xfrm>
          <a:prstGeom prst="rect">
            <a:avLst/>
          </a:prstGeom>
          <a:solidFill>
            <a:schemeClr val="tx1">
              <a:lumMod val="10000"/>
              <a:lumOff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4389B11D-FAC4-EF1F-B666-FE788803395F}"/>
              </a:ext>
            </a:extLst>
          </p:cNvPr>
          <p:cNvSpPr txBox="1"/>
          <p:nvPr/>
        </p:nvSpPr>
        <p:spPr>
          <a:xfrm>
            <a:off x="1658732" y="8942119"/>
            <a:ext cx="22100065" cy="2887970"/>
          </a:xfrm>
          <a:prstGeom prst="rect">
            <a:avLst/>
          </a:prstGeom>
          <a:noFill/>
        </p:spPr>
        <p:txBody>
          <a:bodyPr wrap="square">
            <a:spAutoFit/>
          </a:bodyPr>
          <a:lstStyle/>
          <a:p>
            <a:pPr marL="2540000" indent="-2540000">
              <a:spcBef>
                <a:spcPts val="800"/>
              </a:spcBef>
            </a:pPr>
            <a:r>
              <a:rPr lang="en-US" sz="3100" b="1" dirty="0"/>
              <a:t>PROMPT: 	</a:t>
            </a:r>
            <a:r>
              <a:rPr lang="en-US" sz="3100" dirty="0"/>
              <a:t>I want to write a </a:t>
            </a:r>
            <a:r>
              <a:rPr lang="en-US" sz="3100" b="1" dirty="0"/>
              <a:t>literature review for my research on VAT compliance </a:t>
            </a:r>
            <a:r>
              <a:rPr lang="en-US" sz="3100" dirty="0"/>
              <a:t>among informal small firms in Kigali. </a:t>
            </a:r>
          </a:p>
          <a:p>
            <a:pPr marL="2540000" indent="-2540000">
              <a:spcBef>
                <a:spcPts val="1600"/>
              </a:spcBef>
            </a:pPr>
            <a:r>
              <a:rPr lang="en-US" sz="3100" dirty="0"/>
              <a:t>	It will cover several topics, but I would appreciate your help on the </a:t>
            </a:r>
            <a:r>
              <a:rPr lang="en-US" sz="3100" b="1" dirty="0"/>
              <a:t>subsection on VAT compliance in Rwanda, with possible comparisons to other countries</a:t>
            </a:r>
            <a:r>
              <a:rPr lang="en-US" sz="3100" dirty="0"/>
              <a:t>. Write the </a:t>
            </a:r>
            <a:r>
              <a:rPr lang="en-US" sz="3100" b="1" dirty="0"/>
              <a:t>first draft of this section </a:t>
            </a:r>
            <a:r>
              <a:rPr lang="en-US" sz="3100" dirty="0"/>
              <a:t>of the literature review based on relevant academic literature, where possible from high-impact journals. </a:t>
            </a:r>
          </a:p>
          <a:p>
            <a:pPr marL="2540000" indent="-2540000">
              <a:spcBef>
                <a:spcPts val="1600"/>
              </a:spcBef>
            </a:pPr>
            <a:r>
              <a:rPr lang="en-US" sz="3100" dirty="0"/>
              <a:t>	Make it comprehensive, with several references/sources and ample detail. </a:t>
            </a:r>
          </a:p>
        </p:txBody>
      </p:sp>
      <p:sp>
        <p:nvSpPr>
          <p:cNvPr id="9" name="TextBox 8">
            <a:extLst>
              <a:ext uri="{FF2B5EF4-FFF2-40B4-BE49-F238E27FC236}">
                <a16:creationId xmlns:a16="http://schemas.microsoft.com/office/drawing/2014/main" id="{8B071EF6-2880-D375-76FC-832EA814B128}"/>
              </a:ext>
            </a:extLst>
          </p:cNvPr>
          <p:cNvSpPr txBox="1"/>
          <p:nvPr/>
        </p:nvSpPr>
        <p:spPr>
          <a:xfrm>
            <a:off x="708229" y="8021194"/>
            <a:ext cx="18949306" cy="577081"/>
          </a:xfrm>
          <a:prstGeom prst="rect">
            <a:avLst/>
          </a:prstGeom>
          <a:noFill/>
          <a:ln>
            <a:noFill/>
          </a:ln>
        </p:spPr>
        <p:txBody>
          <a:bodyPr wrap="square">
            <a:spAutoFit/>
          </a:bodyPr>
          <a:lstStyle/>
          <a:p>
            <a:pPr marL="3157538" indent="-3157538">
              <a:spcBef>
                <a:spcPts val="800"/>
              </a:spcBef>
            </a:pPr>
            <a:r>
              <a:rPr lang="en-US" sz="3150" b="1" dirty="0">
                <a:solidFill>
                  <a:schemeClr val="tx1">
                    <a:lumMod val="50000"/>
                    <a:lumOff val="50000"/>
                  </a:schemeClr>
                </a:solidFill>
              </a:rPr>
              <a:t>Drafting academic text (with advanced tools allowing for web/article search) – use with care</a:t>
            </a:r>
            <a:endParaRPr lang="en-US" sz="3150" b="1" dirty="0">
              <a:solidFill>
                <a:schemeClr val="tx1">
                  <a:lumMod val="50000"/>
                  <a:lumOff val="50000"/>
                </a:schemeClr>
              </a:solidFill>
              <a:effectLst/>
            </a:endParaRPr>
          </a:p>
        </p:txBody>
      </p:sp>
    </p:spTree>
    <p:extLst>
      <p:ext uri="{BB962C8B-B14F-4D97-AF65-F5344CB8AC3E}">
        <p14:creationId xmlns:p14="http://schemas.microsoft.com/office/powerpoint/2010/main" val="3446915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nodeType="withEffect">
                                  <p:stCondLst>
                                    <p:cond delay="0"/>
                                  </p:stCondLst>
                                  <p:childTnLst>
                                    <p:set>
                                      <p:cBhvr>
                                        <p:cTn id="12" dur="1" fill="hold">
                                          <p:stCondLst>
                                            <p:cond delay="0"/>
                                          </p:stCondLst>
                                        </p:cTn>
                                        <p:tgtEl>
                                          <p:spTgt spid="10">
                                            <p:txEl>
                                              <p:pRg st="0" end="0"/>
                                            </p:txEl>
                                          </p:spTgt>
                                        </p:tgtEl>
                                        <p:attrNameLst>
                                          <p:attrName>style.visibility</p:attrName>
                                        </p:attrNameLst>
                                      </p:cBhvr>
                                      <p:to>
                                        <p:strVal val="visible"/>
                                      </p:to>
                                    </p:set>
                                    <p:animEffect transition="in" filter="fade">
                                      <p:cBhvr>
                                        <p:cTn id="13" dur="500"/>
                                        <p:tgtEl>
                                          <p:spTgt spid="10">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0">
                                            <p:txEl>
                                              <p:pRg st="2" end="2"/>
                                            </p:txEl>
                                          </p:spTgt>
                                        </p:tgtEl>
                                        <p:attrNameLst>
                                          <p:attrName>style.visibility</p:attrName>
                                        </p:attrNameLst>
                                      </p:cBhvr>
                                      <p:to>
                                        <p:strVal val="visible"/>
                                      </p:to>
                                    </p:set>
                                    <p:animEffect transition="in" filter="fade">
                                      <p:cBhvr>
                                        <p:cTn id="18" dur="500"/>
                                        <p:tgtEl>
                                          <p:spTgt spid="10">
                                            <p:txEl>
                                              <p:pRg st="2" end="2"/>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500"/>
                                        <p:tgtEl>
                                          <p:spTgt spid="11"/>
                                        </p:tgtEl>
                                      </p:cBhvr>
                                    </p:animEffect>
                                  </p:childTnLst>
                                </p:cTn>
                              </p:par>
                              <p:par>
                                <p:cTn id="27" presetID="10" presetClass="entr" presetSubtype="0" fill="hold" nodeType="withEffect">
                                  <p:stCondLst>
                                    <p:cond delay="0"/>
                                  </p:stCondLst>
                                  <p:childTnLst>
                                    <p:set>
                                      <p:cBhvr>
                                        <p:cTn id="28" dur="1" fill="hold">
                                          <p:stCondLst>
                                            <p:cond delay="0"/>
                                          </p:stCondLst>
                                        </p:cTn>
                                        <p:tgtEl>
                                          <p:spTgt spid="10">
                                            <p:txEl>
                                              <p:pRg st="6" end="6"/>
                                            </p:txEl>
                                          </p:spTgt>
                                        </p:tgtEl>
                                        <p:attrNameLst>
                                          <p:attrName>style.visibility</p:attrName>
                                        </p:attrNameLst>
                                      </p:cBhvr>
                                      <p:to>
                                        <p:strVal val="visible"/>
                                      </p:to>
                                    </p:set>
                                    <p:animEffect transition="in" filter="fade">
                                      <p:cBhvr>
                                        <p:cTn id="29" dur="500"/>
                                        <p:tgtEl>
                                          <p:spTgt spid="10">
                                            <p:txEl>
                                              <p:pRg st="6" end="6"/>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0">
                                            <p:txEl>
                                              <p:pRg st="8" end="8"/>
                                            </p:txEl>
                                          </p:spTgt>
                                        </p:tgtEl>
                                        <p:attrNameLst>
                                          <p:attrName>style.visibility</p:attrName>
                                        </p:attrNameLst>
                                      </p:cBhvr>
                                      <p:to>
                                        <p:strVal val="visible"/>
                                      </p:to>
                                    </p:set>
                                    <p:animEffect transition="in" filter="fade">
                                      <p:cBhvr>
                                        <p:cTn id="34" dur="500"/>
                                        <p:tgtEl>
                                          <p:spTgt spid="10">
                                            <p:txEl>
                                              <p:pRg st="8" end="8"/>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3"/>
                                        </p:tgtEl>
                                        <p:attrNameLst>
                                          <p:attrName>style.visibility</p:attrName>
                                        </p:attrNameLst>
                                      </p:cBhvr>
                                      <p:to>
                                        <p:strVal val="visible"/>
                                      </p:to>
                                    </p:set>
                                    <p:animEffect transition="in" filter="fade">
                                      <p:cBhvr>
                                        <p:cTn id="39" dur="500"/>
                                        <p:tgtEl>
                                          <p:spTgt spid="3"/>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9"/>
                                        </p:tgtEl>
                                        <p:attrNameLst>
                                          <p:attrName>style.visibility</p:attrName>
                                        </p:attrNameLst>
                                      </p:cBhvr>
                                      <p:to>
                                        <p:strVal val="visible"/>
                                      </p:to>
                                    </p:set>
                                    <p:animEffect transition="in" filter="fade">
                                      <p:cBhvr>
                                        <p:cTn id="42" dur="500"/>
                                        <p:tgtEl>
                                          <p:spTgt spid="9"/>
                                        </p:tgtEl>
                                      </p:cBhvr>
                                    </p:animEffect>
                                  </p:childTnLst>
                                </p:cTn>
                              </p:par>
                              <p:par>
                                <p:cTn id="43" presetID="10" presetClass="entr" presetSubtype="0" fill="hold" nodeType="withEffect">
                                  <p:stCondLst>
                                    <p:cond delay="0"/>
                                  </p:stCondLst>
                                  <p:childTnLst>
                                    <p:set>
                                      <p:cBhvr>
                                        <p:cTn id="44" dur="1" fill="hold">
                                          <p:stCondLst>
                                            <p:cond delay="0"/>
                                          </p:stCondLst>
                                        </p:cTn>
                                        <p:tgtEl>
                                          <p:spTgt spid="6">
                                            <p:txEl>
                                              <p:pRg st="0" end="0"/>
                                            </p:txEl>
                                          </p:spTgt>
                                        </p:tgtEl>
                                        <p:attrNameLst>
                                          <p:attrName>style.visibility</p:attrName>
                                        </p:attrNameLst>
                                      </p:cBhvr>
                                      <p:to>
                                        <p:strVal val="visible"/>
                                      </p:to>
                                    </p:set>
                                    <p:animEffect transition="in" filter="fade">
                                      <p:cBhvr>
                                        <p:cTn id="45" dur="500"/>
                                        <p:tgtEl>
                                          <p:spTgt spid="6">
                                            <p:txEl>
                                              <p:pRg st="0" end="0"/>
                                            </p:txEl>
                                          </p:spTgt>
                                        </p:tgtEl>
                                      </p:cBhvr>
                                    </p:animEffect>
                                  </p:childTnLst>
                                </p:cTn>
                              </p:par>
                              <p:par>
                                <p:cTn id="46" presetID="10" presetClass="entr" presetSubtype="0" fill="hold" nodeType="withEffect">
                                  <p:stCondLst>
                                    <p:cond delay="0"/>
                                  </p:stCondLst>
                                  <p:childTnLst>
                                    <p:set>
                                      <p:cBhvr>
                                        <p:cTn id="47" dur="1" fill="hold">
                                          <p:stCondLst>
                                            <p:cond delay="0"/>
                                          </p:stCondLst>
                                        </p:cTn>
                                        <p:tgtEl>
                                          <p:spTgt spid="6">
                                            <p:txEl>
                                              <p:pRg st="1" end="1"/>
                                            </p:txEl>
                                          </p:spTgt>
                                        </p:tgtEl>
                                        <p:attrNameLst>
                                          <p:attrName>style.visibility</p:attrName>
                                        </p:attrNameLst>
                                      </p:cBhvr>
                                      <p:to>
                                        <p:strVal val="visible"/>
                                      </p:to>
                                    </p:set>
                                    <p:animEffect transition="in" filter="fade">
                                      <p:cBhvr>
                                        <p:cTn id="48" dur="500"/>
                                        <p:tgtEl>
                                          <p:spTgt spid="6">
                                            <p:txEl>
                                              <p:pRg st="1" end="1"/>
                                            </p:txEl>
                                          </p:spTgt>
                                        </p:tgtEl>
                                      </p:cBhvr>
                                    </p:animEffect>
                                  </p:childTnLst>
                                </p:cTn>
                              </p:par>
                              <p:par>
                                <p:cTn id="49" presetID="10" presetClass="entr" presetSubtype="0" fill="hold" nodeType="withEffect">
                                  <p:stCondLst>
                                    <p:cond delay="0"/>
                                  </p:stCondLst>
                                  <p:childTnLst>
                                    <p:set>
                                      <p:cBhvr>
                                        <p:cTn id="50" dur="1" fill="hold">
                                          <p:stCondLst>
                                            <p:cond delay="0"/>
                                          </p:stCondLst>
                                        </p:cTn>
                                        <p:tgtEl>
                                          <p:spTgt spid="6">
                                            <p:txEl>
                                              <p:pRg st="2" end="2"/>
                                            </p:txEl>
                                          </p:spTgt>
                                        </p:tgtEl>
                                        <p:attrNameLst>
                                          <p:attrName>style.visibility</p:attrName>
                                        </p:attrNameLst>
                                      </p:cBhvr>
                                      <p:to>
                                        <p:strVal val="visible"/>
                                      </p:to>
                                    </p:set>
                                    <p:animEffect transition="in" filter="fade">
                                      <p:cBhvr>
                                        <p:cTn id="51"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animBg="1"/>
      <p:bldP spid="4" grpId="0"/>
      <p:bldP spid="5" grpId="0"/>
      <p:bldP spid="3" grpId="0" animBg="1"/>
      <p:bldP spid="9"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picture containing colorfulness, screenshot, blue, art&#10;&#10;Description automatically generated">
            <a:extLst>
              <a:ext uri="{FF2B5EF4-FFF2-40B4-BE49-F238E27FC236}">
                <a16:creationId xmlns:a16="http://schemas.microsoft.com/office/drawing/2014/main" id="{E69997D3-5584-EBC7-A2B4-F56BB970E095}"/>
              </a:ext>
            </a:extLst>
          </p:cNvPr>
          <p:cNvPicPr>
            <a:picLocks noChangeAspect="1"/>
          </p:cNvPicPr>
          <p:nvPr/>
        </p:nvPicPr>
        <p:blipFill rotWithShape="1">
          <a:blip r:embed="rId3" cstate="email">
            <a:alphaModFix amt="35000"/>
            <a:extLst>
              <a:ext uri="{28A0092B-C50C-407E-A947-70E740481C1C}">
                <a14:useLocalDpi xmlns:a14="http://schemas.microsoft.com/office/drawing/2010/main" val="0"/>
              </a:ext>
            </a:extLst>
          </a:blip>
          <a:srcRect l="5104" t="5177" r="5104" b="4261"/>
          <a:stretch/>
        </p:blipFill>
        <p:spPr>
          <a:xfrm>
            <a:off x="-1" y="0"/>
            <a:ext cx="24377651" cy="13830005"/>
          </a:xfrm>
          <a:prstGeom prst="rect">
            <a:avLst/>
          </a:prstGeom>
        </p:spPr>
      </p:pic>
      <p:sp>
        <p:nvSpPr>
          <p:cNvPr id="2" name="Title 1">
            <a:extLst>
              <a:ext uri="{FF2B5EF4-FFF2-40B4-BE49-F238E27FC236}">
                <a16:creationId xmlns:a16="http://schemas.microsoft.com/office/drawing/2014/main" id="{E71B7643-2852-2CF7-AD2F-B063210740DA}"/>
              </a:ext>
            </a:extLst>
          </p:cNvPr>
          <p:cNvSpPr>
            <a:spLocks noGrp="1"/>
          </p:cNvSpPr>
          <p:nvPr>
            <p:ph type="title"/>
          </p:nvPr>
        </p:nvSpPr>
        <p:spPr>
          <a:xfrm>
            <a:off x="1472050" y="1444839"/>
            <a:ext cx="21433548" cy="4142270"/>
          </a:xfrm>
        </p:spPr>
        <p:txBody>
          <a:bodyPr/>
          <a:lstStyle/>
          <a:p>
            <a:r>
              <a:rPr lang="en-US" sz="10500" dirty="0">
                <a:effectLst>
                  <a:outerShdw blurRad="50800" dist="38100" dir="2700000" algn="tl" rotWithShape="0">
                    <a:prstClr val="black">
                      <a:alpha val="40000"/>
                    </a:prstClr>
                  </a:outerShdw>
                </a:effectLst>
              </a:rPr>
              <a:t>Background research</a:t>
            </a:r>
          </a:p>
        </p:txBody>
      </p:sp>
      <p:sp>
        <p:nvSpPr>
          <p:cNvPr id="7" name="TextBox 6">
            <a:extLst>
              <a:ext uri="{FF2B5EF4-FFF2-40B4-BE49-F238E27FC236}">
                <a16:creationId xmlns:a16="http://schemas.microsoft.com/office/drawing/2014/main" id="{13488C71-D4D7-DD2A-6D2D-67589AACAEEF}"/>
              </a:ext>
            </a:extLst>
          </p:cNvPr>
          <p:cNvSpPr txBox="1"/>
          <p:nvPr/>
        </p:nvSpPr>
        <p:spPr>
          <a:xfrm>
            <a:off x="0" y="5331077"/>
            <a:ext cx="24377650" cy="5196294"/>
          </a:xfrm>
          <a:prstGeom prst="rect">
            <a:avLst/>
          </a:prstGeom>
          <a:noFill/>
        </p:spPr>
        <p:txBody>
          <a:bodyPr wrap="square" rtlCol="0">
            <a:spAutoFit/>
          </a:bodyPr>
          <a:lstStyle/>
          <a:p>
            <a:pPr algn="ctr">
              <a:spcAft>
                <a:spcPts val="2000"/>
              </a:spcAft>
            </a:pPr>
            <a:r>
              <a:rPr lang="en-US" sz="5300" b="1" dirty="0">
                <a:solidFill>
                  <a:schemeClr val="bg1"/>
                </a:solidFill>
                <a:effectLst>
                  <a:outerShdw blurRad="50800" dist="50800" dir="2700000" algn="tl" rotWithShape="0">
                    <a:prstClr val="black">
                      <a:alpha val="40000"/>
                    </a:prstClr>
                  </a:outerShdw>
                </a:effectLst>
              </a:rPr>
              <a:t>Summarizing text</a:t>
            </a:r>
          </a:p>
          <a:p>
            <a:pPr algn="ctr">
              <a:spcAft>
                <a:spcPts val="2000"/>
              </a:spcAft>
            </a:pPr>
            <a:r>
              <a:rPr lang="en-US" sz="5300" b="1" dirty="0">
                <a:solidFill>
                  <a:schemeClr val="bg1"/>
                </a:solidFill>
                <a:effectLst>
                  <a:outerShdw blurRad="50800" dist="50800" dir="2700000" algn="tl" rotWithShape="0">
                    <a:prstClr val="black">
                      <a:alpha val="40000"/>
                    </a:prstClr>
                  </a:outerShdw>
                </a:effectLst>
              </a:rPr>
              <a:t>Literature search</a:t>
            </a:r>
          </a:p>
          <a:p>
            <a:pPr algn="ctr">
              <a:spcAft>
                <a:spcPts val="2000"/>
              </a:spcAft>
            </a:pPr>
            <a:r>
              <a:rPr lang="en-US" sz="5300" b="1" dirty="0">
                <a:solidFill>
                  <a:schemeClr val="bg1"/>
                </a:solidFill>
                <a:effectLst>
                  <a:outerShdw blurRad="50800" dist="50800" dir="2700000" algn="tl" rotWithShape="0">
                    <a:prstClr val="black">
                      <a:alpha val="40000"/>
                    </a:prstClr>
                  </a:outerShdw>
                </a:effectLst>
              </a:rPr>
              <a:t>Formatting references</a:t>
            </a:r>
          </a:p>
          <a:p>
            <a:pPr algn="ctr">
              <a:spcAft>
                <a:spcPts val="2000"/>
              </a:spcAft>
            </a:pPr>
            <a:r>
              <a:rPr lang="en-US" sz="5300" b="1" dirty="0">
                <a:solidFill>
                  <a:schemeClr val="bg1"/>
                </a:solidFill>
                <a:effectLst>
                  <a:outerShdw blurRad="50800" dist="50800" dir="2700000" algn="tl" rotWithShape="0">
                    <a:prstClr val="black">
                      <a:alpha val="40000"/>
                    </a:prstClr>
                  </a:outerShdw>
                </a:effectLst>
              </a:rPr>
              <a:t>Translating text</a:t>
            </a:r>
          </a:p>
          <a:p>
            <a:pPr algn="ctr">
              <a:spcAft>
                <a:spcPts val="2000"/>
              </a:spcAft>
            </a:pPr>
            <a:r>
              <a:rPr lang="en-US" sz="5300" b="1" dirty="0">
                <a:solidFill>
                  <a:schemeClr val="bg1"/>
                </a:solidFill>
                <a:effectLst>
                  <a:outerShdw blurRad="50800" dist="50800" dir="2700000" algn="tl" rotWithShape="0">
                    <a:prstClr val="black">
                      <a:alpha val="40000"/>
                    </a:prstClr>
                  </a:outerShdw>
                </a:effectLst>
              </a:rPr>
              <a:t>Explaining concepts</a:t>
            </a:r>
          </a:p>
        </p:txBody>
      </p:sp>
      <p:sp>
        <p:nvSpPr>
          <p:cNvPr id="9" name="Rectangle 8">
            <a:extLst>
              <a:ext uri="{FF2B5EF4-FFF2-40B4-BE49-F238E27FC236}">
                <a16:creationId xmlns:a16="http://schemas.microsoft.com/office/drawing/2014/main" id="{372381E5-67DB-D667-724E-53BFA2586103}"/>
              </a:ext>
            </a:extLst>
          </p:cNvPr>
          <p:cNvSpPr/>
          <p:nvPr/>
        </p:nvSpPr>
        <p:spPr>
          <a:xfrm>
            <a:off x="835024" y="792480"/>
            <a:ext cx="22707600" cy="12131040"/>
          </a:xfrm>
          <a:prstGeom prst="rect">
            <a:avLst/>
          </a:prstGeom>
          <a:noFill/>
          <a:ln w="12700">
            <a:solidFill>
              <a:schemeClr val="bg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00163607"/>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26F81EA-1368-1B2B-3AC5-B4C95DEC2F7C}"/>
              </a:ext>
            </a:extLst>
          </p:cNvPr>
          <p:cNvSpPr>
            <a:spLocks noGrp="1"/>
          </p:cNvSpPr>
          <p:nvPr>
            <p:ph type="body" sz="quarter" idx="10"/>
          </p:nvPr>
        </p:nvSpPr>
        <p:spPr>
          <a:xfrm>
            <a:off x="1454399" y="2644053"/>
            <a:ext cx="21651785" cy="9021474"/>
          </a:xfrm>
        </p:spPr>
        <p:txBody>
          <a:bodyPr>
            <a:noAutofit/>
          </a:bodyPr>
          <a:lstStyle/>
          <a:p>
            <a:pPr>
              <a:lnSpc>
                <a:spcPct val="100000"/>
              </a:lnSpc>
              <a:spcBef>
                <a:spcPts val="1000"/>
              </a:spcBef>
              <a:spcAft>
                <a:spcPts val="3500"/>
              </a:spcAft>
            </a:pPr>
            <a:r>
              <a:rPr lang="en-GB" sz="4400" dirty="0"/>
              <a:t>LLMs help streamline background research, like literature search, in various ways</a:t>
            </a:r>
          </a:p>
          <a:p>
            <a:pPr>
              <a:lnSpc>
                <a:spcPct val="100000"/>
              </a:lnSpc>
              <a:spcBef>
                <a:spcPts val="1800"/>
              </a:spcBef>
              <a:spcAft>
                <a:spcPts val="3500"/>
              </a:spcAft>
            </a:pPr>
            <a:r>
              <a:rPr lang="en-GB" sz="4400" b="1" i="1" dirty="0"/>
              <a:t>Simple: </a:t>
            </a:r>
            <a:r>
              <a:rPr lang="en-GB" sz="4400" dirty="0"/>
              <a:t>Format references across styles, translate texts, explain concepts</a:t>
            </a:r>
          </a:p>
          <a:p>
            <a:pPr>
              <a:lnSpc>
                <a:spcPct val="100000"/>
              </a:lnSpc>
              <a:spcBef>
                <a:spcPts val="1000"/>
              </a:spcBef>
              <a:spcAft>
                <a:spcPts val="1500"/>
              </a:spcAft>
            </a:pPr>
            <a:r>
              <a:rPr lang="en-GB" sz="4400" b="1" i="1" dirty="0"/>
              <a:t>More complex: </a:t>
            </a:r>
            <a:r>
              <a:rPr lang="en-GB" sz="4400" dirty="0"/>
              <a:t>Find and cite relevant papers, search dozens of sources to get an answer to a question (esp. with Gemini Pro 1.5 with Deep Research)</a:t>
            </a:r>
            <a:endParaRPr lang="en-GB" sz="3900" dirty="0"/>
          </a:p>
          <a:p>
            <a:pPr>
              <a:lnSpc>
                <a:spcPct val="100000"/>
              </a:lnSpc>
              <a:spcBef>
                <a:spcPts val="4500"/>
              </a:spcBef>
              <a:spcAft>
                <a:spcPts val="1500"/>
              </a:spcAft>
            </a:pPr>
            <a:r>
              <a:rPr lang="en-GB" sz="4400" b="1" dirty="0">
                <a:solidFill>
                  <a:schemeClr val="accent4">
                    <a:lumMod val="75000"/>
                  </a:schemeClr>
                </a:solidFill>
              </a:rPr>
              <a:t>Caveats: </a:t>
            </a:r>
          </a:p>
          <a:p>
            <a:pPr lvl="1">
              <a:lnSpc>
                <a:spcPct val="100000"/>
              </a:lnSpc>
              <a:spcBef>
                <a:spcPts val="1000"/>
              </a:spcBef>
              <a:spcAft>
                <a:spcPts val="1000"/>
              </a:spcAft>
            </a:pPr>
            <a:r>
              <a:rPr lang="en-GB" sz="3900" dirty="0">
                <a:solidFill>
                  <a:schemeClr val="accent4">
                    <a:lumMod val="75000"/>
                  </a:schemeClr>
                </a:solidFill>
              </a:rPr>
              <a:t>Potential for fictional (or irrelevant) references</a:t>
            </a:r>
          </a:p>
          <a:p>
            <a:pPr lvl="1">
              <a:lnSpc>
                <a:spcPct val="100000"/>
              </a:lnSpc>
              <a:spcBef>
                <a:spcPts val="1000"/>
              </a:spcBef>
              <a:spcAft>
                <a:spcPts val="1000"/>
              </a:spcAft>
            </a:pPr>
            <a:r>
              <a:rPr lang="en-GB" sz="3900" dirty="0">
                <a:solidFill>
                  <a:schemeClr val="accent4">
                    <a:lumMod val="75000"/>
                  </a:schemeClr>
                </a:solidFill>
              </a:rPr>
              <a:t>Verification is crucial</a:t>
            </a:r>
          </a:p>
          <a:p>
            <a:pPr lvl="1">
              <a:lnSpc>
                <a:spcPct val="100000"/>
              </a:lnSpc>
              <a:spcBef>
                <a:spcPts val="1000"/>
              </a:spcBef>
              <a:spcAft>
                <a:spcPts val="1000"/>
              </a:spcAft>
            </a:pPr>
            <a:r>
              <a:rPr lang="en-GB" sz="3900" dirty="0">
                <a:solidFill>
                  <a:schemeClr val="accent4">
                    <a:lumMod val="75000"/>
                  </a:schemeClr>
                </a:solidFill>
              </a:rPr>
              <a:t>Outputs can be shallow</a:t>
            </a:r>
          </a:p>
        </p:txBody>
      </p:sp>
      <p:sp>
        <p:nvSpPr>
          <p:cNvPr id="3" name="Title 2">
            <a:extLst>
              <a:ext uri="{FF2B5EF4-FFF2-40B4-BE49-F238E27FC236}">
                <a16:creationId xmlns:a16="http://schemas.microsoft.com/office/drawing/2014/main" id="{E9491467-F347-1F1F-0335-7AE2176F27E6}"/>
              </a:ext>
            </a:extLst>
          </p:cNvPr>
          <p:cNvSpPr>
            <a:spLocks noGrp="1"/>
          </p:cNvSpPr>
          <p:nvPr>
            <p:ph type="title"/>
          </p:nvPr>
        </p:nvSpPr>
        <p:spPr/>
        <p:txBody>
          <a:bodyPr/>
          <a:lstStyle/>
          <a:p>
            <a:r>
              <a:rPr lang="en-GB" dirty="0"/>
              <a:t>Background research: </a:t>
            </a:r>
            <a:r>
              <a:rPr lang="en-GB" i="1" dirty="0"/>
              <a:t>Micro tasks behind the core work</a:t>
            </a:r>
            <a:endParaRPr lang="en-GB" i="1" dirty="0">
              <a:solidFill>
                <a:schemeClr val="tx1">
                  <a:lumMod val="75000"/>
                  <a:lumOff val="25000"/>
                </a:schemeClr>
              </a:solidFill>
            </a:endParaRPr>
          </a:p>
        </p:txBody>
      </p:sp>
      <p:sp>
        <p:nvSpPr>
          <p:cNvPr id="5" name="Rectangle 4">
            <a:extLst>
              <a:ext uri="{FF2B5EF4-FFF2-40B4-BE49-F238E27FC236}">
                <a16:creationId xmlns:a16="http://schemas.microsoft.com/office/drawing/2014/main" id="{984BB4B5-A500-E70E-6044-F32C4F1967A5}"/>
              </a:ext>
            </a:extLst>
          </p:cNvPr>
          <p:cNvSpPr/>
          <p:nvPr/>
        </p:nvSpPr>
        <p:spPr>
          <a:xfrm>
            <a:off x="1271467" y="2549460"/>
            <a:ext cx="21651784" cy="982016"/>
          </a:xfrm>
          <a:prstGeom prst="rect">
            <a:avLst/>
          </a:prstGeom>
          <a:noFill/>
          <a:ln w="28575">
            <a:solidFill>
              <a:srgbClr val="184296"/>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395834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26F81EA-1368-1B2B-3AC5-B4C95DEC2F7C}"/>
              </a:ext>
            </a:extLst>
          </p:cNvPr>
          <p:cNvSpPr>
            <a:spLocks noGrp="1"/>
          </p:cNvSpPr>
          <p:nvPr>
            <p:ph type="body" sz="quarter" idx="10"/>
          </p:nvPr>
        </p:nvSpPr>
        <p:spPr>
          <a:xfrm>
            <a:off x="1454399" y="2644053"/>
            <a:ext cx="21651785" cy="5280747"/>
          </a:xfrm>
        </p:spPr>
        <p:txBody>
          <a:bodyPr>
            <a:noAutofit/>
          </a:bodyPr>
          <a:lstStyle/>
          <a:p>
            <a:pPr>
              <a:lnSpc>
                <a:spcPct val="100000"/>
              </a:lnSpc>
              <a:spcBef>
                <a:spcPts val="0"/>
              </a:spcBef>
              <a:spcAft>
                <a:spcPts val="3500"/>
              </a:spcAft>
            </a:pPr>
            <a:r>
              <a:rPr lang="en-GB" sz="4400" b="1" dirty="0"/>
              <a:t>Prompts are user-provided inputs </a:t>
            </a:r>
            <a:r>
              <a:rPr lang="en-GB" sz="4400" dirty="0"/>
              <a:t>or queries that guide the model to generate specific, relevant responses</a:t>
            </a:r>
          </a:p>
          <a:p>
            <a:pPr>
              <a:lnSpc>
                <a:spcPct val="100000"/>
              </a:lnSpc>
              <a:spcBef>
                <a:spcPts val="0"/>
              </a:spcBef>
              <a:spcAft>
                <a:spcPts val="3500"/>
              </a:spcAft>
            </a:pPr>
            <a:r>
              <a:rPr lang="en-GB" sz="4400" b="1" dirty="0"/>
              <a:t>Prompt engineering </a:t>
            </a:r>
            <a:r>
              <a:rPr lang="en-GB" sz="4400" dirty="0"/>
              <a:t>involves crafting detailed, context-rich queries to steer LLMs towards producing relevant content</a:t>
            </a:r>
          </a:p>
          <a:p>
            <a:pPr>
              <a:lnSpc>
                <a:spcPct val="100000"/>
              </a:lnSpc>
              <a:spcBef>
                <a:spcPts val="0"/>
              </a:spcBef>
              <a:spcAft>
                <a:spcPts val="3500"/>
              </a:spcAft>
            </a:pPr>
            <a:r>
              <a:rPr lang="en-GB" sz="4400" b="1" dirty="0"/>
              <a:t>Prompt generators </a:t>
            </a:r>
            <a:r>
              <a:rPr lang="en-GB" sz="4400" dirty="0"/>
              <a:t>convert basic instructions describing a user’s intent into a more specific set of instructions that induce LLMs to generate higher-quality output</a:t>
            </a:r>
          </a:p>
          <a:p>
            <a:pPr>
              <a:lnSpc>
                <a:spcPct val="100000"/>
              </a:lnSpc>
              <a:spcBef>
                <a:spcPts val="2500"/>
              </a:spcBef>
              <a:spcAft>
                <a:spcPts val="3500"/>
              </a:spcAft>
            </a:pPr>
            <a:endParaRPr lang="en-GB" sz="4400" dirty="0"/>
          </a:p>
        </p:txBody>
      </p:sp>
      <p:sp>
        <p:nvSpPr>
          <p:cNvPr id="3" name="Title 2">
            <a:extLst>
              <a:ext uri="{FF2B5EF4-FFF2-40B4-BE49-F238E27FC236}">
                <a16:creationId xmlns:a16="http://schemas.microsoft.com/office/drawing/2014/main" id="{E9491467-F347-1F1F-0335-7AE2176F27E6}"/>
              </a:ext>
            </a:extLst>
          </p:cNvPr>
          <p:cNvSpPr>
            <a:spLocks noGrp="1"/>
          </p:cNvSpPr>
          <p:nvPr>
            <p:ph type="title"/>
          </p:nvPr>
        </p:nvSpPr>
        <p:spPr/>
        <p:txBody>
          <a:bodyPr/>
          <a:lstStyle/>
          <a:p>
            <a:r>
              <a:rPr lang="en-GB" dirty="0"/>
              <a:t>Prompts</a:t>
            </a:r>
            <a:endParaRPr lang="en-GB" dirty="0">
              <a:solidFill>
                <a:schemeClr val="tx1">
                  <a:lumMod val="75000"/>
                  <a:lumOff val="25000"/>
                </a:schemeClr>
              </a:solidFill>
            </a:endParaRPr>
          </a:p>
        </p:txBody>
      </p:sp>
      <p:sp>
        <p:nvSpPr>
          <p:cNvPr id="6" name="TextBox 5">
            <a:extLst>
              <a:ext uri="{FF2B5EF4-FFF2-40B4-BE49-F238E27FC236}">
                <a16:creationId xmlns:a16="http://schemas.microsoft.com/office/drawing/2014/main" id="{9B01ED35-0687-3DE2-C3DE-8D6B6E87BE59}"/>
              </a:ext>
            </a:extLst>
          </p:cNvPr>
          <p:cNvSpPr txBox="1"/>
          <p:nvPr/>
        </p:nvSpPr>
        <p:spPr>
          <a:xfrm>
            <a:off x="2515004" y="8393444"/>
            <a:ext cx="20591180" cy="1600438"/>
          </a:xfrm>
          <a:prstGeom prst="rect">
            <a:avLst/>
          </a:prstGeom>
          <a:noFill/>
        </p:spPr>
        <p:txBody>
          <a:bodyPr wrap="square">
            <a:spAutoFit/>
          </a:bodyPr>
          <a:lstStyle/>
          <a:p>
            <a:pPr marL="973138" indent="-914400">
              <a:lnSpc>
                <a:spcPct val="100000"/>
              </a:lnSpc>
              <a:spcBef>
                <a:spcPts val="6000"/>
              </a:spcBef>
              <a:spcAft>
                <a:spcPts val="3500"/>
              </a:spcAft>
              <a:buFont typeface="System Font Regular"/>
              <a:buChar char="→"/>
            </a:pPr>
            <a:r>
              <a:rPr lang="en-GB" sz="4900" dirty="0">
                <a:solidFill>
                  <a:srgbClr val="184296"/>
                </a:solidFill>
              </a:rPr>
              <a:t>Achieving good results with LLMs requires careful prompting and iterative refinement – users need to understand what they are asking </a:t>
            </a:r>
          </a:p>
        </p:txBody>
      </p:sp>
    </p:spTree>
    <p:extLst>
      <p:ext uri="{BB962C8B-B14F-4D97-AF65-F5344CB8AC3E}">
        <p14:creationId xmlns:p14="http://schemas.microsoft.com/office/powerpoint/2010/main" val="26518162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CEC2A8FD-8F54-3F67-AA83-19D002E6BEB9}"/>
              </a:ext>
            </a:extLst>
          </p:cNvPr>
          <p:cNvSpPr txBox="1"/>
          <p:nvPr/>
        </p:nvSpPr>
        <p:spPr>
          <a:xfrm>
            <a:off x="1171845" y="1076642"/>
            <a:ext cx="22033959" cy="12598321"/>
          </a:xfrm>
          <a:prstGeom prst="rect">
            <a:avLst/>
          </a:prstGeom>
          <a:noFill/>
        </p:spPr>
        <p:txBody>
          <a:bodyPr wrap="square">
            <a:spAutoFit/>
          </a:bodyPr>
          <a:lstStyle/>
          <a:p>
            <a:pPr marL="3157538" indent="-3125788">
              <a:spcBef>
                <a:spcPts val="800"/>
              </a:spcBef>
            </a:pPr>
            <a:r>
              <a:rPr lang="en-US" sz="3400" b="1" dirty="0">
                <a:effectLst/>
              </a:rPr>
              <a:t>PROMPT: 	</a:t>
            </a:r>
            <a:r>
              <a:rPr lang="en-US" sz="3400" b="1" dirty="0"/>
              <a:t>Find 5 papers from reputable economics journals </a:t>
            </a:r>
            <a:r>
              <a:rPr lang="en-US" sz="3400" dirty="0"/>
              <a:t>that analyze the effects of conditional cash transfer programs on poverty or inequality in African or Latin American countries. For now, I only need the title, authors, and journal as well as a two-sentence summary.</a:t>
            </a:r>
          </a:p>
          <a:p>
            <a:pPr marL="3157538" indent="-3125788">
              <a:spcBef>
                <a:spcPts val="800"/>
              </a:spcBef>
            </a:pPr>
            <a:endParaRPr lang="en-US" sz="2500" dirty="0"/>
          </a:p>
          <a:p>
            <a:pPr marL="3146425" indent="-3146425"/>
            <a:r>
              <a:rPr lang="en-US" sz="3400" b="1" dirty="0">
                <a:effectLst/>
              </a:rPr>
              <a:t>RESPONSE: 	</a:t>
            </a:r>
            <a:r>
              <a:rPr lang="en-US" sz="3400" dirty="0"/>
              <a:t>Here are five studies </a:t>
            </a:r>
            <a:r>
              <a:rPr lang="en-US" sz="3400" dirty="0">
                <a:solidFill>
                  <a:srgbClr val="7030A0"/>
                </a:solidFill>
              </a:rPr>
              <a:t>[…]</a:t>
            </a:r>
          </a:p>
          <a:p>
            <a:pPr marL="3146425" indent="-3146425">
              <a:tabLst>
                <a:tab pos="3587750" algn="l"/>
              </a:tabLst>
            </a:pPr>
            <a:r>
              <a:rPr lang="en-US" sz="3400" b="1" dirty="0"/>
              <a:t>	</a:t>
            </a:r>
            <a:r>
              <a:rPr lang="en-US" sz="2500" b="1" dirty="0"/>
              <a:t>1.	“Conditional Cash Transfers, Resources, and Political Participation in Latin America”</a:t>
            </a:r>
          </a:p>
          <a:p>
            <a:pPr marL="3146425" indent="-3146425">
              <a:tabLst>
                <a:tab pos="3587750" algn="l"/>
              </a:tabLst>
            </a:pPr>
            <a:r>
              <a:rPr lang="en-US" sz="2500" dirty="0"/>
              <a:t>		</a:t>
            </a:r>
            <a:r>
              <a:rPr lang="en-US" sz="2500" b="1" dirty="0"/>
              <a:t>Author: </a:t>
            </a:r>
            <a:r>
              <a:rPr lang="en-US" sz="2500" dirty="0"/>
              <a:t>Gregory S. Schober, </a:t>
            </a:r>
            <a:r>
              <a:rPr lang="en-US" sz="2500" b="1" dirty="0"/>
              <a:t>Journal: </a:t>
            </a:r>
            <a:r>
              <a:rPr lang="en-US" sz="2500" dirty="0"/>
              <a:t>Latin American Research Review (2019)</a:t>
            </a:r>
          </a:p>
          <a:p>
            <a:pPr marL="3146425" indent="-3146425">
              <a:tabLst>
                <a:tab pos="3587750" algn="l"/>
              </a:tabLst>
            </a:pPr>
            <a:r>
              <a:rPr lang="en-US" sz="2500" dirty="0"/>
              <a:t>		</a:t>
            </a:r>
            <a:r>
              <a:rPr lang="en-US" sz="2500" b="1" dirty="0"/>
              <a:t>Summary: </a:t>
            </a:r>
            <a:r>
              <a:rPr lang="en-US" sz="2300" dirty="0"/>
              <a:t>This study investigates how CCT programs in Latin America influence political participation. The findings suggest that recipients 	of CCTs are more likely to engage in political activities, indicating that such programs can enhance democratic engagement among the poor. </a:t>
            </a:r>
          </a:p>
          <a:p>
            <a:pPr marL="3146425" indent="-3146425">
              <a:spcBef>
                <a:spcPts val="800"/>
              </a:spcBef>
              <a:tabLst>
                <a:tab pos="3587750" algn="l"/>
              </a:tabLst>
            </a:pPr>
            <a:r>
              <a:rPr lang="en-US" sz="2500" b="1" dirty="0"/>
              <a:t>	2.	“Cash Transfers in Latin America: Effects on Poverty and Redistribution”</a:t>
            </a:r>
          </a:p>
          <a:p>
            <a:pPr marL="3146425" indent="-3146425">
              <a:tabLst>
                <a:tab pos="3587750" algn="l"/>
              </a:tabLst>
            </a:pPr>
            <a:r>
              <a:rPr lang="en-US" sz="2500" dirty="0"/>
              <a:t>	</a:t>
            </a:r>
            <a:r>
              <a:rPr lang="en-US" sz="2500" b="1" dirty="0"/>
              <a:t>	Authors: </a:t>
            </a:r>
            <a:r>
              <a:rPr lang="en-US" sz="2500" dirty="0"/>
              <a:t>Nora Lustig, Carola </a:t>
            </a:r>
            <a:r>
              <a:rPr lang="en-US" sz="2500" dirty="0" err="1"/>
              <a:t>Pessino</a:t>
            </a:r>
            <a:r>
              <a:rPr lang="en-US" sz="2500" dirty="0"/>
              <a:t>, John Scott, </a:t>
            </a:r>
            <a:r>
              <a:rPr lang="en-US" sz="2500" b="1" dirty="0"/>
              <a:t>Journal: </a:t>
            </a:r>
            <a:r>
              <a:rPr lang="en-US" sz="2500" dirty="0"/>
              <a:t>Economía (2014)</a:t>
            </a:r>
          </a:p>
          <a:p>
            <a:pPr marL="3146425" indent="-3146425">
              <a:tabLst>
                <a:tab pos="3587750" algn="l"/>
              </a:tabLst>
            </a:pPr>
            <a:r>
              <a:rPr lang="en-US" sz="2500" dirty="0"/>
              <a:t>		Summary: </a:t>
            </a:r>
            <a:r>
              <a:rPr lang="en-US" sz="2300" dirty="0"/>
              <a:t>This paper evaluates the impact of cash transfer programs on poverty and income distribution in Latin America. The authors find 	that these programs have significantly reduced poverty and inequality, with varying degrees of effectiveness across different countries. </a:t>
            </a:r>
          </a:p>
          <a:p>
            <a:pPr marL="3146425" indent="-3146425">
              <a:spcBef>
                <a:spcPts val="800"/>
              </a:spcBef>
              <a:tabLst>
                <a:tab pos="3587750" algn="l"/>
              </a:tabLst>
            </a:pPr>
            <a:r>
              <a:rPr lang="en-US" sz="2500" b="1" dirty="0"/>
              <a:t>	3.	“Heterogeneous Impacts of Conditional Cash Transfers: Evidence from Nicaragua”</a:t>
            </a:r>
          </a:p>
          <a:p>
            <a:pPr marL="3146425" indent="-3146425">
              <a:tabLst>
                <a:tab pos="3587750" algn="l"/>
              </a:tabLst>
            </a:pPr>
            <a:r>
              <a:rPr lang="en-US" sz="2500" dirty="0"/>
              <a:t>		</a:t>
            </a:r>
            <a:r>
              <a:rPr lang="en-US" sz="2500" b="1" dirty="0"/>
              <a:t>Author: </a:t>
            </a:r>
            <a:r>
              <a:rPr lang="en-US" sz="2500" dirty="0"/>
              <a:t>Ana C. </a:t>
            </a:r>
            <a:r>
              <a:rPr lang="en-US" sz="2500" dirty="0" err="1"/>
              <a:t>Dammert</a:t>
            </a:r>
            <a:r>
              <a:rPr lang="en-US" sz="2500" dirty="0"/>
              <a:t>, </a:t>
            </a:r>
            <a:r>
              <a:rPr lang="en-US" sz="2500" b="1" dirty="0"/>
              <a:t>Journal: </a:t>
            </a:r>
            <a:r>
              <a:rPr lang="en-US" sz="2500" dirty="0"/>
              <a:t>Economic Development and Cultural Change (2009)</a:t>
            </a:r>
          </a:p>
          <a:p>
            <a:pPr marL="3146425" indent="-3146425">
              <a:tabLst>
                <a:tab pos="3587750" algn="l"/>
              </a:tabLst>
            </a:pPr>
            <a:r>
              <a:rPr lang="en-US" sz="2500" dirty="0"/>
              <a:t>		</a:t>
            </a:r>
            <a:r>
              <a:rPr lang="en-US" sz="2500" b="1" dirty="0"/>
              <a:t>Summary: </a:t>
            </a:r>
            <a:r>
              <a:rPr lang="en-US" sz="2300" dirty="0"/>
              <a:t>This research examines the varied effects of Nicaragua’s CCT program on child labor and school attendance. It shows that the 	program effectively reduces child labor and increases school attendance, with more pronounced benefits for certain demographic groups. </a:t>
            </a:r>
          </a:p>
          <a:p>
            <a:pPr marL="3146425" indent="-3146425">
              <a:spcBef>
                <a:spcPts val="800"/>
              </a:spcBef>
              <a:tabLst>
                <a:tab pos="3587750" algn="l"/>
              </a:tabLst>
            </a:pPr>
            <a:r>
              <a:rPr lang="en-US" sz="2500" b="1" dirty="0"/>
              <a:t>	4.	“Conditional Cash Transfers as a Tool of Social Policy”</a:t>
            </a:r>
          </a:p>
          <a:p>
            <a:pPr marL="3146425" indent="-3146425">
              <a:tabLst>
                <a:tab pos="3587750" algn="l"/>
              </a:tabLst>
            </a:pPr>
            <a:r>
              <a:rPr lang="en-US" sz="2500" dirty="0"/>
              <a:t>		</a:t>
            </a:r>
            <a:r>
              <a:rPr lang="en-US" sz="2500" b="1" dirty="0"/>
              <a:t>Author: </a:t>
            </a:r>
            <a:r>
              <a:rPr lang="en-US" sz="2500" dirty="0"/>
              <a:t>Armando Barrientos, </a:t>
            </a:r>
            <a:r>
              <a:rPr lang="en-US" sz="2500" b="1" dirty="0"/>
              <a:t>Journal: </a:t>
            </a:r>
            <a:r>
              <a:rPr lang="en-US" sz="2500" dirty="0"/>
              <a:t>Economic and Political Weekly (2011)</a:t>
            </a:r>
          </a:p>
          <a:p>
            <a:pPr marL="3146425" indent="-3146425">
              <a:tabLst>
                <a:tab pos="3587750" algn="l"/>
              </a:tabLst>
            </a:pPr>
            <a:r>
              <a:rPr lang="en-US" sz="2500" dirty="0"/>
              <a:t>		</a:t>
            </a:r>
            <a:r>
              <a:rPr lang="en-US" sz="2500" b="1" dirty="0"/>
              <a:t>Summary</a:t>
            </a:r>
            <a:r>
              <a:rPr lang="en-US" sz="2300" b="1" dirty="0"/>
              <a:t>: </a:t>
            </a:r>
            <a:r>
              <a:rPr lang="en-US" sz="2300" dirty="0"/>
              <a:t>This article discusses the role of CCT programs in social policy, focusing on their design and implementation in low- and middle-	income countries, particularly in Latin America. It highlights the importance of program design in achieving desired social outcomes. </a:t>
            </a:r>
          </a:p>
          <a:p>
            <a:pPr marL="3146425" indent="-3146425">
              <a:spcBef>
                <a:spcPts val="1200"/>
              </a:spcBef>
              <a:tabLst>
                <a:tab pos="3587750" algn="l"/>
              </a:tabLst>
            </a:pPr>
            <a:r>
              <a:rPr lang="en-US" sz="2500" b="1" dirty="0"/>
              <a:t>	5.	“Evaluating the Impact of Conditional Cash Transfer Programs: Lessons from Latin America”</a:t>
            </a:r>
          </a:p>
          <a:p>
            <a:pPr marL="3146425" indent="-3146425">
              <a:tabLst>
                <a:tab pos="3587750" algn="l"/>
              </a:tabLst>
            </a:pPr>
            <a:r>
              <a:rPr lang="en-US" sz="2500" dirty="0"/>
              <a:t>		</a:t>
            </a:r>
            <a:r>
              <a:rPr lang="en-US" sz="2500" b="1" dirty="0"/>
              <a:t>Authors: </a:t>
            </a:r>
            <a:r>
              <a:rPr lang="en-US" sz="2500" dirty="0"/>
              <a:t>Laura B. Rawlings, Gloria M. Rubio, </a:t>
            </a:r>
            <a:r>
              <a:rPr lang="en-US" sz="2500" b="1" dirty="0"/>
              <a:t>Journal: </a:t>
            </a:r>
            <a:r>
              <a:rPr lang="en-US" sz="2500" dirty="0"/>
              <a:t>World Bank Research Observer (2005)</a:t>
            </a:r>
          </a:p>
          <a:p>
            <a:pPr marL="3146425" indent="-3146425">
              <a:tabLst>
                <a:tab pos="3587750" algn="l"/>
              </a:tabLst>
            </a:pPr>
            <a:r>
              <a:rPr lang="en-US" sz="2500" dirty="0"/>
              <a:t>		</a:t>
            </a:r>
            <a:r>
              <a:rPr lang="en-US" sz="2500" b="1" dirty="0"/>
              <a:t>Summary: </a:t>
            </a:r>
            <a:r>
              <a:rPr lang="en-US" sz="2300" dirty="0"/>
              <a:t>This paper assesses the effectiveness of CCT programs in Latin America in reducing poverty and promoting human capital 	development. The authors conclude that these programs have been successful in improving health and education outcomes among the poor. </a:t>
            </a:r>
          </a:p>
          <a:p>
            <a:pPr marL="3146425" indent="-3146425"/>
            <a:endParaRPr lang="en-US" sz="2500" dirty="0"/>
          </a:p>
          <a:p>
            <a:pPr marL="3146425" indent="-3146425"/>
            <a:r>
              <a:rPr lang="en-US" sz="2500" dirty="0"/>
              <a:t>	</a:t>
            </a:r>
            <a:r>
              <a:rPr lang="en-US" sz="3400" dirty="0"/>
              <a:t>These studies provide valuable insights into the effectiveness of CCT programs in addressing poverty and inequality in African and Latin American contexts.</a:t>
            </a:r>
            <a:endParaRPr lang="en-US" sz="3400" dirty="0">
              <a:effectLst/>
            </a:endParaRPr>
          </a:p>
        </p:txBody>
      </p:sp>
      <p:sp>
        <p:nvSpPr>
          <p:cNvPr id="4" name="TextBox 3">
            <a:extLst>
              <a:ext uri="{FF2B5EF4-FFF2-40B4-BE49-F238E27FC236}">
                <a16:creationId xmlns:a16="http://schemas.microsoft.com/office/drawing/2014/main" id="{9C2843A7-B990-EE15-1649-6270DCFDB6DD}"/>
              </a:ext>
            </a:extLst>
          </p:cNvPr>
          <p:cNvSpPr txBox="1"/>
          <p:nvPr/>
        </p:nvSpPr>
        <p:spPr>
          <a:xfrm>
            <a:off x="4816928" y="237873"/>
            <a:ext cx="18949306" cy="523220"/>
          </a:xfrm>
          <a:prstGeom prst="rect">
            <a:avLst/>
          </a:prstGeom>
          <a:noFill/>
          <a:ln>
            <a:noFill/>
          </a:ln>
        </p:spPr>
        <p:txBody>
          <a:bodyPr wrap="square">
            <a:spAutoFit/>
          </a:bodyPr>
          <a:lstStyle/>
          <a:p>
            <a:pPr marL="3157538" indent="-3157538" algn="r">
              <a:spcBef>
                <a:spcPts val="800"/>
              </a:spcBef>
            </a:pPr>
            <a:r>
              <a:rPr lang="en-US" sz="2800" b="1" dirty="0">
                <a:solidFill>
                  <a:schemeClr val="tx1">
                    <a:lumMod val="50000"/>
                    <a:lumOff val="50000"/>
                  </a:schemeClr>
                </a:solidFill>
                <a:effectLst/>
              </a:rPr>
              <a:t>Background research: </a:t>
            </a:r>
            <a:r>
              <a:rPr lang="en-US" sz="2800" b="1" dirty="0">
                <a:solidFill>
                  <a:schemeClr val="tx1">
                    <a:lumMod val="50000"/>
                    <a:lumOff val="50000"/>
                  </a:schemeClr>
                </a:solidFill>
              </a:rPr>
              <a:t>Literature search</a:t>
            </a:r>
            <a:endParaRPr lang="en-US" sz="2800" b="1" dirty="0">
              <a:solidFill>
                <a:schemeClr val="tx1">
                  <a:lumMod val="50000"/>
                  <a:lumOff val="50000"/>
                </a:schemeClr>
              </a:solidFill>
              <a:effectLst/>
            </a:endParaRPr>
          </a:p>
        </p:txBody>
      </p:sp>
      <p:sp>
        <p:nvSpPr>
          <p:cNvPr id="2" name="TextBox 1">
            <a:extLst>
              <a:ext uri="{FF2B5EF4-FFF2-40B4-BE49-F238E27FC236}">
                <a16:creationId xmlns:a16="http://schemas.microsoft.com/office/drawing/2014/main" id="{C03DCF8A-1371-9122-FD93-F00234DB62C9}"/>
              </a:ext>
            </a:extLst>
          </p:cNvPr>
          <p:cNvSpPr txBox="1"/>
          <p:nvPr/>
        </p:nvSpPr>
        <p:spPr>
          <a:xfrm>
            <a:off x="1171846" y="3928170"/>
            <a:ext cx="2942954" cy="3713837"/>
          </a:xfrm>
          <a:prstGeom prst="rect">
            <a:avLst/>
          </a:prstGeom>
          <a:noFill/>
        </p:spPr>
        <p:txBody>
          <a:bodyPr wrap="square">
            <a:spAutoFit/>
          </a:bodyPr>
          <a:lstStyle/>
          <a:p>
            <a:pPr rtl="0">
              <a:spcBef>
                <a:spcPts val="400"/>
              </a:spcBef>
              <a:spcAft>
                <a:spcPts val="0"/>
              </a:spcAft>
            </a:pPr>
            <a:r>
              <a:rPr lang="en-US" sz="2900" b="0" i="1" dirty="0">
                <a:effectLst/>
                <a:latin typeface="Arial" panose="020B0604020202020204" pitchFamily="34" charset="0"/>
                <a:cs typeface="Arial" panose="020B0604020202020204" pitchFamily="34" charset="0"/>
              </a:rPr>
              <a:t>(GPT-4o via ChatGPT Plus web interface, incl. web search and links to JSTOR; </a:t>
            </a:r>
          </a:p>
          <a:p>
            <a:pPr rtl="0">
              <a:spcBef>
                <a:spcPts val="400"/>
              </a:spcBef>
              <a:spcAft>
                <a:spcPts val="0"/>
              </a:spcAft>
            </a:pPr>
            <a:r>
              <a:rPr lang="en-US" sz="2900" b="0" i="1" dirty="0">
                <a:effectLst/>
                <a:latin typeface="Arial" panose="020B0604020202020204" pitchFamily="34" charset="0"/>
                <a:cs typeface="Arial" panose="020B0604020202020204" pitchFamily="34" charset="0"/>
              </a:rPr>
              <a:t>formatting edited)</a:t>
            </a:r>
          </a:p>
        </p:txBody>
      </p:sp>
    </p:spTree>
    <p:extLst>
      <p:ext uri="{BB962C8B-B14F-4D97-AF65-F5344CB8AC3E}">
        <p14:creationId xmlns:p14="http://schemas.microsoft.com/office/powerpoint/2010/main" val="38283188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xEl>
                                              <p:pRg st="2" end="2"/>
                                            </p:txEl>
                                          </p:spTgt>
                                        </p:tgtEl>
                                        <p:attrNameLst>
                                          <p:attrName>style.visibility</p:attrName>
                                        </p:attrNameLst>
                                      </p:cBhvr>
                                      <p:to>
                                        <p:strVal val="visible"/>
                                      </p:to>
                                    </p:set>
                                    <p:animEffect transition="in" filter="fade">
                                      <p:cBhvr>
                                        <p:cTn id="7" dur="500"/>
                                        <p:tgtEl>
                                          <p:spTgt spid="10">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0">
                                            <p:txEl>
                                              <p:pRg st="3" end="3"/>
                                            </p:txEl>
                                          </p:spTgt>
                                        </p:tgtEl>
                                        <p:attrNameLst>
                                          <p:attrName>style.visibility</p:attrName>
                                        </p:attrNameLst>
                                      </p:cBhvr>
                                      <p:to>
                                        <p:strVal val="visible"/>
                                      </p:to>
                                    </p:set>
                                    <p:animEffect transition="in" filter="fade">
                                      <p:cBhvr>
                                        <p:cTn id="10" dur="500"/>
                                        <p:tgtEl>
                                          <p:spTgt spid="10">
                                            <p:txEl>
                                              <p:pRg st="3" end="3"/>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0">
                                            <p:txEl>
                                              <p:pRg st="4" end="4"/>
                                            </p:txEl>
                                          </p:spTgt>
                                        </p:tgtEl>
                                        <p:attrNameLst>
                                          <p:attrName>style.visibility</p:attrName>
                                        </p:attrNameLst>
                                      </p:cBhvr>
                                      <p:to>
                                        <p:strVal val="visible"/>
                                      </p:to>
                                    </p:set>
                                    <p:animEffect transition="in" filter="fade">
                                      <p:cBhvr>
                                        <p:cTn id="13" dur="500"/>
                                        <p:tgtEl>
                                          <p:spTgt spid="10">
                                            <p:txEl>
                                              <p:pRg st="4" end="4"/>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10">
                                            <p:txEl>
                                              <p:pRg st="5" end="5"/>
                                            </p:txEl>
                                          </p:spTgt>
                                        </p:tgtEl>
                                        <p:attrNameLst>
                                          <p:attrName>style.visibility</p:attrName>
                                        </p:attrNameLst>
                                      </p:cBhvr>
                                      <p:to>
                                        <p:strVal val="visible"/>
                                      </p:to>
                                    </p:set>
                                    <p:animEffect transition="in" filter="fade">
                                      <p:cBhvr>
                                        <p:cTn id="16" dur="500"/>
                                        <p:tgtEl>
                                          <p:spTgt spid="10">
                                            <p:txEl>
                                              <p:pRg st="5" end="5"/>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10">
                                            <p:txEl>
                                              <p:pRg st="6" end="6"/>
                                            </p:txEl>
                                          </p:spTgt>
                                        </p:tgtEl>
                                        <p:attrNameLst>
                                          <p:attrName>style.visibility</p:attrName>
                                        </p:attrNameLst>
                                      </p:cBhvr>
                                      <p:to>
                                        <p:strVal val="visible"/>
                                      </p:to>
                                    </p:set>
                                    <p:animEffect transition="in" filter="fade">
                                      <p:cBhvr>
                                        <p:cTn id="19" dur="500"/>
                                        <p:tgtEl>
                                          <p:spTgt spid="10">
                                            <p:txEl>
                                              <p:pRg st="6" end="6"/>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10">
                                            <p:txEl>
                                              <p:pRg st="7" end="7"/>
                                            </p:txEl>
                                          </p:spTgt>
                                        </p:tgtEl>
                                        <p:attrNameLst>
                                          <p:attrName>style.visibility</p:attrName>
                                        </p:attrNameLst>
                                      </p:cBhvr>
                                      <p:to>
                                        <p:strVal val="visible"/>
                                      </p:to>
                                    </p:set>
                                    <p:animEffect transition="in" filter="fade">
                                      <p:cBhvr>
                                        <p:cTn id="22" dur="500"/>
                                        <p:tgtEl>
                                          <p:spTgt spid="10">
                                            <p:txEl>
                                              <p:pRg st="7" end="7"/>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10">
                                            <p:txEl>
                                              <p:pRg st="8" end="8"/>
                                            </p:txEl>
                                          </p:spTgt>
                                        </p:tgtEl>
                                        <p:attrNameLst>
                                          <p:attrName>style.visibility</p:attrName>
                                        </p:attrNameLst>
                                      </p:cBhvr>
                                      <p:to>
                                        <p:strVal val="visible"/>
                                      </p:to>
                                    </p:set>
                                    <p:animEffect transition="in" filter="fade">
                                      <p:cBhvr>
                                        <p:cTn id="25" dur="500"/>
                                        <p:tgtEl>
                                          <p:spTgt spid="10">
                                            <p:txEl>
                                              <p:pRg st="8" end="8"/>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10">
                                            <p:txEl>
                                              <p:pRg st="9" end="9"/>
                                            </p:txEl>
                                          </p:spTgt>
                                        </p:tgtEl>
                                        <p:attrNameLst>
                                          <p:attrName>style.visibility</p:attrName>
                                        </p:attrNameLst>
                                      </p:cBhvr>
                                      <p:to>
                                        <p:strVal val="visible"/>
                                      </p:to>
                                    </p:set>
                                    <p:animEffect transition="in" filter="fade">
                                      <p:cBhvr>
                                        <p:cTn id="28" dur="500"/>
                                        <p:tgtEl>
                                          <p:spTgt spid="10">
                                            <p:txEl>
                                              <p:pRg st="9" end="9"/>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10">
                                            <p:txEl>
                                              <p:pRg st="10" end="10"/>
                                            </p:txEl>
                                          </p:spTgt>
                                        </p:tgtEl>
                                        <p:attrNameLst>
                                          <p:attrName>style.visibility</p:attrName>
                                        </p:attrNameLst>
                                      </p:cBhvr>
                                      <p:to>
                                        <p:strVal val="visible"/>
                                      </p:to>
                                    </p:set>
                                    <p:animEffect transition="in" filter="fade">
                                      <p:cBhvr>
                                        <p:cTn id="31" dur="500"/>
                                        <p:tgtEl>
                                          <p:spTgt spid="10">
                                            <p:txEl>
                                              <p:pRg st="10" end="10"/>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10">
                                            <p:txEl>
                                              <p:pRg st="11" end="11"/>
                                            </p:txEl>
                                          </p:spTgt>
                                        </p:tgtEl>
                                        <p:attrNameLst>
                                          <p:attrName>style.visibility</p:attrName>
                                        </p:attrNameLst>
                                      </p:cBhvr>
                                      <p:to>
                                        <p:strVal val="visible"/>
                                      </p:to>
                                    </p:set>
                                    <p:animEffect transition="in" filter="fade">
                                      <p:cBhvr>
                                        <p:cTn id="34" dur="500"/>
                                        <p:tgtEl>
                                          <p:spTgt spid="10">
                                            <p:txEl>
                                              <p:pRg st="11" end="11"/>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10">
                                            <p:txEl>
                                              <p:pRg st="12" end="12"/>
                                            </p:txEl>
                                          </p:spTgt>
                                        </p:tgtEl>
                                        <p:attrNameLst>
                                          <p:attrName>style.visibility</p:attrName>
                                        </p:attrNameLst>
                                      </p:cBhvr>
                                      <p:to>
                                        <p:strVal val="visible"/>
                                      </p:to>
                                    </p:set>
                                    <p:animEffect transition="in" filter="fade">
                                      <p:cBhvr>
                                        <p:cTn id="37" dur="500"/>
                                        <p:tgtEl>
                                          <p:spTgt spid="10">
                                            <p:txEl>
                                              <p:pRg st="12" end="12"/>
                                            </p:txEl>
                                          </p:spTgt>
                                        </p:tgtEl>
                                      </p:cBhvr>
                                    </p:animEffect>
                                  </p:childTnLst>
                                </p:cTn>
                              </p:par>
                              <p:par>
                                <p:cTn id="38" presetID="10" presetClass="entr" presetSubtype="0" fill="hold" nodeType="withEffect">
                                  <p:stCondLst>
                                    <p:cond delay="0"/>
                                  </p:stCondLst>
                                  <p:childTnLst>
                                    <p:set>
                                      <p:cBhvr>
                                        <p:cTn id="39" dur="1" fill="hold">
                                          <p:stCondLst>
                                            <p:cond delay="0"/>
                                          </p:stCondLst>
                                        </p:cTn>
                                        <p:tgtEl>
                                          <p:spTgt spid="10">
                                            <p:txEl>
                                              <p:pRg st="13" end="13"/>
                                            </p:txEl>
                                          </p:spTgt>
                                        </p:tgtEl>
                                        <p:attrNameLst>
                                          <p:attrName>style.visibility</p:attrName>
                                        </p:attrNameLst>
                                      </p:cBhvr>
                                      <p:to>
                                        <p:strVal val="visible"/>
                                      </p:to>
                                    </p:set>
                                    <p:animEffect transition="in" filter="fade">
                                      <p:cBhvr>
                                        <p:cTn id="40" dur="500"/>
                                        <p:tgtEl>
                                          <p:spTgt spid="10">
                                            <p:txEl>
                                              <p:pRg st="13" end="13"/>
                                            </p:txEl>
                                          </p:spTgt>
                                        </p:tgtEl>
                                      </p:cBhvr>
                                    </p:animEffect>
                                  </p:childTnLst>
                                </p:cTn>
                              </p:par>
                              <p:par>
                                <p:cTn id="41" presetID="10" presetClass="entr" presetSubtype="0" fill="hold" nodeType="withEffect">
                                  <p:stCondLst>
                                    <p:cond delay="0"/>
                                  </p:stCondLst>
                                  <p:childTnLst>
                                    <p:set>
                                      <p:cBhvr>
                                        <p:cTn id="42" dur="1" fill="hold">
                                          <p:stCondLst>
                                            <p:cond delay="0"/>
                                          </p:stCondLst>
                                        </p:cTn>
                                        <p:tgtEl>
                                          <p:spTgt spid="10">
                                            <p:txEl>
                                              <p:pRg st="14" end="14"/>
                                            </p:txEl>
                                          </p:spTgt>
                                        </p:tgtEl>
                                        <p:attrNameLst>
                                          <p:attrName>style.visibility</p:attrName>
                                        </p:attrNameLst>
                                      </p:cBhvr>
                                      <p:to>
                                        <p:strVal val="visible"/>
                                      </p:to>
                                    </p:set>
                                    <p:animEffect transition="in" filter="fade">
                                      <p:cBhvr>
                                        <p:cTn id="43" dur="500"/>
                                        <p:tgtEl>
                                          <p:spTgt spid="10">
                                            <p:txEl>
                                              <p:pRg st="14" end="14"/>
                                            </p:txEl>
                                          </p:spTgt>
                                        </p:tgtEl>
                                      </p:cBhvr>
                                    </p:animEffect>
                                  </p:childTnLst>
                                </p:cTn>
                              </p:par>
                              <p:par>
                                <p:cTn id="44" presetID="10" presetClass="entr" presetSubtype="0" fill="hold" nodeType="withEffect">
                                  <p:stCondLst>
                                    <p:cond delay="0"/>
                                  </p:stCondLst>
                                  <p:childTnLst>
                                    <p:set>
                                      <p:cBhvr>
                                        <p:cTn id="45" dur="1" fill="hold">
                                          <p:stCondLst>
                                            <p:cond delay="0"/>
                                          </p:stCondLst>
                                        </p:cTn>
                                        <p:tgtEl>
                                          <p:spTgt spid="10">
                                            <p:txEl>
                                              <p:pRg st="15" end="15"/>
                                            </p:txEl>
                                          </p:spTgt>
                                        </p:tgtEl>
                                        <p:attrNameLst>
                                          <p:attrName>style.visibility</p:attrName>
                                        </p:attrNameLst>
                                      </p:cBhvr>
                                      <p:to>
                                        <p:strVal val="visible"/>
                                      </p:to>
                                    </p:set>
                                    <p:animEffect transition="in" filter="fade">
                                      <p:cBhvr>
                                        <p:cTn id="46" dur="500"/>
                                        <p:tgtEl>
                                          <p:spTgt spid="10">
                                            <p:txEl>
                                              <p:pRg st="15" end="15"/>
                                            </p:txEl>
                                          </p:spTgt>
                                        </p:tgtEl>
                                      </p:cBhvr>
                                    </p:animEffect>
                                  </p:childTnLst>
                                </p:cTn>
                              </p:par>
                              <p:par>
                                <p:cTn id="47" presetID="10" presetClass="entr" presetSubtype="0" fill="hold" nodeType="withEffect">
                                  <p:stCondLst>
                                    <p:cond delay="0"/>
                                  </p:stCondLst>
                                  <p:childTnLst>
                                    <p:set>
                                      <p:cBhvr>
                                        <p:cTn id="48" dur="1" fill="hold">
                                          <p:stCondLst>
                                            <p:cond delay="0"/>
                                          </p:stCondLst>
                                        </p:cTn>
                                        <p:tgtEl>
                                          <p:spTgt spid="10">
                                            <p:txEl>
                                              <p:pRg st="16" end="16"/>
                                            </p:txEl>
                                          </p:spTgt>
                                        </p:tgtEl>
                                        <p:attrNameLst>
                                          <p:attrName>style.visibility</p:attrName>
                                        </p:attrNameLst>
                                      </p:cBhvr>
                                      <p:to>
                                        <p:strVal val="visible"/>
                                      </p:to>
                                    </p:set>
                                    <p:animEffect transition="in" filter="fade">
                                      <p:cBhvr>
                                        <p:cTn id="49" dur="500"/>
                                        <p:tgtEl>
                                          <p:spTgt spid="10">
                                            <p:txEl>
                                              <p:pRg st="16" end="16"/>
                                            </p:txEl>
                                          </p:spTgt>
                                        </p:tgtEl>
                                      </p:cBhvr>
                                    </p:animEffect>
                                  </p:childTnLst>
                                </p:cTn>
                              </p:par>
                              <p:par>
                                <p:cTn id="50" presetID="10" presetClass="entr" presetSubtype="0" fill="hold" nodeType="withEffect">
                                  <p:stCondLst>
                                    <p:cond delay="0"/>
                                  </p:stCondLst>
                                  <p:childTnLst>
                                    <p:set>
                                      <p:cBhvr>
                                        <p:cTn id="51" dur="1" fill="hold">
                                          <p:stCondLst>
                                            <p:cond delay="0"/>
                                          </p:stCondLst>
                                        </p:cTn>
                                        <p:tgtEl>
                                          <p:spTgt spid="10">
                                            <p:txEl>
                                              <p:pRg st="17" end="17"/>
                                            </p:txEl>
                                          </p:spTgt>
                                        </p:tgtEl>
                                        <p:attrNameLst>
                                          <p:attrName>style.visibility</p:attrName>
                                        </p:attrNameLst>
                                      </p:cBhvr>
                                      <p:to>
                                        <p:strVal val="visible"/>
                                      </p:to>
                                    </p:set>
                                    <p:animEffect transition="in" filter="fade">
                                      <p:cBhvr>
                                        <p:cTn id="52" dur="500"/>
                                        <p:tgtEl>
                                          <p:spTgt spid="10">
                                            <p:txEl>
                                              <p:pRg st="17" end="17"/>
                                            </p:txEl>
                                          </p:spTgt>
                                        </p:tgtEl>
                                      </p:cBhvr>
                                    </p:animEffect>
                                  </p:childTnLst>
                                </p:cTn>
                              </p:par>
                              <p:par>
                                <p:cTn id="53" presetID="10" presetClass="entr" presetSubtype="0" fill="hold" nodeType="withEffect">
                                  <p:stCondLst>
                                    <p:cond delay="0"/>
                                  </p:stCondLst>
                                  <p:childTnLst>
                                    <p:set>
                                      <p:cBhvr>
                                        <p:cTn id="54" dur="1" fill="hold">
                                          <p:stCondLst>
                                            <p:cond delay="0"/>
                                          </p:stCondLst>
                                        </p:cTn>
                                        <p:tgtEl>
                                          <p:spTgt spid="10">
                                            <p:txEl>
                                              <p:pRg st="19" end="19"/>
                                            </p:txEl>
                                          </p:spTgt>
                                        </p:tgtEl>
                                        <p:attrNameLst>
                                          <p:attrName>style.visibility</p:attrName>
                                        </p:attrNameLst>
                                      </p:cBhvr>
                                      <p:to>
                                        <p:strVal val="visible"/>
                                      </p:to>
                                    </p:set>
                                    <p:animEffect transition="in" filter="fade">
                                      <p:cBhvr>
                                        <p:cTn id="55" dur="500"/>
                                        <p:tgtEl>
                                          <p:spTgt spid="10">
                                            <p:txEl>
                                              <p:pRg st="19" end="19"/>
                                            </p:txEl>
                                          </p:spTgt>
                                        </p:tgtEl>
                                      </p:cBhvr>
                                    </p:animEffect>
                                  </p:childTnLst>
                                </p:cTn>
                              </p:par>
                              <p:par>
                                <p:cTn id="56" presetID="10" presetClass="entr" presetSubtype="0" fill="hold" nodeType="withEffect">
                                  <p:stCondLst>
                                    <p:cond delay="0"/>
                                  </p:stCondLst>
                                  <p:childTnLst>
                                    <p:set>
                                      <p:cBhvr>
                                        <p:cTn id="57" dur="1" fill="hold">
                                          <p:stCondLst>
                                            <p:cond delay="0"/>
                                          </p:stCondLst>
                                        </p:cTn>
                                        <p:tgtEl>
                                          <p:spTgt spid="2">
                                            <p:txEl>
                                              <p:pRg st="0" end="0"/>
                                            </p:txEl>
                                          </p:spTgt>
                                        </p:tgtEl>
                                        <p:attrNameLst>
                                          <p:attrName>style.visibility</p:attrName>
                                        </p:attrNameLst>
                                      </p:cBhvr>
                                      <p:to>
                                        <p:strVal val="visible"/>
                                      </p:to>
                                    </p:set>
                                    <p:animEffect transition="in" filter="fade">
                                      <p:cBhvr>
                                        <p:cTn id="58" dur="500"/>
                                        <p:tgtEl>
                                          <p:spTgt spid="2">
                                            <p:txEl>
                                              <p:pRg st="0" end="0"/>
                                            </p:txEl>
                                          </p:spTgt>
                                        </p:tgtEl>
                                      </p:cBhvr>
                                    </p:animEffect>
                                  </p:childTnLst>
                                </p:cTn>
                              </p:par>
                              <p:par>
                                <p:cTn id="59" presetID="10" presetClass="entr" presetSubtype="0" fill="hold" nodeType="withEffect">
                                  <p:stCondLst>
                                    <p:cond delay="0"/>
                                  </p:stCondLst>
                                  <p:childTnLst>
                                    <p:set>
                                      <p:cBhvr>
                                        <p:cTn id="60" dur="1" fill="hold">
                                          <p:stCondLst>
                                            <p:cond delay="0"/>
                                          </p:stCondLst>
                                        </p:cTn>
                                        <p:tgtEl>
                                          <p:spTgt spid="2">
                                            <p:txEl>
                                              <p:pRg st="1" end="1"/>
                                            </p:txEl>
                                          </p:spTgt>
                                        </p:tgtEl>
                                        <p:attrNameLst>
                                          <p:attrName>style.visibility</p:attrName>
                                        </p:attrNameLst>
                                      </p:cBhvr>
                                      <p:to>
                                        <p:strVal val="visible"/>
                                      </p:to>
                                    </p:set>
                                    <p:animEffect transition="in" filter="fade">
                                      <p:cBhvr>
                                        <p:cTn id="61" dur="500"/>
                                        <p:tgtEl>
                                          <p:spTgt spid="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A0AE8F-B10D-11B0-C266-55B99B1B5ECB}"/>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DEA64FA9-39C2-8B79-AF63-2F5AB6414BBC}"/>
              </a:ext>
            </a:extLst>
          </p:cNvPr>
          <p:cNvSpPr txBox="1"/>
          <p:nvPr/>
        </p:nvSpPr>
        <p:spPr>
          <a:xfrm>
            <a:off x="1171845" y="1076642"/>
            <a:ext cx="20099987" cy="2149306"/>
          </a:xfrm>
          <a:prstGeom prst="rect">
            <a:avLst/>
          </a:prstGeom>
          <a:noFill/>
        </p:spPr>
        <p:txBody>
          <a:bodyPr wrap="square">
            <a:spAutoFit/>
          </a:bodyPr>
          <a:lstStyle/>
          <a:p>
            <a:pPr marL="3157538" indent="-3125788">
              <a:spcBef>
                <a:spcPts val="800"/>
              </a:spcBef>
            </a:pPr>
            <a:r>
              <a:rPr lang="en-US" sz="3400" b="1" dirty="0">
                <a:effectLst/>
              </a:rPr>
              <a:t>PROMPT: 	</a:t>
            </a:r>
            <a:r>
              <a:rPr lang="en-US" sz="3400" dirty="0"/>
              <a:t>M</a:t>
            </a:r>
            <a:r>
              <a:rPr lang="en-US" sz="3400" dirty="0">
                <a:effectLst/>
              </a:rPr>
              <a:t>ake a table of personal </a:t>
            </a:r>
            <a:r>
              <a:rPr lang="en-US" sz="3400" b="1" dirty="0">
                <a:effectLst/>
              </a:rPr>
              <a:t>income</a:t>
            </a:r>
            <a:r>
              <a:rPr lang="en-US" sz="3400" dirty="0">
                <a:effectLst/>
              </a:rPr>
              <a:t> </a:t>
            </a:r>
            <a:r>
              <a:rPr lang="en-US" sz="3400" b="1" dirty="0">
                <a:effectLst/>
              </a:rPr>
              <a:t>tax brackets and rates in Rwanda </a:t>
            </a:r>
            <a:r>
              <a:rPr lang="en-US" sz="3400" dirty="0">
                <a:effectLst/>
              </a:rPr>
              <a:t>in each year from 2020/21 to 2024/25. </a:t>
            </a:r>
            <a:r>
              <a:rPr lang="en-US" sz="3400" dirty="0"/>
              <a:t>Also list other parameters, such as what income types are considered, exemptions, etc. I need these for a microsimulation model.</a:t>
            </a:r>
          </a:p>
          <a:p>
            <a:pPr marL="3157538" indent="-3125788">
              <a:spcBef>
                <a:spcPts val="800"/>
              </a:spcBef>
            </a:pPr>
            <a:endParaRPr lang="en-US" sz="2500" dirty="0"/>
          </a:p>
        </p:txBody>
      </p:sp>
      <p:sp>
        <p:nvSpPr>
          <p:cNvPr id="4" name="TextBox 3">
            <a:extLst>
              <a:ext uri="{FF2B5EF4-FFF2-40B4-BE49-F238E27FC236}">
                <a16:creationId xmlns:a16="http://schemas.microsoft.com/office/drawing/2014/main" id="{3CED7CAD-A5C3-D35A-DB7C-C59237E70C8C}"/>
              </a:ext>
            </a:extLst>
          </p:cNvPr>
          <p:cNvSpPr txBox="1"/>
          <p:nvPr/>
        </p:nvSpPr>
        <p:spPr>
          <a:xfrm>
            <a:off x="4816928" y="237873"/>
            <a:ext cx="18949306" cy="523220"/>
          </a:xfrm>
          <a:prstGeom prst="rect">
            <a:avLst/>
          </a:prstGeom>
          <a:noFill/>
          <a:ln>
            <a:noFill/>
          </a:ln>
        </p:spPr>
        <p:txBody>
          <a:bodyPr wrap="square">
            <a:spAutoFit/>
          </a:bodyPr>
          <a:lstStyle/>
          <a:p>
            <a:pPr marL="3157538" indent="-3157538" algn="r">
              <a:spcBef>
                <a:spcPts val="800"/>
              </a:spcBef>
            </a:pPr>
            <a:r>
              <a:rPr lang="en-US" sz="2800" b="1" dirty="0">
                <a:solidFill>
                  <a:schemeClr val="tx1">
                    <a:lumMod val="50000"/>
                    <a:lumOff val="50000"/>
                  </a:schemeClr>
                </a:solidFill>
                <a:effectLst/>
              </a:rPr>
              <a:t>Background research: </a:t>
            </a:r>
            <a:r>
              <a:rPr lang="en-US" sz="2800" b="1" dirty="0">
                <a:solidFill>
                  <a:schemeClr val="tx1">
                    <a:lumMod val="50000"/>
                    <a:lumOff val="50000"/>
                  </a:schemeClr>
                </a:solidFill>
              </a:rPr>
              <a:t>Literature search</a:t>
            </a:r>
            <a:endParaRPr lang="en-US" sz="2800" b="1" dirty="0">
              <a:solidFill>
                <a:schemeClr val="tx1">
                  <a:lumMod val="50000"/>
                  <a:lumOff val="50000"/>
                </a:schemeClr>
              </a:solidFill>
              <a:effectLst/>
            </a:endParaRPr>
          </a:p>
        </p:txBody>
      </p:sp>
      <p:sp>
        <p:nvSpPr>
          <p:cNvPr id="2" name="TextBox 1">
            <a:extLst>
              <a:ext uri="{FF2B5EF4-FFF2-40B4-BE49-F238E27FC236}">
                <a16:creationId xmlns:a16="http://schemas.microsoft.com/office/drawing/2014/main" id="{182F2F94-B4AF-2212-1B77-85D2CD6FE7CA}"/>
              </a:ext>
            </a:extLst>
          </p:cNvPr>
          <p:cNvSpPr txBox="1"/>
          <p:nvPr/>
        </p:nvSpPr>
        <p:spPr>
          <a:xfrm>
            <a:off x="10513367" y="11478088"/>
            <a:ext cx="12692437" cy="538609"/>
          </a:xfrm>
          <a:prstGeom prst="rect">
            <a:avLst/>
          </a:prstGeom>
          <a:noFill/>
        </p:spPr>
        <p:txBody>
          <a:bodyPr wrap="square">
            <a:spAutoFit/>
          </a:bodyPr>
          <a:lstStyle/>
          <a:p>
            <a:pPr algn="r" rtl="0">
              <a:spcBef>
                <a:spcPts val="400"/>
              </a:spcBef>
              <a:spcAft>
                <a:spcPts val="0"/>
              </a:spcAft>
            </a:pPr>
            <a:r>
              <a:rPr lang="en-US" sz="2900" b="0" i="1" dirty="0">
                <a:effectLst/>
                <a:latin typeface="Arial" panose="020B0604020202020204" pitchFamily="34" charset="0"/>
                <a:cs typeface="Arial" panose="020B0604020202020204" pitchFamily="34" charset="0"/>
              </a:rPr>
              <a:t>(Gemini Advanced 1.5 Pro with Deep Research; Gemini web interface)</a:t>
            </a:r>
          </a:p>
        </p:txBody>
      </p:sp>
      <p:pic>
        <p:nvPicPr>
          <p:cNvPr id="7" name="Picture 6" descr="A screenshot of a computer&#10;&#10;Description automatically generated">
            <a:extLst>
              <a:ext uri="{FF2B5EF4-FFF2-40B4-BE49-F238E27FC236}">
                <a16:creationId xmlns:a16="http://schemas.microsoft.com/office/drawing/2014/main" id="{12B99D5F-D2A3-1A70-B72F-C69A3FB8C0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71846" y="3225948"/>
            <a:ext cx="22033958" cy="7990684"/>
          </a:xfrm>
          <a:prstGeom prst="rect">
            <a:avLst/>
          </a:prstGeom>
        </p:spPr>
      </p:pic>
    </p:spTree>
    <p:extLst>
      <p:ext uri="{BB962C8B-B14F-4D97-AF65-F5344CB8AC3E}">
        <p14:creationId xmlns:p14="http://schemas.microsoft.com/office/powerpoint/2010/main" val="24751933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CC874E-F004-AB6B-45ED-4A928F87518D}"/>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01A2E7F4-D311-FEDD-0D19-432CC519CFBD}"/>
              </a:ext>
            </a:extLst>
          </p:cNvPr>
          <p:cNvSpPr txBox="1"/>
          <p:nvPr/>
        </p:nvSpPr>
        <p:spPr>
          <a:xfrm>
            <a:off x="1171845" y="1076642"/>
            <a:ext cx="20099987" cy="3298339"/>
          </a:xfrm>
          <a:prstGeom prst="rect">
            <a:avLst/>
          </a:prstGeom>
          <a:noFill/>
        </p:spPr>
        <p:txBody>
          <a:bodyPr wrap="square">
            <a:spAutoFit/>
          </a:bodyPr>
          <a:lstStyle/>
          <a:p>
            <a:pPr marL="3157538" indent="-3125788">
              <a:spcBef>
                <a:spcPts val="800"/>
              </a:spcBef>
            </a:pPr>
            <a:r>
              <a:rPr lang="en-US" sz="3400" b="1" dirty="0">
                <a:effectLst/>
              </a:rPr>
              <a:t>PROMPT: 	</a:t>
            </a:r>
            <a:r>
              <a:rPr lang="en-US" sz="3400" dirty="0"/>
              <a:t>M</a:t>
            </a:r>
            <a:r>
              <a:rPr lang="en-US" sz="3400" dirty="0">
                <a:effectLst/>
              </a:rPr>
              <a:t>ake a table of personal </a:t>
            </a:r>
            <a:r>
              <a:rPr lang="en-US" sz="3400" b="1" dirty="0">
                <a:effectLst/>
              </a:rPr>
              <a:t>income tax brackets and rates in Rwanda </a:t>
            </a:r>
            <a:r>
              <a:rPr lang="en-US" sz="3400" dirty="0">
                <a:effectLst/>
              </a:rPr>
              <a:t>in each year from 2020/21 to 2024/25. </a:t>
            </a:r>
            <a:r>
              <a:rPr lang="en-US" sz="3400" dirty="0"/>
              <a:t>Also list other parameters, such as what income types are considered, exemptions, etc. I need these for a microsimulation model.</a:t>
            </a:r>
          </a:p>
          <a:p>
            <a:pPr marL="3157538" indent="-3125788">
              <a:spcBef>
                <a:spcPts val="800"/>
              </a:spcBef>
            </a:pPr>
            <a:endParaRPr lang="en-US" sz="3400" dirty="0"/>
          </a:p>
          <a:p>
            <a:pPr marL="3157538" indent="-3125788">
              <a:spcBef>
                <a:spcPts val="800"/>
              </a:spcBef>
            </a:pPr>
            <a:endParaRPr lang="en-US" sz="2500" dirty="0"/>
          </a:p>
          <a:p>
            <a:pPr marL="3146425" indent="-3146425"/>
            <a:r>
              <a:rPr lang="en-US" sz="3400" b="1" dirty="0">
                <a:effectLst/>
              </a:rPr>
              <a:t>RESPONSE: 	</a:t>
            </a:r>
            <a:endParaRPr lang="en-US" sz="3400" dirty="0">
              <a:effectLst/>
            </a:endParaRPr>
          </a:p>
        </p:txBody>
      </p:sp>
      <p:sp>
        <p:nvSpPr>
          <p:cNvPr id="4" name="TextBox 3">
            <a:extLst>
              <a:ext uri="{FF2B5EF4-FFF2-40B4-BE49-F238E27FC236}">
                <a16:creationId xmlns:a16="http://schemas.microsoft.com/office/drawing/2014/main" id="{FFF358AA-50E7-3478-8CA8-C0E7832C05B0}"/>
              </a:ext>
            </a:extLst>
          </p:cNvPr>
          <p:cNvSpPr txBox="1"/>
          <p:nvPr/>
        </p:nvSpPr>
        <p:spPr>
          <a:xfrm>
            <a:off x="4816928" y="237873"/>
            <a:ext cx="18949306" cy="523220"/>
          </a:xfrm>
          <a:prstGeom prst="rect">
            <a:avLst/>
          </a:prstGeom>
          <a:noFill/>
          <a:ln>
            <a:noFill/>
          </a:ln>
        </p:spPr>
        <p:txBody>
          <a:bodyPr wrap="square">
            <a:spAutoFit/>
          </a:bodyPr>
          <a:lstStyle/>
          <a:p>
            <a:pPr marL="3157538" indent="-3157538" algn="r">
              <a:spcBef>
                <a:spcPts val="800"/>
              </a:spcBef>
            </a:pPr>
            <a:r>
              <a:rPr lang="en-US" sz="2800" b="1" dirty="0">
                <a:solidFill>
                  <a:schemeClr val="tx1">
                    <a:lumMod val="50000"/>
                    <a:lumOff val="50000"/>
                  </a:schemeClr>
                </a:solidFill>
                <a:effectLst/>
              </a:rPr>
              <a:t>Background research: </a:t>
            </a:r>
            <a:r>
              <a:rPr lang="en-US" sz="2800" b="1" dirty="0">
                <a:solidFill>
                  <a:schemeClr val="tx1">
                    <a:lumMod val="50000"/>
                    <a:lumOff val="50000"/>
                  </a:schemeClr>
                </a:solidFill>
              </a:rPr>
              <a:t>Literature search</a:t>
            </a:r>
            <a:endParaRPr lang="en-US" sz="2800" b="1" dirty="0">
              <a:solidFill>
                <a:schemeClr val="tx1">
                  <a:lumMod val="50000"/>
                  <a:lumOff val="50000"/>
                </a:schemeClr>
              </a:solidFill>
              <a:effectLst/>
            </a:endParaRPr>
          </a:p>
        </p:txBody>
      </p:sp>
      <p:sp>
        <p:nvSpPr>
          <p:cNvPr id="2" name="TextBox 1">
            <a:extLst>
              <a:ext uri="{FF2B5EF4-FFF2-40B4-BE49-F238E27FC236}">
                <a16:creationId xmlns:a16="http://schemas.microsoft.com/office/drawing/2014/main" id="{6E68E223-1D45-1441-6085-DF9A2EEC1481}"/>
              </a:ext>
            </a:extLst>
          </p:cNvPr>
          <p:cNvSpPr txBox="1"/>
          <p:nvPr/>
        </p:nvSpPr>
        <p:spPr>
          <a:xfrm>
            <a:off x="1171845" y="4690530"/>
            <a:ext cx="2942954" cy="4211409"/>
          </a:xfrm>
          <a:prstGeom prst="rect">
            <a:avLst/>
          </a:prstGeom>
          <a:noFill/>
        </p:spPr>
        <p:txBody>
          <a:bodyPr wrap="square">
            <a:spAutoFit/>
          </a:bodyPr>
          <a:lstStyle/>
          <a:p>
            <a:pPr rtl="0">
              <a:spcBef>
                <a:spcPts val="400"/>
              </a:spcBef>
              <a:spcAft>
                <a:spcPts val="0"/>
              </a:spcAft>
            </a:pPr>
            <a:r>
              <a:rPr lang="en-US" sz="2900" b="0" i="1" dirty="0">
                <a:effectLst/>
                <a:latin typeface="Arial" panose="020B0604020202020204" pitchFamily="34" charset="0"/>
                <a:cs typeface="Arial" panose="020B0604020202020204" pitchFamily="34" charset="0"/>
              </a:rPr>
              <a:t>(Gemini Advanced Pro 1.5 with Deep Research;</a:t>
            </a:r>
          </a:p>
          <a:p>
            <a:pPr rtl="0">
              <a:spcBef>
                <a:spcPts val="400"/>
              </a:spcBef>
              <a:spcAft>
                <a:spcPts val="0"/>
              </a:spcAft>
            </a:pPr>
            <a:r>
              <a:rPr lang="en-US" sz="2900" b="0" i="1" dirty="0">
                <a:effectLst/>
                <a:latin typeface="Arial" panose="020B0604020202020204" pitchFamily="34" charset="0"/>
                <a:cs typeface="Arial" panose="020B0604020202020204" pitchFamily="34" charset="0"/>
              </a:rPr>
              <a:t>Gemini web interface;</a:t>
            </a:r>
          </a:p>
          <a:p>
            <a:pPr rtl="0">
              <a:spcBef>
                <a:spcPts val="400"/>
              </a:spcBef>
              <a:spcAft>
                <a:spcPts val="0"/>
              </a:spcAft>
            </a:pPr>
            <a:r>
              <a:rPr lang="en-US" sz="2900" i="1" dirty="0">
                <a:latin typeface="Arial" panose="020B0604020202020204" pitchFamily="34" charset="0"/>
                <a:cs typeface="Arial" panose="020B0604020202020204" pitchFamily="34" charset="0"/>
              </a:rPr>
              <a:t>some parts of the Google    doc created</a:t>
            </a:r>
            <a:r>
              <a:rPr lang="en-US" sz="2900" b="0" i="1" dirty="0">
                <a:effectLst/>
                <a:latin typeface="Arial" panose="020B0604020202020204" pitchFamily="34" charset="0"/>
                <a:cs typeface="Arial" panose="020B0604020202020204" pitchFamily="34" charset="0"/>
              </a:rPr>
              <a:t>)</a:t>
            </a:r>
          </a:p>
        </p:txBody>
      </p:sp>
      <p:pic>
        <p:nvPicPr>
          <p:cNvPr id="5" name="Picture 4" descr="A close-up of a tax form&#10;&#10;Description automatically generated">
            <a:extLst>
              <a:ext uri="{FF2B5EF4-FFF2-40B4-BE49-F238E27FC236}">
                <a16:creationId xmlns:a16="http://schemas.microsoft.com/office/drawing/2014/main" id="{547C2F3C-81D1-7825-E611-259E6B8452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84121" y="3748586"/>
            <a:ext cx="6281308" cy="6389437"/>
          </a:xfrm>
          <a:prstGeom prst="rect">
            <a:avLst/>
          </a:prstGeom>
        </p:spPr>
      </p:pic>
      <p:pic>
        <p:nvPicPr>
          <p:cNvPr id="7" name="Picture 6" descr="A document with text overlay&#10;&#10;Description automatically generated">
            <a:extLst>
              <a:ext uri="{FF2B5EF4-FFF2-40B4-BE49-F238E27FC236}">
                <a16:creationId xmlns:a16="http://schemas.microsoft.com/office/drawing/2014/main" id="{4211CADA-A69E-9BEF-F668-B11C721437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67053" y="3748586"/>
            <a:ext cx="5824323" cy="6389437"/>
          </a:xfrm>
          <a:prstGeom prst="rect">
            <a:avLst/>
          </a:prstGeom>
        </p:spPr>
      </p:pic>
      <p:pic>
        <p:nvPicPr>
          <p:cNvPr id="9" name="Picture 8" descr="A screenshot of a document&#10;&#10;Description automatically generated">
            <a:extLst>
              <a:ext uri="{FF2B5EF4-FFF2-40B4-BE49-F238E27FC236}">
                <a16:creationId xmlns:a16="http://schemas.microsoft.com/office/drawing/2014/main" id="{E3A079D9-4DCB-FB83-0AC2-447DC3215AC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739556" y="3507954"/>
            <a:ext cx="6466249" cy="6700091"/>
          </a:xfrm>
          <a:prstGeom prst="rect">
            <a:avLst/>
          </a:prstGeom>
        </p:spPr>
      </p:pic>
      <p:sp>
        <p:nvSpPr>
          <p:cNvPr id="11" name="TextBox 10">
            <a:extLst>
              <a:ext uri="{FF2B5EF4-FFF2-40B4-BE49-F238E27FC236}">
                <a16:creationId xmlns:a16="http://schemas.microsoft.com/office/drawing/2014/main" id="{C5C71E4F-E8BB-DB0F-5ED6-E9F93FB45F28}"/>
              </a:ext>
            </a:extLst>
          </p:cNvPr>
          <p:cNvSpPr txBox="1"/>
          <p:nvPr/>
        </p:nvSpPr>
        <p:spPr>
          <a:xfrm>
            <a:off x="10513367" y="11478088"/>
            <a:ext cx="12692437" cy="538609"/>
          </a:xfrm>
          <a:prstGeom prst="rect">
            <a:avLst/>
          </a:prstGeom>
          <a:noFill/>
        </p:spPr>
        <p:txBody>
          <a:bodyPr wrap="square">
            <a:spAutoFit/>
          </a:bodyPr>
          <a:lstStyle/>
          <a:p>
            <a:pPr algn="r" rtl="0">
              <a:spcBef>
                <a:spcPts val="400"/>
              </a:spcBef>
              <a:spcAft>
                <a:spcPts val="0"/>
              </a:spcAft>
            </a:pPr>
            <a:r>
              <a:rPr lang="en-US" sz="2900" b="0" i="1" dirty="0">
                <a:effectLst/>
                <a:latin typeface="Arial" panose="020B0604020202020204" pitchFamily="34" charset="0"/>
                <a:cs typeface="Arial" panose="020B0604020202020204" pitchFamily="34" charset="0"/>
              </a:rPr>
              <a:t>(Gemini Advanced 1.5 Pro with Deep Research; Gemini web interface)</a:t>
            </a:r>
          </a:p>
        </p:txBody>
      </p:sp>
    </p:spTree>
    <p:extLst>
      <p:ext uri="{BB962C8B-B14F-4D97-AF65-F5344CB8AC3E}">
        <p14:creationId xmlns:p14="http://schemas.microsoft.com/office/powerpoint/2010/main" val="3666124283"/>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E076FBF-10F1-209B-5276-359BF2743533}"/>
              </a:ext>
            </a:extLst>
          </p:cNvPr>
          <p:cNvSpPr/>
          <p:nvPr/>
        </p:nvSpPr>
        <p:spPr>
          <a:xfrm>
            <a:off x="0" y="463765"/>
            <a:ext cx="12077700" cy="647197"/>
          </a:xfrm>
          <a:prstGeom prst="rect">
            <a:avLst/>
          </a:prstGeom>
          <a:solidFill>
            <a:schemeClr val="tx1">
              <a:lumMod val="10000"/>
              <a:lumOff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190C15A4-A518-9F2F-394E-F15B041AFFDA}"/>
              </a:ext>
            </a:extLst>
          </p:cNvPr>
          <p:cNvSpPr/>
          <p:nvPr/>
        </p:nvSpPr>
        <p:spPr>
          <a:xfrm>
            <a:off x="0" y="4152679"/>
            <a:ext cx="24377650" cy="647197"/>
          </a:xfrm>
          <a:prstGeom prst="rect">
            <a:avLst/>
          </a:prstGeom>
          <a:solidFill>
            <a:schemeClr val="tx1">
              <a:lumMod val="10000"/>
              <a:lumOff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786900A-88AB-2655-A219-8E741CD5450D}"/>
              </a:ext>
            </a:extLst>
          </p:cNvPr>
          <p:cNvSpPr/>
          <p:nvPr/>
        </p:nvSpPr>
        <p:spPr>
          <a:xfrm>
            <a:off x="-22860" y="7385571"/>
            <a:ext cx="24377650" cy="647197"/>
          </a:xfrm>
          <a:prstGeom prst="rect">
            <a:avLst/>
          </a:prstGeom>
          <a:solidFill>
            <a:schemeClr val="tx1">
              <a:lumMod val="10000"/>
              <a:lumOff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CEC2A8FD-8F54-3F67-AA83-19D002E6BEB9}"/>
              </a:ext>
            </a:extLst>
          </p:cNvPr>
          <p:cNvSpPr txBox="1"/>
          <p:nvPr/>
        </p:nvSpPr>
        <p:spPr>
          <a:xfrm>
            <a:off x="1463040" y="1209819"/>
            <a:ext cx="21742764" cy="10156627"/>
          </a:xfrm>
          <a:prstGeom prst="rect">
            <a:avLst/>
          </a:prstGeom>
          <a:noFill/>
        </p:spPr>
        <p:txBody>
          <a:bodyPr wrap="square">
            <a:spAutoFit/>
          </a:bodyPr>
          <a:lstStyle/>
          <a:p>
            <a:pPr marL="2540000" indent="-2540000">
              <a:spcBef>
                <a:spcPts val="800"/>
              </a:spcBef>
            </a:pPr>
            <a:r>
              <a:rPr lang="en-US" sz="3100" b="1" dirty="0">
                <a:effectLst/>
              </a:rPr>
              <a:t>PROMPT: 	</a:t>
            </a:r>
            <a:r>
              <a:rPr lang="en-US" sz="3100" dirty="0"/>
              <a:t>Convert this reference to </a:t>
            </a:r>
            <a:r>
              <a:rPr lang="en-US" sz="3100" dirty="0" err="1"/>
              <a:t>bibtex</a:t>
            </a:r>
            <a:r>
              <a:rPr lang="en-US" sz="3100" dirty="0"/>
              <a:t> format:</a:t>
            </a:r>
          </a:p>
          <a:p>
            <a:pPr marL="2540000" indent="-2540000">
              <a:spcBef>
                <a:spcPts val="800"/>
              </a:spcBef>
            </a:pPr>
            <a:endParaRPr lang="en-US" sz="800" dirty="0"/>
          </a:p>
          <a:p>
            <a:pPr marL="2540000" indent="-2540000">
              <a:spcBef>
                <a:spcPts val="800"/>
              </a:spcBef>
            </a:pPr>
            <a:r>
              <a:rPr lang="en-US" sz="2600" dirty="0"/>
              <a:t>	Gibson </a:t>
            </a:r>
            <a:r>
              <a:rPr lang="en-US" sz="2600" dirty="0" err="1"/>
              <a:t>Masumbu</a:t>
            </a:r>
            <a:r>
              <a:rPr lang="en-US" sz="2600" dirty="0"/>
              <a:t> and Kristi Mahrt: Assessing Progress in Welfare Improvements in Zambia: A Multidimensional Approach. </a:t>
            </a:r>
          </a:p>
          <a:p>
            <a:pPr marL="2540000" indent="-2540000">
              <a:spcBef>
                <a:spcPts val="800"/>
              </a:spcBef>
            </a:pPr>
            <a:r>
              <a:rPr lang="en-US" sz="2600" dirty="0"/>
              <a:t>	In book: Growth and Poverty in Sub-Saharan Africa. Editors: Channing Arndt, Andy McKay, Finn Tarp. April 2016, Oxford University Press, Number of Pages 528</a:t>
            </a:r>
          </a:p>
          <a:p>
            <a:pPr marL="2540000" indent="-2540000">
              <a:spcBef>
                <a:spcPts val="800"/>
              </a:spcBef>
            </a:pPr>
            <a:endParaRPr lang="en-US" sz="2600" dirty="0"/>
          </a:p>
          <a:p>
            <a:pPr marL="2540000" indent="-2540000">
              <a:spcBef>
                <a:spcPts val="800"/>
              </a:spcBef>
            </a:pPr>
            <a:endParaRPr lang="en-US" sz="6600" dirty="0"/>
          </a:p>
          <a:p>
            <a:pPr marL="2540000" indent="-2540000">
              <a:spcBef>
                <a:spcPts val="800"/>
              </a:spcBef>
            </a:pPr>
            <a:r>
              <a:rPr lang="en-US" sz="3100" b="1" dirty="0"/>
              <a:t>PROMPT: 	</a:t>
            </a:r>
            <a:r>
              <a:rPr lang="en-US" sz="3100" dirty="0"/>
              <a:t>Translate the following sentence into Spanish, German, and Finnish: </a:t>
            </a:r>
          </a:p>
          <a:p>
            <a:pPr marL="2540000" indent="-2540000">
              <a:spcBef>
                <a:spcPts val="800"/>
              </a:spcBef>
            </a:pPr>
            <a:r>
              <a:rPr lang="en-US" sz="3100" dirty="0"/>
              <a:t>	“This book comprehensively evaluates trends in living conditions in 16 major sub-Saharan African countries, corresponding to nearly 75% of the total population.”</a:t>
            </a:r>
          </a:p>
          <a:p>
            <a:pPr marL="2540000" indent="-2540000">
              <a:spcBef>
                <a:spcPts val="800"/>
              </a:spcBef>
            </a:pPr>
            <a:endParaRPr lang="en-US" sz="3100" dirty="0"/>
          </a:p>
          <a:p>
            <a:pPr marL="2540000" indent="-2540000">
              <a:spcBef>
                <a:spcPts val="800"/>
              </a:spcBef>
            </a:pPr>
            <a:endParaRPr lang="en-US" sz="6600" dirty="0"/>
          </a:p>
          <a:p>
            <a:pPr marL="2540000" indent="-2540000">
              <a:spcBef>
                <a:spcPts val="800"/>
              </a:spcBef>
            </a:pPr>
            <a:r>
              <a:rPr lang="en-US" sz="3100" b="1" dirty="0"/>
              <a:t>PROMPT: 	</a:t>
            </a:r>
            <a:r>
              <a:rPr lang="en-US" sz="3100" dirty="0"/>
              <a:t>How should commodity taxes be set in a developing country context as a part of the overall tax-benefit system? Discuss the normative aspects involved on the basis of public economics theory. Also comment on the relevant empirical information one would need to have to be able to make policy recommendations.</a:t>
            </a:r>
          </a:p>
          <a:p>
            <a:pPr marL="2540000" indent="-2540000">
              <a:spcBef>
                <a:spcPts val="800"/>
              </a:spcBef>
            </a:pPr>
            <a:endParaRPr lang="en-US" sz="2000" dirty="0"/>
          </a:p>
          <a:p>
            <a:pPr marL="2540000" indent="-2540000">
              <a:spcBef>
                <a:spcPts val="800"/>
              </a:spcBef>
            </a:pPr>
            <a:r>
              <a:rPr lang="en-US" sz="3100" b="1" dirty="0"/>
              <a:t>PROMPT: 	</a:t>
            </a:r>
            <a:r>
              <a:rPr lang="en-US" sz="3100" dirty="0"/>
              <a:t>What factors determine the elasticity of intertemporal substitution, and why does it matter for understanding savings behavior and fiscal policy effectiveness?</a:t>
            </a:r>
          </a:p>
        </p:txBody>
      </p:sp>
      <p:sp>
        <p:nvSpPr>
          <p:cNvPr id="4" name="TextBox 3">
            <a:extLst>
              <a:ext uri="{FF2B5EF4-FFF2-40B4-BE49-F238E27FC236}">
                <a16:creationId xmlns:a16="http://schemas.microsoft.com/office/drawing/2014/main" id="{9C2843A7-B990-EE15-1649-6270DCFDB6DD}"/>
              </a:ext>
            </a:extLst>
          </p:cNvPr>
          <p:cNvSpPr txBox="1"/>
          <p:nvPr/>
        </p:nvSpPr>
        <p:spPr>
          <a:xfrm>
            <a:off x="684166" y="496824"/>
            <a:ext cx="18949306" cy="577081"/>
          </a:xfrm>
          <a:prstGeom prst="rect">
            <a:avLst/>
          </a:prstGeom>
          <a:noFill/>
          <a:ln>
            <a:noFill/>
          </a:ln>
        </p:spPr>
        <p:txBody>
          <a:bodyPr wrap="square">
            <a:spAutoFit/>
          </a:bodyPr>
          <a:lstStyle/>
          <a:p>
            <a:pPr marL="3157538" indent="-3157538">
              <a:spcBef>
                <a:spcPts val="800"/>
              </a:spcBef>
            </a:pPr>
            <a:r>
              <a:rPr lang="en-US" sz="3150" b="1" dirty="0">
                <a:solidFill>
                  <a:schemeClr val="tx1">
                    <a:lumMod val="50000"/>
                    <a:lumOff val="50000"/>
                  </a:schemeClr>
                </a:solidFill>
              </a:rPr>
              <a:t>Formatting references</a:t>
            </a:r>
            <a:endParaRPr lang="en-US" sz="3150" b="1" dirty="0">
              <a:solidFill>
                <a:schemeClr val="tx1">
                  <a:lumMod val="50000"/>
                  <a:lumOff val="50000"/>
                </a:schemeClr>
              </a:solidFill>
              <a:effectLst/>
            </a:endParaRPr>
          </a:p>
        </p:txBody>
      </p:sp>
      <p:sp>
        <p:nvSpPr>
          <p:cNvPr id="3" name="TextBox 2">
            <a:extLst>
              <a:ext uri="{FF2B5EF4-FFF2-40B4-BE49-F238E27FC236}">
                <a16:creationId xmlns:a16="http://schemas.microsoft.com/office/drawing/2014/main" id="{43D10245-7419-60D1-A3D7-07EB4DE7136C}"/>
              </a:ext>
            </a:extLst>
          </p:cNvPr>
          <p:cNvSpPr txBox="1"/>
          <p:nvPr/>
        </p:nvSpPr>
        <p:spPr>
          <a:xfrm>
            <a:off x="684166" y="4177394"/>
            <a:ext cx="18949306" cy="577081"/>
          </a:xfrm>
          <a:prstGeom prst="rect">
            <a:avLst/>
          </a:prstGeom>
          <a:noFill/>
          <a:ln>
            <a:noFill/>
          </a:ln>
        </p:spPr>
        <p:txBody>
          <a:bodyPr wrap="square">
            <a:spAutoFit/>
          </a:bodyPr>
          <a:lstStyle/>
          <a:p>
            <a:pPr marL="3157538" indent="-3157538">
              <a:spcBef>
                <a:spcPts val="800"/>
              </a:spcBef>
            </a:pPr>
            <a:r>
              <a:rPr lang="en-US" sz="3150" b="1" dirty="0">
                <a:solidFill>
                  <a:schemeClr val="tx1">
                    <a:lumMod val="50000"/>
                    <a:lumOff val="50000"/>
                  </a:schemeClr>
                </a:solidFill>
              </a:rPr>
              <a:t>Translating text</a:t>
            </a:r>
            <a:endParaRPr lang="en-US" sz="3150" b="1" dirty="0">
              <a:solidFill>
                <a:schemeClr val="tx1">
                  <a:lumMod val="50000"/>
                  <a:lumOff val="50000"/>
                </a:schemeClr>
              </a:solidFill>
              <a:effectLst/>
            </a:endParaRPr>
          </a:p>
        </p:txBody>
      </p:sp>
      <p:sp>
        <p:nvSpPr>
          <p:cNvPr id="5" name="TextBox 4">
            <a:extLst>
              <a:ext uri="{FF2B5EF4-FFF2-40B4-BE49-F238E27FC236}">
                <a16:creationId xmlns:a16="http://schemas.microsoft.com/office/drawing/2014/main" id="{04972DFE-EC2C-330F-7C91-5A2BC50D935D}"/>
              </a:ext>
            </a:extLst>
          </p:cNvPr>
          <p:cNvSpPr txBox="1"/>
          <p:nvPr/>
        </p:nvSpPr>
        <p:spPr>
          <a:xfrm>
            <a:off x="684166" y="7410286"/>
            <a:ext cx="18949306" cy="577081"/>
          </a:xfrm>
          <a:prstGeom prst="rect">
            <a:avLst/>
          </a:prstGeom>
          <a:noFill/>
          <a:ln>
            <a:noFill/>
          </a:ln>
        </p:spPr>
        <p:txBody>
          <a:bodyPr wrap="square">
            <a:spAutoFit/>
          </a:bodyPr>
          <a:lstStyle/>
          <a:p>
            <a:pPr marL="3157538" indent="-3157538">
              <a:spcBef>
                <a:spcPts val="800"/>
              </a:spcBef>
            </a:pPr>
            <a:r>
              <a:rPr lang="en-US" sz="3150" b="1" dirty="0">
                <a:solidFill>
                  <a:schemeClr val="tx1">
                    <a:lumMod val="50000"/>
                    <a:lumOff val="50000"/>
                  </a:schemeClr>
                </a:solidFill>
              </a:rPr>
              <a:t>Explaining concepts</a:t>
            </a:r>
            <a:endParaRPr lang="en-US" sz="3150" b="1" dirty="0">
              <a:solidFill>
                <a:schemeClr val="tx1">
                  <a:lumMod val="50000"/>
                  <a:lumOff val="50000"/>
                </a:schemeClr>
              </a:solidFill>
              <a:effectLst/>
            </a:endParaRPr>
          </a:p>
        </p:txBody>
      </p:sp>
      <p:sp>
        <p:nvSpPr>
          <p:cNvPr id="7" name="Title 1">
            <a:extLst>
              <a:ext uri="{FF2B5EF4-FFF2-40B4-BE49-F238E27FC236}">
                <a16:creationId xmlns:a16="http://schemas.microsoft.com/office/drawing/2014/main" id="{3C20ED4A-6A2F-8366-B7B0-AB87BA2829C2}"/>
              </a:ext>
            </a:extLst>
          </p:cNvPr>
          <p:cNvSpPr>
            <a:spLocks noGrp="1"/>
          </p:cNvSpPr>
          <p:nvPr>
            <p:ph type="title"/>
          </p:nvPr>
        </p:nvSpPr>
        <p:spPr>
          <a:xfrm>
            <a:off x="11497491" y="409085"/>
            <a:ext cx="12293964" cy="1923875"/>
          </a:xfrm>
        </p:spPr>
        <p:txBody>
          <a:bodyPr anchor="t">
            <a:normAutofit/>
          </a:bodyPr>
          <a:lstStyle/>
          <a:p>
            <a:pPr algn="r"/>
            <a:r>
              <a:rPr lang="en-US" sz="4500" i="1" dirty="0">
                <a:effectLst>
                  <a:outerShdw blurRad="50800" dist="38100" dir="2700000" algn="tl" rotWithShape="0">
                    <a:prstClr val="black">
                      <a:alpha val="40000"/>
                    </a:prstClr>
                  </a:outerShdw>
                </a:effectLst>
              </a:rPr>
              <a:t>Other use cases in ‘background research’</a:t>
            </a:r>
          </a:p>
        </p:txBody>
      </p:sp>
    </p:spTree>
    <p:extLst>
      <p:ext uri="{BB962C8B-B14F-4D97-AF65-F5344CB8AC3E}">
        <p14:creationId xmlns:p14="http://schemas.microsoft.com/office/powerpoint/2010/main" val="24333428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nodeType="withEffect">
                                  <p:stCondLst>
                                    <p:cond delay="0"/>
                                  </p:stCondLst>
                                  <p:childTnLst>
                                    <p:set>
                                      <p:cBhvr>
                                        <p:cTn id="12" dur="1" fill="hold">
                                          <p:stCondLst>
                                            <p:cond delay="0"/>
                                          </p:stCondLst>
                                        </p:cTn>
                                        <p:tgtEl>
                                          <p:spTgt spid="10">
                                            <p:txEl>
                                              <p:pRg st="0" end="0"/>
                                            </p:txEl>
                                          </p:spTgt>
                                        </p:tgtEl>
                                        <p:attrNameLst>
                                          <p:attrName>style.visibility</p:attrName>
                                        </p:attrNameLst>
                                      </p:cBhvr>
                                      <p:to>
                                        <p:strVal val="visible"/>
                                      </p:to>
                                    </p:set>
                                    <p:animEffect transition="in" filter="fade">
                                      <p:cBhvr>
                                        <p:cTn id="13" dur="500"/>
                                        <p:tgtEl>
                                          <p:spTgt spid="10">
                                            <p:txEl>
                                              <p:pRg st="0" end="0"/>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10">
                                            <p:txEl>
                                              <p:pRg st="2" end="2"/>
                                            </p:txEl>
                                          </p:spTgt>
                                        </p:tgtEl>
                                        <p:attrNameLst>
                                          <p:attrName>style.visibility</p:attrName>
                                        </p:attrNameLst>
                                      </p:cBhvr>
                                      <p:to>
                                        <p:strVal val="visible"/>
                                      </p:to>
                                    </p:set>
                                    <p:animEffect transition="in" filter="fade">
                                      <p:cBhvr>
                                        <p:cTn id="16" dur="500"/>
                                        <p:tgtEl>
                                          <p:spTgt spid="10">
                                            <p:txEl>
                                              <p:pRg st="2" end="2"/>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10">
                                            <p:txEl>
                                              <p:pRg st="3" end="3"/>
                                            </p:txEl>
                                          </p:spTgt>
                                        </p:tgtEl>
                                        <p:attrNameLst>
                                          <p:attrName>style.visibility</p:attrName>
                                        </p:attrNameLst>
                                      </p:cBhvr>
                                      <p:to>
                                        <p:strVal val="visible"/>
                                      </p:to>
                                    </p:set>
                                    <p:animEffect transition="in" filter="fade">
                                      <p:cBhvr>
                                        <p:cTn id="19" dur="500"/>
                                        <p:tgtEl>
                                          <p:spTgt spid="10">
                                            <p:txEl>
                                              <p:pRg st="3" end="3"/>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500"/>
                                        <p:tgtEl>
                                          <p:spTgt spid="3"/>
                                        </p:tgtEl>
                                      </p:cBhvr>
                                    </p:animEffect>
                                  </p:childTnLst>
                                </p:cTn>
                              </p:par>
                              <p:par>
                                <p:cTn id="28" presetID="10" presetClass="entr" presetSubtype="0" fill="hold" nodeType="withEffect">
                                  <p:stCondLst>
                                    <p:cond delay="0"/>
                                  </p:stCondLst>
                                  <p:childTnLst>
                                    <p:set>
                                      <p:cBhvr>
                                        <p:cTn id="29" dur="1" fill="hold">
                                          <p:stCondLst>
                                            <p:cond delay="0"/>
                                          </p:stCondLst>
                                        </p:cTn>
                                        <p:tgtEl>
                                          <p:spTgt spid="10">
                                            <p:txEl>
                                              <p:pRg st="6" end="6"/>
                                            </p:txEl>
                                          </p:spTgt>
                                        </p:tgtEl>
                                        <p:attrNameLst>
                                          <p:attrName>style.visibility</p:attrName>
                                        </p:attrNameLst>
                                      </p:cBhvr>
                                      <p:to>
                                        <p:strVal val="visible"/>
                                      </p:to>
                                    </p:set>
                                    <p:animEffect transition="in" filter="fade">
                                      <p:cBhvr>
                                        <p:cTn id="30" dur="500"/>
                                        <p:tgtEl>
                                          <p:spTgt spid="10">
                                            <p:txEl>
                                              <p:pRg st="6" end="6"/>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10">
                                            <p:txEl>
                                              <p:pRg st="7" end="7"/>
                                            </p:txEl>
                                          </p:spTgt>
                                        </p:tgtEl>
                                        <p:attrNameLst>
                                          <p:attrName>style.visibility</p:attrName>
                                        </p:attrNameLst>
                                      </p:cBhvr>
                                      <p:to>
                                        <p:strVal val="visible"/>
                                      </p:to>
                                    </p:set>
                                    <p:animEffect transition="in" filter="fade">
                                      <p:cBhvr>
                                        <p:cTn id="33" dur="500"/>
                                        <p:tgtEl>
                                          <p:spTgt spid="10">
                                            <p:txEl>
                                              <p:pRg st="7" end="7"/>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fade">
                                      <p:cBhvr>
                                        <p:cTn id="38" dur="500"/>
                                        <p:tgtEl>
                                          <p:spTgt spid="11"/>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5"/>
                                        </p:tgtEl>
                                        <p:attrNameLst>
                                          <p:attrName>style.visibility</p:attrName>
                                        </p:attrNameLst>
                                      </p:cBhvr>
                                      <p:to>
                                        <p:strVal val="visible"/>
                                      </p:to>
                                    </p:set>
                                    <p:animEffect transition="in" filter="fade">
                                      <p:cBhvr>
                                        <p:cTn id="41" dur="500"/>
                                        <p:tgtEl>
                                          <p:spTgt spid="5"/>
                                        </p:tgtEl>
                                      </p:cBhvr>
                                    </p:animEffect>
                                  </p:childTnLst>
                                </p:cTn>
                              </p:par>
                              <p:par>
                                <p:cTn id="42" presetID="10" presetClass="entr" presetSubtype="0" fill="hold" nodeType="withEffect">
                                  <p:stCondLst>
                                    <p:cond delay="0"/>
                                  </p:stCondLst>
                                  <p:childTnLst>
                                    <p:set>
                                      <p:cBhvr>
                                        <p:cTn id="43" dur="1" fill="hold">
                                          <p:stCondLst>
                                            <p:cond delay="0"/>
                                          </p:stCondLst>
                                        </p:cTn>
                                        <p:tgtEl>
                                          <p:spTgt spid="10">
                                            <p:txEl>
                                              <p:pRg st="10" end="10"/>
                                            </p:txEl>
                                          </p:spTgt>
                                        </p:tgtEl>
                                        <p:attrNameLst>
                                          <p:attrName>style.visibility</p:attrName>
                                        </p:attrNameLst>
                                      </p:cBhvr>
                                      <p:to>
                                        <p:strVal val="visible"/>
                                      </p:to>
                                    </p:set>
                                    <p:animEffect transition="in" filter="fade">
                                      <p:cBhvr>
                                        <p:cTn id="44" dur="500"/>
                                        <p:tgtEl>
                                          <p:spTgt spid="10">
                                            <p:txEl>
                                              <p:pRg st="10" end="10"/>
                                            </p:txEl>
                                          </p:spTgt>
                                        </p:tgtEl>
                                      </p:cBhvr>
                                    </p:animEffect>
                                  </p:childTnLst>
                                </p:cTn>
                              </p:par>
                              <p:par>
                                <p:cTn id="45" presetID="10" presetClass="entr" presetSubtype="0" fill="hold" nodeType="withEffect">
                                  <p:stCondLst>
                                    <p:cond delay="0"/>
                                  </p:stCondLst>
                                  <p:childTnLst>
                                    <p:set>
                                      <p:cBhvr>
                                        <p:cTn id="46" dur="1" fill="hold">
                                          <p:stCondLst>
                                            <p:cond delay="0"/>
                                          </p:stCondLst>
                                        </p:cTn>
                                        <p:tgtEl>
                                          <p:spTgt spid="10">
                                            <p:txEl>
                                              <p:pRg st="12" end="12"/>
                                            </p:txEl>
                                          </p:spTgt>
                                        </p:tgtEl>
                                        <p:attrNameLst>
                                          <p:attrName>style.visibility</p:attrName>
                                        </p:attrNameLst>
                                      </p:cBhvr>
                                      <p:to>
                                        <p:strVal val="visible"/>
                                      </p:to>
                                    </p:set>
                                    <p:animEffect transition="in" filter="fade">
                                      <p:cBhvr>
                                        <p:cTn id="47" dur="500"/>
                                        <p:tgtEl>
                                          <p:spTgt spid="10">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1" grpId="0" animBg="1"/>
      <p:bldP spid="4" grpId="0"/>
      <p:bldP spid="3" grpId="0"/>
      <p:bldP spid="5"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picture containing colorfulness, screenshot, blue, art&#10;&#10;Description automatically generated">
            <a:extLst>
              <a:ext uri="{FF2B5EF4-FFF2-40B4-BE49-F238E27FC236}">
                <a16:creationId xmlns:a16="http://schemas.microsoft.com/office/drawing/2014/main" id="{E69997D3-5584-EBC7-A2B4-F56BB970E095}"/>
              </a:ext>
            </a:extLst>
          </p:cNvPr>
          <p:cNvPicPr>
            <a:picLocks noChangeAspect="1"/>
          </p:cNvPicPr>
          <p:nvPr/>
        </p:nvPicPr>
        <p:blipFill rotWithShape="1">
          <a:blip r:embed="rId3" cstate="email">
            <a:alphaModFix amt="35000"/>
            <a:extLst>
              <a:ext uri="{28A0092B-C50C-407E-A947-70E740481C1C}">
                <a14:useLocalDpi xmlns:a14="http://schemas.microsoft.com/office/drawing/2010/main" val="0"/>
              </a:ext>
            </a:extLst>
          </a:blip>
          <a:srcRect l="5104" t="5177" r="5104" b="4261"/>
          <a:stretch/>
        </p:blipFill>
        <p:spPr>
          <a:xfrm>
            <a:off x="-1" y="0"/>
            <a:ext cx="24377651" cy="13830005"/>
          </a:xfrm>
          <a:prstGeom prst="rect">
            <a:avLst/>
          </a:prstGeom>
        </p:spPr>
      </p:pic>
      <p:sp>
        <p:nvSpPr>
          <p:cNvPr id="2" name="Title 1">
            <a:extLst>
              <a:ext uri="{FF2B5EF4-FFF2-40B4-BE49-F238E27FC236}">
                <a16:creationId xmlns:a16="http://schemas.microsoft.com/office/drawing/2014/main" id="{E71B7643-2852-2CF7-AD2F-B063210740DA}"/>
              </a:ext>
            </a:extLst>
          </p:cNvPr>
          <p:cNvSpPr>
            <a:spLocks noGrp="1"/>
          </p:cNvSpPr>
          <p:nvPr>
            <p:ph type="title"/>
          </p:nvPr>
        </p:nvSpPr>
        <p:spPr>
          <a:xfrm>
            <a:off x="1472050" y="1444839"/>
            <a:ext cx="21433548" cy="4142270"/>
          </a:xfrm>
        </p:spPr>
        <p:txBody>
          <a:bodyPr/>
          <a:lstStyle/>
          <a:p>
            <a:r>
              <a:rPr lang="en-US" sz="10500" dirty="0">
                <a:effectLst>
                  <a:outerShdw blurRad="50800" dist="38100" dir="2700000" algn="tl" rotWithShape="0">
                    <a:prstClr val="black">
                      <a:alpha val="40000"/>
                    </a:prstClr>
                  </a:outerShdw>
                </a:effectLst>
              </a:rPr>
              <a:t>Coding</a:t>
            </a:r>
          </a:p>
        </p:txBody>
      </p:sp>
      <p:sp>
        <p:nvSpPr>
          <p:cNvPr id="7" name="TextBox 6">
            <a:extLst>
              <a:ext uri="{FF2B5EF4-FFF2-40B4-BE49-F238E27FC236}">
                <a16:creationId xmlns:a16="http://schemas.microsoft.com/office/drawing/2014/main" id="{13488C71-D4D7-DD2A-6D2D-67589AACAEEF}"/>
              </a:ext>
            </a:extLst>
          </p:cNvPr>
          <p:cNvSpPr txBox="1"/>
          <p:nvPr/>
        </p:nvSpPr>
        <p:spPr>
          <a:xfrm>
            <a:off x="0" y="5331077"/>
            <a:ext cx="24377650" cy="6268383"/>
          </a:xfrm>
          <a:prstGeom prst="rect">
            <a:avLst/>
          </a:prstGeom>
          <a:noFill/>
        </p:spPr>
        <p:txBody>
          <a:bodyPr wrap="square" rtlCol="0">
            <a:spAutoFit/>
          </a:bodyPr>
          <a:lstStyle/>
          <a:p>
            <a:pPr algn="ctr">
              <a:spcAft>
                <a:spcPts val="2000"/>
              </a:spcAft>
            </a:pPr>
            <a:r>
              <a:rPr lang="en-US" sz="5300" b="1" dirty="0">
                <a:solidFill>
                  <a:schemeClr val="bg1"/>
                </a:solidFill>
                <a:effectLst>
                  <a:outerShdw blurRad="50800" dist="50800" dir="2700000" algn="tl" rotWithShape="0">
                    <a:prstClr val="black">
                      <a:alpha val="40000"/>
                    </a:prstClr>
                  </a:outerShdw>
                </a:effectLst>
              </a:rPr>
              <a:t>Writing code</a:t>
            </a:r>
          </a:p>
          <a:p>
            <a:pPr algn="ctr">
              <a:spcAft>
                <a:spcPts val="2000"/>
              </a:spcAft>
            </a:pPr>
            <a:r>
              <a:rPr lang="en-US" sz="5300" b="1" dirty="0">
                <a:solidFill>
                  <a:schemeClr val="bg1"/>
                </a:solidFill>
                <a:effectLst>
                  <a:outerShdw blurRad="50800" dist="50800" dir="2700000" algn="tl" rotWithShape="0">
                    <a:prstClr val="black">
                      <a:alpha val="40000"/>
                    </a:prstClr>
                  </a:outerShdw>
                </a:effectLst>
              </a:rPr>
              <a:t>Explaining code</a:t>
            </a:r>
          </a:p>
          <a:p>
            <a:pPr algn="ctr">
              <a:spcAft>
                <a:spcPts val="2000"/>
              </a:spcAft>
            </a:pPr>
            <a:r>
              <a:rPr lang="en-US" sz="5300" b="1" dirty="0">
                <a:solidFill>
                  <a:schemeClr val="bg1"/>
                </a:solidFill>
                <a:effectLst>
                  <a:outerShdw blurRad="50800" dist="50800" dir="2700000" algn="tl" rotWithShape="0">
                    <a:prstClr val="black">
                      <a:alpha val="40000"/>
                    </a:prstClr>
                  </a:outerShdw>
                </a:effectLst>
              </a:rPr>
              <a:t>Translating code</a:t>
            </a:r>
          </a:p>
          <a:p>
            <a:pPr algn="ctr">
              <a:spcAft>
                <a:spcPts val="2000"/>
              </a:spcAft>
            </a:pPr>
            <a:r>
              <a:rPr lang="en-US" sz="5300" b="1" dirty="0">
                <a:solidFill>
                  <a:schemeClr val="bg1"/>
                </a:solidFill>
                <a:effectLst>
                  <a:outerShdw blurRad="50800" dist="50800" dir="2700000" algn="tl" rotWithShape="0">
                    <a:prstClr val="black">
                      <a:alpha val="40000"/>
                    </a:prstClr>
                  </a:outerShdw>
                </a:effectLst>
              </a:rPr>
              <a:t>Debugging code</a:t>
            </a:r>
          </a:p>
          <a:p>
            <a:pPr algn="ctr">
              <a:spcAft>
                <a:spcPts val="2000"/>
              </a:spcAft>
            </a:pPr>
            <a:r>
              <a:rPr lang="en-US" sz="5300" b="1" dirty="0">
                <a:solidFill>
                  <a:schemeClr val="bg1"/>
                </a:solidFill>
                <a:effectLst>
                  <a:outerShdw blurRad="50800" dist="50800" dir="2700000" algn="tl" rotWithShape="0">
                    <a:prstClr val="black">
                      <a:alpha val="40000"/>
                    </a:prstClr>
                  </a:outerShdw>
                </a:effectLst>
              </a:rPr>
              <a:t>Creating synthetic data</a:t>
            </a:r>
          </a:p>
          <a:p>
            <a:pPr algn="ctr">
              <a:spcAft>
                <a:spcPts val="2000"/>
              </a:spcAft>
            </a:pPr>
            <a:r>
              <a:rPr lang="en-US" sz="5300" b="1" dirty="0">
                <a:solidFill>
                  <a:schemeClr val="bg1"/>
                </a:solidFill>
                <a:effectLst>
                  <a:outerShdw blurRad="50800" dist="50800" dir="2700000" algn="tl" rotWithShape="0">
                    <a:prstClr val="black">
                      <a:alpha val="40000"/>
                    </a:prstClr>
                  </a:outerShdw>
                </a:effectLst>
              </a:rPr>
              <a:t>Creating scientific graphics</a:t>
            </a:r>
          </a:p>
        </p:txBody>
      </p:sp>
      <p:sp>
        <p:nvSpPr>
          <p:cNvPr id="9" name="Rectangle 8">
            <a:extLst>
              <a:ext uri="{FF2B5EF4-FFF2-40B4-BE49-F238E27FC236}">
                <a16:creationId xmlns:a16="http://schemas.microsoft.com/office/drawing/2014/main" id="{372381E5-67DB-D667-724E-53BFA2586103}"/>
              </a:ext>
            </a:extLst>
          </p:cNvPr>
          <p:cNvSpPr/>
          <p:nvPr/>
        </p:nvSpPr>
        <p:spPr>
          <a:xfrm>
            <a:off x="835024" y="792480"/>
            <a:ext cx="22707600" cy="12131040"/>
          </a:xfrm>
          <a:prstGeom prst="rect">
            <a:avLst/>
          </a:prstGeom>
          <a:noFill/>
          <a:ln w="12700">
            <a:solidFill>
              <a:schemeClr val="bg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7154436"/>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26F81EA-1368-1B2B-3AC5-B4C95DEC2F7C}"/>
              </a:ext>
            </a:extLst>
          </p:cNvPr>
          <p:cNvSpPr>
            <a:spLocks noGrp="1"/>
          </p:cNvSpPr>
          <p:nvPr>
            <p:ph type="body" sz="quarter" idx="10"/>
          </p:nvPr>
        </p:nvSpPr>
        <p:spPr>
          <a:xfrm>
            <a:off x="1454399" y="2644053"/>
            <a:ext cx="21651785" cy="9021474"/>
          </a:xfrm>
        </p:spPr>
        <p:txBody>
          <a:bodyPr>
            <a:noAutofit/>
          </a:bodyPr>
          <a:lstStyle/>
          <a:p>
            <a:pPr>
              <a:lnSpc>
                <a:spcPct val="100000"/>
              </a:lnSpc>
              <a:spcBef>
                <a:spcPts val="1000"/>
              </a:spcBef>
              <a:spcAft>
                <a:spcPts val="3500"/>
              </a:spcAft>
            </a:pPr>
            <a:r>
              <a:rPr lang="en-GB" sz="4400" dirty="0"/>
              <a:t>LLMs help write, edit, optimize, and debug code in Python, R, STATA, etc.</a:t>
            </a:r>
          </a:p>
          <a:p>
            <a:pPr>
              <a:lnSpc>
                <a:spcPct val="100000"/>
              </a:lnSpc>
              <a:spcBef>
                <a:spcPts val="1000"/>
              </a:spcBef>
              <a:spcAft>
                <a:spcPts val="3500"/>
              </a:spcAft>
            </a:pPr>
            <a:r>
              <a:rPr lang="en-GB" sz="4400" dirty="0"/>
              <a:t>Best used as an everyday coding assistant</a:t>
            </a:r>
          </a:p>
          <a:p>
            <a:pPr>
              <a:lnSpc>
                <a:spcPct val="100000"/>
              </a:lnSpc>
              <a:spcBef>
                <a:spcPts val="1000"/>
              </a:spcBef>
              <a:spcAft>
                <a:spcPts val="3500"/>
              </a:spcAft>
            </a:pPr>
            <a:r>
              <a:rPr lang="en-GB" sz="4400" dirty="0"/>
              <a:t>Helps explain your colleague’s badly commented code in plain English</a:t>
            </a:r>
          </a:p>
          <a:p>
            <a:pPr>
              <a:lnSpc>
                <a:spcPct val="100000"/>
              </a:lnSpc>
              <a:spcBef>
                <a:spcPts val="1000"/>
              </a:spcBef>
              <a:spcAft>
                <a:spcPts val="3500"/>
              </a:spcAft>
            </a:pPr>
            <a:r>
              <a:rPr lang="en-GB" sz="4400" dirty="0"/>
              <a:t>Works well as a tutor for unfamiliar programming languages and libraries</a:t>
            </a:r>
          </a:p>
          <a:p>
            <a:pPr>
              <a:lnSpc>
                <a:spcPct val="100000"/>
              </a:lnSpc>
              <a:spcBef>
                <a:spcPts val="3000"/>
              </a:spcBef>
              <a:spcAft>
                <a:spcPts val="1500"/>
              </a:spcAft>
            </a:pPr>
            <a:r>
              <a:rPr lang="en-GB" sz="4400" b="1" dirty="0">
                <a:solidFill>
                  <a:schemeClr val="accent4">
                    <a:lumMod val="75000"/>
                  </a:schemeClr>
                </a:solidFill>
              </a:rPr>
              <a:t>Caveats: </a:t>
            </a:r>
          </a:p>
          <a:p>
            <a:pPr lvl="1">
              <a:lnSpc>
                <a:spcPct val="100000"/>
              </a:lnSpc>
              <a:spcBef>
                <a:spcPts val="1000"/>
              </a:spcBef>
              <a:spcAft>
                <a:spcPts val="1000"/>
              </a:spcAft>
            </a:pPr>
            <a:r>
              <a:rPr lang="en-GB" sz="3900" dirty="0">
                <a:solidFill>
                  <a:schemeClr val="accent4">
                    <a:lumMod val="75000"/>
                  </a:schemeClr>
                </a:solidFill>
              </a:rPr>
              <a:t>Code outputs may contain errors, necessitating iteration and thorough user review</a:t>
            </a:r>
          </a:p>
        </p:txBody>
      </p:sp>
      <p:sp>
        <p:nvSpPr>
          <p:cNvPr id="3" name="Title 2">
            <a:extLst>
              <a:ext uri="{FF2B5EF4-FFF2-40B4-BE49-F238E27FC236}">
                <a16:creationId xmlns:a16="http://schemas.microsoft.com/office/drawing/2014/main" id="{E9491467-F347-1F1F-0335-7AE2176F27E6}"/>
              </a:ext>
            </a:extLst>
          </p:cNvPr>
          <p:cNvSpPr>
            <a:spLocks noGrp="1"/>
          </p:cNvSpPr>
          <p:nvPr>
            <p:ph type="title"/>
          </p:nvPr>
        </p:nvSpPr>
        <p:spPr/>
        <p:txBody>
          <a:bodyPr/>
          <a:lstStyle/>
          <a:p>
            <a:r>
              <a:rPr lang="en-GB" dirty="0"/>
              <a:t>Coding: </a:t>
            </a:r>
            <a:r>
              <a:rPr lang="en-GB" i="1" dirty="0"/>
              <a:t>An</a:t>
            </a:r>
            <a:r>
              <a:rPr lang="en-GB" dirty="0"/>
              <a:t> </a:t>
            </a:r>
            <a:r>
              <a:rPr lang="en-GB" i="1" dirty="0"/>
              <a:t>LLM as your everyday coding assistant</a:t>
            </a:r>
            <a:endParaRPr lang="en-GB" i="1" dirty="0">
              <a:solidFill>
                <a:schemeClr val="tx1">
                  <a:lumMod val="75000"/>
                  <a:lumOff val="25000"/>
                </a:schemeClr>
              </a:solidFill>
            </a:endParaRPr>
          </a:p>
        </p:txBody>
      </p:sp>
      <p:sp>
        <p:nvSpPr>
          <p:cNvPr id="5" name="Rectangle 4">
            <a:extLst>
              <a:ext uri="{FF2B5EF4-FFF2-40B4-BE49-F238E27FC236}">
                <a16:creationId xmlns:a16="http://schemas.microsoft.com/office/drawing/2014/main" id="{7ED25840-88CA-C2FE-7C32-22562CF94756}"/>
              </a:ext>
            </a:extLst>
          </p:cNvPr>
          <p:cNvSpPr/>
          <p:nvPr/>
        </p:nvSpPr>
        <p:spPr>
          <a:xfrm>
            <a:off x="1271467" y="2549460"/>
            <a:ext cx="19510965" cy="982016"/>
          </a:xfrm>
          <a:prstGeom prst="rect">
            <a:avLst/>
          </a:prstGeom>
          <a:noFill/>
          <a:ln w="28575">
            <a:solidFill>
              <a:srgbClr val="184296"/>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DC76F91B-0909-A9A0-9E79-5D4517744D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99152" y="10745335"/>
            <a:ext cx="14507032" cy="1813379"/>
          </a:xfrm>
          <a:prstGeom prst="rect">
            <a:avLst/>
          </a:prstGeom>
        </p:spPr>
      </p:pic>
    </p:spTree>
    <p:extLst>
      <p:ext uri="{BB962C8B-B14F-4D97-AF65-F5344CB8AC3E}">
        <p14:creationId xmlns:p14="http://schemas.microsoft.com/office/powerpoint/2010/main" val="21266241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CEC2A8FD-8F54-3F67-AA83-19D002E6BEB9}"/>
              </a:ext>
            </a:extLst>
          </p:cNvPr>
          <p:cNvSpPr txBox="1"/>
          <p:nvPr/>
        </p:nvSpPr>
        <p:spPr>
          <a:xfrm>
            <a:off x="1690008" y="1166011"/>
            <a:ext cx="7445829" cy="10187404"/>
          </a:xfrm>
          <a:prstGeom prst="rect">
            <a:avLst/>
          </a:prstGeom>
          <a:noFill/>
        </p:spPr>
        <p:txBody>
          <a:bodyPr wrap="square">
            <a:spAutoFit/>
          </a:bodyPr>
          <a:lstStyle/>
          <a:p>
            <a:pPr rtl="0">
              <a:spcBef>
                <a:spcPts val="800"/>
              </a:spcBef>
              <a:spcAft>
                <a:spcPts val="0"/>
              </a:spcAft>
            </a:pPr>
            <a:r>
              <a:rPr lang="en-US" sz="3100" b="1" dirty="0">
                <a:effectLst/>
              </a:rPr>
              <a:t>PROMPT:</a:t>
            </a:r>
          </a:p>
          <a:p>
            <a:pPr rtl="0">
              <a:spcBef>
                <a:spcPts val="800"/>
              </a:spcBef>
              <a:spcAft>
                <a:spcPts val="0"/>
              </a:spcAft>
            </a:pPr>
            <a:endParaRPr lang="en-US" sz="1500" dirty="0">
              <a:effectLst/>
            </a:endParaRPr>
          </a:p>
          <a:p>
            <a:pPr>
              <a:spcBef>
                <a:spcPts val="400"/>
              </a:spcBef>
            </a:pPr>
            <a:r>
              <a:rPr lang="en-US" sz="2500" dirty="0"/>
              <a:t>I have an output dataset from a Vietnamese microsimulation model, stored in "/Users/user/Desktop/vn_2023_std.txt". </a:t>
            </a:r>
            <a:r>
              <a:rPr lang="en-US" sz="2500" b="1" dirty="0"/>
              <a:t>Help me write efficient Stata code for four tasks</a:t>
            </a:r>
            <a:r>
              <a:rPr lang="en-US" sz="2500" dirty="0"/>
              <a:t>: </a:t>
            </a:r>
          </a:p>
          <a:p>
            <a:pPr>
              <a:spcBef>
                <a:spcPts val="400"/>
              </a:spcBef>
            </a:pPr>
            <a:endParaRPr lang="en-US" sz="1200" dirty="0"/>
          </a:p>
          <a:p>
            <a:pPr marL="422275">
              <a:spcBef>
                <a:spcPts val="400"/>
              </a:spcBef>
              <a:tabLst>
                <a:tab pos="728663" algn="l"/>
              </a:tabLst>
            </a:pPr>
            <a:r>
              <a:rPr lang="en-US" sz="2500" dirty="0"/>
              <a:t>1. to </a:t>
            </a:r>
            <a:r>
              <a:rPr lang="en-US" sz="2500" dirty="0" err="1"/>
              <a:t>insheet</a:t>
            </a:r>
            <a:r>
              <a:rPr lang="en-US" sz="2500" dirty="0"/>
              <a:t> the txt file to Stata</a:t>
            </a:r>
          </a:p>
          <a:p>
            <a:pPr marL="422275">
              <a:spcBef>
                <a:spcPts val="400"/>
              </a:spcBef>
              <a:tabLst>
                <a:tab pos="728663" algn="l"/>
              </a:tabLst>
            </a:pPr>
            <a:endParaRPr lang="en-US" sz="1200" dirty="0"/>
          </a:p>
          <a:p>
            <a:pPr marL="422275">
              <a:spcBef>
                <a:spcPts val="400"/>
              </a:spcBef>
              <a:tabLst>
                <a:tab pos="728663" algn="l"/>
              </a:tabLst>
            </a:pPr>
            <a:r>
              <a:rPr lang="en-US" sz="2500" dirty="0"/>
              <a:t>2. to obtain a histogram of the distribution of 	variable 'ils_dispyx' (disposable income), 	among individuals between the ages of 18 	and 64 (age='</a:t>
            </a:r>
            <a:r>
              <a:rPr lang="en-US" sz="2500" dirty="0" err="1"/>
              <a:t>dag</a:t>
            </a:r>
            <a:r>
              <a:rPr lang="en-US" sz="2500" dirty="0"/>
              <a:t>')  </a:t>
            </a:r>
          </a:p>
          <a:p>
            <a:pPr marL="422275">
              <a:spcBef>
                <a:spcPts val="400"/>
              </a:spcBef>
              <a:tabLst>
                <a:tab pos="728663" algn="l"/>
              </a:tabLst>
            </a:pPr>
            <a:endParaRPr lang="en-US" sz="1200" dirty="0"/>
          </a:p>
          <a:p>
            <a:pPr marL="422275">
              <a:spcBef>
                <a:spcPts val="400"/>
              </a:spcBef>
              <a:tabLst>
                <a:tab pos="728663" algn="l"/>
              </a:tabLst>
            </a:pPr>
            <a:r>
              <a:rPr lang="en-US" sz="2500" dirty="0"/>
              <a:t>3. to calculate the share of individuals with zero 	disposable income</a:t>
            </a:r>
          </a:p>
          <a:p>
            <a:pPr marL="422275">
              <a:spcBef>
                <a:spcPts val="400"/>
              </a:spcBef>
              <a:tabLst>
                <a:tab pos="728663" algn="l"/>
              </a:tabLst>
            </a:pPr>
            <a:endParaRPr lang="en-US" sz="1200" dirty="0"/>
          </a:p>
          <a:p>
            <a:pPr marL="422275">
              <a:spcBef>
                <a:spcPts val="400"/>
              </a:spcBef>
              <a:tabLst>
                <a:tab pos="728663" algn="l"/>
              </a:tabLst>
            </a:pPr>
            <a:r>
              <a:rPr lang="en-US" sz="2500" dirty="0"/>
              <a:t>4. to calculate average disposable income 	among informal ('</a:t>
            </a:r>
            <a:r>
              <a:rPr lang="en-US" sz="2500" dirty="0" err="1"/>
              <a:t>lfo</a:t>
            </a:r>
            <a:r>
              <a:rPr lang="en-US" sz="2500" dirty="0"/>
              <a:t>'=0) and formal ('</a:t>
            </a:r>
            <a:r>
              <a:rPr lang="en-US" sz="2500" dirty="0" err="1"/>
              <a:t>lfo</a:t>
            </a:r>
            <a:r>
              <a:rPr lang="en-US" sz="2500" dirty="0"/>
              <a:t>'=1) 	workers.</a:t>
            </a:r>
          </a:p>
          <a:p>
            <a:pPr>
              <a:spcBef>
                <a:spcPts val="400"/>
              </a:spcBef>
            </a:pPr>
            <a:endParaRPr lang="en-US" sz="1200" dirty="0"/>
          </a:p>
          <a:p>
            <a:pPr>
              <a:spcBef>
                <a:spcPts val="400"/>
              </a:spcBef>
            </a:pPr>
            <a:r>
              <a:rPr lang="en-US" sz="2500" dirty="0"/>
              <a:t>Where required, use survey weights (variable 'dwt'). Provide the entire code that I can copy-paste to Stata to accomplish all tasks, with no other text. </a:t>
            </a:r>
          </a:p>
          <a:p>
            <a:pPr>
              <a:spcBef>
                <a:spcPts val="400"/>
              </a:spcBef>
            </a:pPr>
            <a:endParaRPr lang="en-US" sz="1500" dirty="0"/>
          </a:p>
          <a:p>
            <a:pPr>
              <a:spcBef>
                <a:spcPts val="400"/>
              </a:spcBef>
            </a:pPr>
            <a:r>
              <a:rPr lang="en-US" sz="2500" dirty="0"/>
              <a:t>Avoid using the </a:t>
            </a:r>
            <a:r>
              <a:rPr lang="en-US" sz="2500" dirty="0" err="1"/>
              <a:t>svyset</a:t>
            </a:r>
            <a:r>
              <a:rPr lang="en-US" sz="2500" dirty="0"/>
              <a:t> package, just show how to make the calculations.</a:t>
            </a:r>
          </a:p>
        </p:txBody>
      </p:sp>
      <p:sp>
        <p:nvSpPr>
          <p:cNvPr id="2" name="TextBox 1">
            <a:extLst>
              <a:ext uri="{FF2B5EF4-FFF2-40B4-BE49-F238E27FC236}">
                <a16:creationId xmlns:a16="http://schemas.microsoft.com/office/drawing/2014/main" id="{DCA76E39-81D9-D758-CEAA-3682D23AA259}"/>
              </a:ext>
            </a:extLst>
          </p:cNvPr>
          <p:cNvSpPr txBox="1"/>
          <p:nvPr/>
        </p:nvSpPr>
        <p:spPr>
          <a:xfrm>
            <a:off x="4816928" y="237873"/>
            <a:ext cx="18949306" cy="523220"/>
          </a:xfrm>
          <a:prstGeom prst="rect">
            <a:avLst/>
          </a:prstGeom>
          <a:noFill/>
          <a:ln>
            <a:noFill/>
          </a:ln>
        </p:spPr>
        <p:txBody>
          <a:bodyPr wrap="square">
            <a:spAutoFit/>
          </a:bodyPr>
          <a:lstStyle/>
          <a:p>
            <a:pPr marL="3157538" indent="-3157538" algn="r">
              <a:spcBef>
                <a:spcPts val="800"/>
              </a:spcBef>
            </a:pPr>
            <a:r>
              <a:rPr lang="en-US" sz="2800" b="1" dirty="0">
                <a:solidFill>
                  <a:schemeClr val="tx1">
                    <a:lumMod val="50000"/>
                    <a:lumOff val="50000"/>
                  </a:schemeClr>
                </a:solidFill>
                <a:effectLst/>
              </a:rPr>
              <a:t>Coding: Writing code</a:t>
            </a:r>
          </a:p>
        </p:txBody>
      </p:sp>
      <p:sp>
        <p:nvSpPr>
          <p:cNvPr id="3" name="TextBox 2">
            <a:extLst>
              <a:ext uri="{FF2B5EF4-FFF2-40B4-BE49-F238E27FC236}">
                <a16:creationId xmlns:a16="http://schemas.microsoft.com/office/drawing/2014/main" id="{D0FB85C5-9745-76F9-3EA2-AA983250A32D}"/>
              </a:ext>
            </a:extLst>
          </p:cNvPr>
          <p:cNvSpPr txBox="1"/>
          <p:nvPr/>
        </p:nvSpPr>
        <p:spPr>
          <a:xfrm>
            <a:off x="9566031" y="1166011"/>
            <a:ext cx="13598769" cy="11987897"/>
          </a:xfrm>
          <a:prstGeom prst="rect">
            <a:avLst/>
          </a:prstGeom>
          <a:noFill/>
        </p:spPr>
        <p:txBody>
          <a:bodyPr wrap="square">
            <a:spAutoFit/>
          </a:bodyPr>
          <a:lstStyle/>
          <a:p>
            <a:pPr rtl="0">
              <a:spcBef>
                <a:spcPts val="800"/>
              </a:spcBef>
              <a:spcAft>
                <a:spcPts val="0"/>
              </a:spcAft>
            </a:pPr>
            <a:r>
              <a:rPr lang="en-US" sz="3100" b="1" dirty="0">
                <a:effectLst/>
              </a:rPr>
              <a:t>RESPONSE </a:t>
            </a:r>
            <a:r>
              <a:rPr lang="en-US" sz="2700" i="1" dirty="0">
                <a:effectLst/>
              </a:rPr>
              <a:t>(GPT-4 Turbo via Microsoft Copilot, Precise mode):</a:t>
            </a:r>
          </a:p>
          <a:p>
            <a:pPr rtl="0">
              <a:spcBef>
                <a:spcPts val="800"/>
              </a:spcBef>
              <a:spcAft>
                <a:spcPts val="0"/>
              </a:spcAft>
            </a:pPr>
            <a:endParaRPr lang="en-US" sz="1500" i="1" dirty="0">
              <a:effectLst/>
            </a:endParaRPr>
          </a:p>
          <a:p>
            <a:pPr>
              <a:spcBef>
                <a:spcPts val="400"/>
              </a:spcBef>
            </a:pPr>
            <a:r>
              <a:rPr lang="en-US" sz="2500" dirty="0"/>
              <a:t>Here is the Stata code for your tasks:</a:t>
            </a:r>
          </a:p>
          <a:p>
            <a:pPr>
              <a:spcBef>
                <a:spcPts val="400"/>
              </a:spcBef>
            </a:pPr>
            <a:endParaRPr lang="en-US" sz="2500" dirty="0"/>
          </a:p>
          <a:p>
            <a:pPr marL="522288">
              <a:spcBef>
                <a:spcPts val="400"/>
              </a:spcBef>
            </a:pPr>
            <a:r>
              <a:rPr lang="en-US" sz="2500" b="1" dirty="0">
                <a:solidFill>
                  <a:srgbClr val="38761D"/>
                </a:solidFill>
              </a:rPr>
              <a:t>// Task 1: </a:t>
            </a:r>
            <a:r>
              <a:rPr lang="en-US" sz="2500" b="1" dirty="0" err="1">
                <a:solidFill>
                  <a:srgbClr val="38761D"/>
                </a:solidFill>
              </a:rPr>
              <a:t>Insheet</a:t>
            </a:r>
            <a:r>
              <a:rPr lang="en-US" sz="2500" b="1" dirty="0">
                <a:solidFill>
                  <a:srgbClr val="38761D"/>
                </a:solidFill>
              </a:rPr>
              <a:t> the txt file to Stata</a:t>
            </a:r>
          </a:p>
          <a:p>
            <a:pPr marL="522288">
              <a:spcBef>
                <a:spcPts val="400"/>
              </a:spcBef>
            </a:pPr>
            <a:r>
              <a:rPr lang="en-US" sz="2500" dirty="0" err="1">
                <a:solidFill>
                  <a:srgbClr val="38761D"/>
                </a:solidFill>
              </a:rPr>
              <a:t>insheet</a:t>
            </a:r>
            <a:r>
              <a:rPr lang="en-US" sz="2500" dirty="0">
                <a:solidFill>
                  <a:srgbClr val="38761D"/>
                </a:solidFill>
              </a:rPr>
              <a:t> using "/Users/user/Desktop/vn_2023_std.txt", clear</a:t>
            </a:r>
          </a:p>
          <a:p>
            <a:pPr marL="522288">
              <a:spcBef>
                <a:spcPts val="400"/>
              </a:spcBef>
            </a:pPr>
            <a:r>
              <a:rPr lang="en-US" sz="2500" b="1" dirty="0">
                <a:solidFill>
                  <a:srgbClr val="38761D"/>
                </a:solidFill>
              </a:rPr>
              <a:t>// Task 2: Obtain a histogram of the distribution of variable 'ils_dispyx' among individuals between the ages of 18 and 64</a:t>
            </a:r>
          </a:p>
          <a:p>
            <a:pPr marL="522288">
              <a:spcBef>
                <a:spcPts val="400"/>
              </a:spcBef>
            </a:pPr>
            <a:r>
              <a:rPr lang="en-US" sz="2500" dirty="0">
                <a:solidFill>
                  <a:srgbClr val="38761D"/>
                </a:solidFill>
              </a:rPr>
              <a:t>histogram ils_dispyx if </a:t>
            </a:r>
            <a:r>
              <a:rPr lang="en-US" sz="2500" dirty="0" err="1">
                <a:solidFill>
                  <a:srgbClr val="38761D"/>
                </a:solidFill>
              </a:rPr>
              <a:t>dag</a:t>
            </a:r>
            <a:r>
              <a:rPr lang="en-US" sz="2500" dirty="0">
                <a:solidFill>
                  <a:srgbClr val="38761D"/>
                </a:solidFill>
              </a:rPr>
              <a:t> &gt;= 18 &amp; </a:t>
            </a:r>
            <a:r>
              <a:rPr lang="en-US" sz="2500" dirty="0" err="1">
                <a:solidFill>
                  <a:srgbClr val="38761D"/>
                </a:solidFill>
              </a:rPr>
              <a:t>dag</a:t>
            </a:r>
            <a:r>
              <a:rPr lang="en-US" sz="2500" dirty="0">
                <a:solidFill>
                  <a:srgbClr val="38761D"/>
                </a:solidFill>
              </a:rPr>
              <a:t> &lt;= 64, frequency</a:t>
            </a:r>
          </a:p>
          <a:p>
            <a:pPr marL="522288">
              <a:spcBef>
                <a:spcPts val="400"/>
              </a:spcBef>
            </a:pPr>
            <a:r>
              <a:rPr lang="en-US" sz="2500" b="1" dirty="0">
                <a:solidFill>
                  <a:srgbClr val="38761D"/>
                </a:solidFill>
              </a:rPr>
              <a:t>// Task 3: Calculate the share of individuals with zero disposable income</a:t>
            </a:r>
          </a:p>
          <a:p>
            <a:pPr marL="522288">
              <a:spcBef>
                <a:spcPts val="400"/>
              </a:spcBef>
            </a:pPr>
            <a:r>
              <a:rPr lang="en-US" sz="2500" dirty="0">
                <a:solidFill>
                  <a:srgbClr val="38761D"/>
                </a:solidFill>
              </a:rPr>
              <a:t>gen </a:t>
            </a:r>
            <a:r>
              <a:rPr lang="en-US" sz="2500" dirty="0" err="1">
                <a:solidFill>
                  <a:srgbClr val="38761D"/>
                </a:solidFill>
              </a:rPr>
              <a:t>zero_income</a:t>
            </a:r>
            <a:r>
              <a:rPr lang="en-US" sz="2500" dirty="0">
                <a:solidFill>
                  <a:srgbClr val="38761D"/>
                </a:solidFill>
              </a:rPr>
              <a:t> = ils_dispyx == 0</a:t>
            </a:r>
          </a:p>
          <a:p>
            <a:pPr marL="522288">
              <a:spcBef>
                <a:spcPts val="400"/>
              </a:spcBef>
            </a:pPr>
            <a:r>
              <a:rPr lang="en-US" sz="2500" dirty="0" err="1">
                <a:solidFill>
                  <a:srgbClr val="38761D"/>
                </a:solidFill>
              </a:rPr>
              <a:t>egen</a:t>
            </a:r>
            <a:r>
              <a:rPr lang="en-US" sz="2500" dirty="0">
                <a:solidFill>
                  <a:srgbClr val="38761D"/>
                </a:solidFill>
              </a:rPr>
              <a:t> </a:t>
            </a:r>
            <a:r>
              <a:rPr lang="en-US" sz="2500" dirty="0" err="1">
                <a:solidFill>
                  <a:srgbClr val="38761D"/>
                </a:solidFill>
              </a:rPr>
              <a:t>total_weight</a:t>
            </a:r>
            <a:r>
              <a:rPr lang="en-US" sz="2500" dirty="0">
                <a:solidFill>
                  <a:srgbClr val="38761D"/>
                </a:solidFill>
              </a:rPr>
              <a:t> = total(dwt)</a:t>
            </a:r>
          </a:p>
          <a:p>
            <a:pPr marL="522288">
              <a:spcBef>
                <a:spcPts val="400"/>
              </a:spcBef>
            </a:pPr>
            <a:r>
              <a:rPr lang="en-US" sz="2500" dirty="0" err="1">
                <a:solidFill>
                  <a:srgbClr val="38761D"/>
                </a:solidFill>
              </a:rPr>
              <a:t>egen</a:t>
            </a:r>
            <a:r>
              <a:rPr lang="en-US" sz="2500" dirty="0">
                <a:solidFill>
                  <a:srgbClr val="38761D"/>
                </a:solidFill>
              </a:rPr>
              <a:t> </a:t>
            </a:r>
            <a:r>
              <a:rPr lang="en-US" sz="2500" dirty="0" err="1">
                <a:solidFill>
                  <a:srgbClr val="38761D"/>
                </a:solidFill>
              </a:rPr>
              <a:t>zero_income_weight</a:t>
            </a:r>
            <a:r>
              <a:rPr lang="en-US" sz="2500" dirty="0">
                <a:solidFill>
                  <a:srgbClr val="38761D"/>
                </a:solidFill>
              </a:rPr>
              <a:t> = total(dwt) if </a:t>
            </a:r>
            <a:r>
              <a:rPr lang="en-US" sz="2500" dirty="0" err="1">
                <a:solidFill>
                  <a:srgbClr val="38761D"/>
                </a:solidFill>
              </a:rPr>
              <a:t>zero_income</a:t>
            </a:r>
            <a:r>
              <a:rPr lang="en-US" sz="2500" dirty="0">
                <a:solidFill>
                  <a:srgbClr val="38761D"/>
                </a:solidFill>
              </a:rPr>
              <a:t> == 1</a:t>
            </a:r>
          </a:p>
          <a:p>
            <a:pPr marL="522288">
              <a:spcBef>
                <a:spcPts val="400"/>
              </a:spcBef>
            </a:pPr>
            <a:r>
              <a:rPr lang="en-US" sz="2500" dirty="0">
                <a:solidFill>
                  <a:srgbClr val="38761D"/>
                </a:solidFill>
              </a:rPr>
              <a:t>gen </a:t>
            </a:r>
            <a:r>
              <a:rPr lang="en-US" sz="2500" dirty="0" err="1">
                <a:solidFill>
                  <a:srgbClr val="38761D"/>
                </a:solidFill>
              </a:rPr>
              <a:t>zero_income_share</a:t>
            </a:r>
            <a:r>
              <a:rPr lang="en-US" sz="2500" dirty="0">
                <a:solidFill>
                  <a:srgbClr val="38761D"/>
                </a:solidFill>
              </a:rPr>
              <a:t> = </a:t>
            </a:r>
            <a:r>
              <a:rPr lang="en-US" sz="2500" dirty="0" err="1">
                <a:solidFill>
                  <a:srgbClr val="38761D"/>
                </a:solidFill>
              </a:rPr>
              <a:t>zero_income_weight</a:t>
            </a:r>
            <a:r>
              <a:rPr lang="en-US" sz="2500" dirty="0">
                <a:solidFill>
                  <a:srgbClr val="38761D"/>
                </a:solidFill>
              </a:rPr>
              <a:t> / </a:t>
            </a:r>
            <a:r>
              <a:rPr lang="en-US" sz="2500" dirty="0" err="1">
                <a:solidFill>
                  <a:srgbClr val="38761D"/>
                </a:solidFill>
              </a:rPr>
              <a:t>total_weight</a:t>
            </a:r>
            <a:endParaRPr lang="en-US" sz="2500" dirty="0">
              <a:solidFill>
                <a:srgbClr val="38761D"/>
              </a:solidFill>
            </a:endParaRPr>
          </a:p>
          <a:p>
            <a:pPr marL="522288">
              <a:spcBef>
                <a:spcPts val="400"/>
              </a:spcBef>
            </a:pPr>
            <a:r>
              <a:rPr lang="en-US" sz="2500" dirty="0">
                <a:solidFill>
                  <a:srgbClr val="38761D"/>
                </a:solidFill>
              </a:rPr>
              <a:t>sum </a:t>
            </a:r>
            <a:r>
              <a:rPr lang="en-US" sz="2500" dirty="0" err="1">
                <a:solidFill>
                  <a:srgbClr val="38761D"/>
                </a:solidFill>
              </a:rPr>
              <a:t>zero_income_share</a:t>
            </a:r>
            <a:endParaRPr lang="en-US" sz="2500" dirty="0">
              <a:solidFill>
                <a:srgbClr val="38761D"/>
              </a:solidFill>
            </a:endParaRPr>
          </a:p>
          <a:p>
            <a:pPr marL="522288">
              <a:spcBef>
                <a:spcPts val="400"/>
              </a:spcBef>
            </a:pPr>
            <a:r>
              <a:rPr lang="en-US" sz="2500" b="1" dirty="0">
                <a:solidFill>
                  <a:srgbClr val="38761D"/>
                </a:solidFill>
              </a:rPr>
              <a:t>// Task 4: Calculate average disposable income among informal and formal workers</a:t>
            </a:r>
          </a:p>
          <a:p>
            <a:pPr marL="522288">
              <a:spcBef>
                <a:spcPts val="400"/>
              </a:spcBef>
            </a:pPr>
            <a:r>
              <a:rPr lang="en-US" sz="2500" dirty="0" err="1">
                <a:solidFill>
                  <a:srgbClr val="38761D"/>
                </a:solidFill>
              </a:rPr>
              <a:t>egen</a:t>
            </a:r>
            <a:r>
              <a:rPr lang="en-US" sz="2500" dirty="0">
                <a:solidFill>
                  <a:srgbClr val="38761D"/>
                </a:solidFill>
              </a:rPr>
              <a:t> </a:t>
            </a:r>
            <a:r>
              <a:rPr lang="en-US" sz="2500" dirty="0" err="1">
                <a:solidFill>
                  <a:srgbClr val="38761D"/>
                </a:solidFill>
              </a:rPr>
              <a:t>informal_weight</a:t>
            </a:r>
            <a:r>
              <a:rPr lang="en-US" sz="2500" dirty="0">
                <a:solidFill>
                  <a:srgbClr val="38761D"/>
                </a:solidFill>
              </a:rPr>
              <a:t> = total(dwt) if </a:t>
            </a:r>
            <a:r>
              <a:rPr lang="en-US" sz="2500" dirty="0" err="1">
                <a:solidFill>
                  <a:srgbClr val="38761D"/>
                </a:solidFill>
              </a:rPr>
              <a:t>lfo</a:t>
            </a:r>
            <a:r>
              <a:rPr lang="en-US" sz="2500" dirty="0">
                <a:solidFill>
                  <a:srgbClr val="38761D"/>
                </a:solidFill>
              </a:rPr>
              <a:t> == 0</a:t>
            </a:r>
          </a:p>
          <a:p>
            <a:pPr marL="522288">
              <a:spcBef>
                <a:spcPts val="400"/>
              </a:spcBef>
            </a:pPr>
            <a:r>
              <a:rPr lang="en-US" sz="2500" dirty="0" err="1">
                <a:solidFill>
                  <a:srgbClr val="38761D"/>
                </a:solidFill>
              </a:rPr>
              <a:t>egen</a:t>
            </a:r>
            <a:r>
              <a:rPr lang="en-US" sz="2500" dirty="0">
                <a:solidFill>
                  <a:srgbClr val="38761D"/>
                </a:solidFill>
              </a:rPr>
              <a:t> </a:t>
            </a:r>
            <a:r>
              <a:rPr lang="en-US" sz="2500" dirty="0" err="1">
                <a:solidFill>
                  <a:srgbClr val="38761D"/>
                </a:solidFill>
              </a:rPr>
              <a:t>formal_weight</a:t>
            </a:r>
            <a:r>
              <a:rPr lang="en-US" sz="2500" dirty="0">
                <a:solidFill>
                  <a:srgbClr val="38761D"/>
                </a:solidFill>
              </a:rPr>
              <a:t> = total(dwt) if </a:t>
            </a:r>
            <a:r>
              <a:rPr lang="en-US" sz="2500" dirty="0" err="1">
                <a:solidFill>
                  <a:srgbClr val="38761D"/>
                </a:solidFill>
              </a:rPr>
              <a:t>lfo</a:t>
            </a:r>
            <a:r>
              <a:rPr lang="en-US" sz="2500" dirty="0">
                <a:solidFill>
                  <a:srgbClr val="38761D"/>
                </a:solidFill>
              </a:rPr>
              <a:t> == 1</a:t>
            </a:r>
          </a:p>
          <a:p>
            <a:pPr marL="522288">
              <a:spcBef>
                <a:spcPts val="400"/>
              </a:spcBef>
            </a:pPr>
            <a:r>
              <a:rPr lang="en-US" sz="2500" dirty="0" err="1">
                <a:solidFill>
                  <a:srgbClr val="38761D"/>
                </a:solidFill>
              </a:rPr>
              <a:t>egen</a:t>
            </a:r>
            <a:r>
              <a:rPr lang="en-US" sz="2500" dirty="0">
                <a:solidFill>
                  <a:srgbClr val="38761D"/>
                </a:solidFill>
              </a:rPr>
              <a:t> </a:t>
            </a:r>
            <a:r>
              <a:rPr lang="en-US" sz="2500" dirty="0" err="1">
                <a:solidFill>
                  <a:srgbClr val="38761D"/>
                </a:solidFill>
              </a:rPr>
              <a:t>informal_income</a:t>
            </a:r>
            <a:r>
              <a:rPr lang="en-US" sz="2500" dirty="0">
                <a:solidFill>
                  <a:srgbClr val="38761D"/>
                </a:solidFill>
              </a:rPr>
              <a:t> = total(ils_dispyx * dwt) if </a:t>
            </a:r>
            <a:r>
              <a:rPr lang="en-US" sz="2500" dirty="0" err="1">
                <a:solidFill>
                  <a:srgbClr val="38761D"/>
                </a:solidFill>
              </a:rPr>
              <a:t>lfo</a:t>
            </a:r>
            <a:r>
              <a:rPr lang="en-US" sz="2500" dirty="0">
                <a:solidFill>
                  <a:srgbClr val="38761D"/>
                </a:solidFill>
              </a:rPr>
              <a:t> == 0</a:t>
            </a:r>
          </a:p>
          <a:p>
            <a:pPr marL="522288">
              <a:spcBef>
                <a:spcPts val="400"/>
              </a:spcBef>
            </a:pPr>
            <a:r>
              <a:rPr lang="en-US" sz="2500" dirty="0" err="1">
                <a:solidFill>
                  <a:srgbClr val="38761D"/>
                </a:solidFill>
              </a:rPr>
              <a:t>egen</a:t>
            </a:r>
            <a:r>
              <a:rPr lang="en-US" sz="2500" dirty="0">
                <a:solidFill>
                  <a:srgbClr val="38761D"/>
                </a:solidFill>
              </a:rPr>
              <a:t> </a:t>
            </a:r>
            <a:r>
              <a:rPr lang="en-US" sz="2500" dirty="0" err="1">
                <a:solidFill>
                  <a:srgbClr val="38761D"/>
                </a:solidFill>
              </a:rPr>
              <a:t>formal_income</a:t>
            </a:r>
            <a:r>
              <a:rPr lang="en-US" sz="2500" dirty="0">
                <a:solidFill>
                  <a:srgbClr val="38761D"/>
                </a:solidFill>
              </a:rPr>
              <a:t> = total(ils_dispyx * dwt) if </a:t>
            </a:r>
            <a:r>
              <a:rPr lang="en-US" sz="2500" dirty="0" err="1">
                <a:solidFill>
                  <a:srgbClr val="38761D"/>
                </a:solidFill>
              </a:rPr>
              <a:t>lfo</a:t>
            </a:r>
            <a:r>
              <a:rPr lang="en-US" sz="2500" dirty="0">
                <a:solidFill>
                  <a:srgbClr val="38761D"/>
                </a:solidFill>
              </a:rPr>
              <a:t> == 1</a:t>
            </a:r>
          </a:p>
          <a:p>
            <a:pPr marL="522288">
              <a:spcBef>
                <a:spcPts val="400"/>
              </a:spcBef>
            </a:pPr>
            <a:r>
              <a:rPr lang="en-US" sz="2500" dirty="0">
                <a:solidFill>
                  <a:srgbClr val="38761D"/>
                </a:solidFill>
              </a:rPr>
              <a:t>gen </a:t>
            </a:r>
            <a:r>
              <a:rPr lang="en-US" sz="2500" dirty="0" err="1">
                <a:solidFill>
                  <a:srgbClr val="38761D"/>
                </a:solidFill>
              </a:rPr>
              <a:t>avg_informal_income</a:t>
            </a:r>
            <a:r>
              <a:rPr lang="en-US" sz="2500" dirty="0">
                <a:solidFill>
                  <a:srgbClr val="38761D"/>
                </a:solidFill>
              </a:rPr>
              <a:t> = </a:t>
            </a:r>
            <a:r>
              <a:rPr lang="en-US" sz="2500" dirty="0" err="1">
                <a:solidFill>
                  <a:srgbClr val="38761D"/>
                </a:solidFill>
              </a:rPr>
              <a:t>informal_income</a:t>
            </a:r>
            <a:r>
              <a:rPr lang="en-US" sz="2500" dirty="0">
                <a:solidFill>
                  <a:srgbClr val="38761D"/>
                </a:solidFill>
              </a:rPr>
              <a:t> / </a:t>
            </a:r>
            <a:r>
              <a:rPr lang="en-US" sz="2500" dirty="0" err="1">
                <a:solidFill>
                  <a:srgbClr val="38761D"/>
                </a:solidFill>
              </a:rPr>
              <a:t>informal_weight</a:t>
            </a:r>
            <a:endParaRPr lang="en-US" sz="2500" dirty="0">
              <a:solidFill>
                <a:srgbClr val="38761D"/>
              </a:solidFill>
            </a:endParaRPr>
          </a:p>
          <a:p>
            <a:pPr marL="522288">
              <a:spcBef>
                <a:spcPts val="400"/>
              </a:spcBef>
            </a:pPr>
            <a:r>
              <a:rPr lang="en-US" sz="2500" dirty="0">
                <a:solidFill>
                  <a:srgbClr val="38761D"/>
                </a:solidFill>
              </a:rPr>
              <a:t>gen </a:t>
            </a:r>
            <a:r>
              <a:rPr lang="en-US" sz="2500" dirty="0" err="1">
                <a:solidFill>
                  <a:srgbClr val="38761D"/>
                </a:solidFill>
              </a:rPr>
              <a:t>avg_formal_income</a:t>
            </a:r>
            <a:r>
              <a:rPr lang="en-US" sz="2500" dirty="0">
                <a:solidFill>
                  <a:srgbClr val="38761D"/>
                </a:solidFill>
              </a:rPr>
              <a:t> = </a:t>
            </a:r>
            <a:r>
              <a:rPr lang="en-US" sz="2500" dirty="0" err="1">
                <a:solidFill>
                  <a:srgbClr val="38761D"/>
                </a:solidFill>
              </a:rPr>
              <a:t>formal_income</a:t>
            </a:r>
            <a:r>
              <a:rPr lang="en-US" sz="2500" dirty="0">
                <a:solidFill>
                  <a:srgbClr val="38761D"/>
                </a:solidFill>
              </a:rPr>
              <a:t> / </a:t>
            </a:r>
            <a:r>
              <a:rPr lang="en-US" sz="2500" dirty="0" err="1">
                <a:solidFill>
                  <a:srgbClr val="38761D"/>
                </a:solidFill>
              </a:rPr>
              <a:t>formal_weight</a:t>
            </a:r>
            <a:endParaRPr lang="en-US" sz="2500" dirty="0">
              <a:solidFill>
                <a:srgbClr val="38761D"/>
              </a:solidFill>
            </a:endParaRPr>
          </a:p>
          <a:p>
            <a:pPr marL="522288">
              <a:spcBef>
                <a:spcPts val="400"/>
              </a:spcBef>
            </a:pPr>
            <a:r>
              <a:rPr lang="en-US" sz="2500" dirty="0">
                <a:solidFill>
                  <a:srgbClr val="38761D"/>
                </a:solidFill>
              </a:rPr>
              <a:t>sum </a:t>
            </a:r>
            <a:r>
              <a:rPr lang="en-US" sz="2500" dirty="0" err="1">
                <a:solidFill>
                  <a:srgbClr val="38761D"/>
                </a:solidFill>
              </a:rPr>
              <a:t>avg_informal_income</a:t>
            </a:r>
            <a:r>
              <a:rPr lang="en-US" sz="2500" dirty="0">
                <a:solidFill>
                  <a:srgbClr val="38761D"/>
                </a:solidFill>
              </a:rPr>
              <a:t> </a:t>
            </a:r>
            <a:r>
              <a:rPr lang="en-US" sz="2500" dirty="0" err="1">
                <a:solidFill>
                  <a:srgbClr val="38761D"/>
                </a:solidFill>
              </a:rPr>
              <a:t>avg_formal_income</a:t>
            </a:r>
            <a:endParaRPr lang="en-US" sz="2500" dirty="0">
              <a:solidFill>
                <a:srgbClr val="38761D"/>
              </a:solidFill>
            </a:endParaRPr>
          </a:p>
          <a:p>
            <a:pPr>
              <a:spcBef>
                <a:spcPts val="400"/>
              </a:spcBef>
            </a:pPr>
            <a:endParaRPr lang="en-US" sz="2500" dirty="0"/>
          </a:p>
          <a:p>
            <a:pPr>
              <a:spcBef>
                <a:spcPts val="400"/>
              </a:spcBef>
            </a:pPr>
            <a:r>
              <a:rPr lang="en-US" sz="2500" dirty="0"/>
              <a:t>Please replace the file path with the actual path of your file if it’s different. Also, make sure that the variable names match those in your dataset. If there are any issues, please let me know! I’m here to help. 😊</a:t>
            </a:r>
          </a:p>
        </p:txBody>
      </p:sp>
    </p:spTree>
    <p:extLst>
      <p:ext uri="{BB962C8B-B14F-4D97-AF65-F5344CB8AC3E}">
        <p14:creationId xmlns:p14="http://schemas.microsoft.com/office/powerpoint/2010/main" val="37353488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CA76E39-81D9-D758-CEAA-3682D23AA259}"/>
              </a:ext>
            </a:extLst>
          </p:cNvPr>
          <p:cNvSpPr txBox="1"/>
          <p:nvPr/>
        </p:nvSpPr>
        <p:spPr>
          <a:xfrm>
            <a:off x="4816928" y="237873"/>
            <a:ext cx="18949306" cy="523220"/>
          </a:xfrm>
          <a:prstGeom prst="rect">
            <a:avLst/>
          </a:prstGeom>
          <a:noFill/>
          <a:ln>
            <a:noFill/>
          </a:ln>
        </p:spPr>
        <p:txBody>
          <a:bodyPr wrap="square">
            <a:spAutoFit/>
          </a:bodyPr>
          <a:lstStyle/>
          <a:p>
            <a:pPr marL="3157538" indent="-3157538" algn="r">
              <a:spcBef>
                <a:spcPts val="800"/>
              </a:spcBef>
            </a:pPr>
            <a:r>
              <a:rPr lang="en-US" sz="2800" b="1" dirty="0">
                <a:solidFill>
                  <a:schemeClr val="tx1">
                    <a:lumMod val="50000"/>
                    <a:lumOff val="50000"/>
                  </a:schemeClr>
                </a:solidFill>
                <a:effectLst/>
              </a:rPr>
              <a:t>Coding: Explaining code</a:t>
            </a:r>
          </a:p>
        </p:txBody>
      </p:sp>
      <p:sp>
        <p:nvSpPr>
          <p:cNvPr id="3" name="TextBox 2">
            <a:extLst>
              <a:ext uri="{FF2B5EF4-FFF2-40B4-BE49-F238E27FC236}">
                <a16:creationId xmlns:a16="http://schemas.microsoft.com/office/drawing/2014/main" id="{D0FB85C5-9745-76F9-3EA2-AA983250A32D}"/>
              </a:ext>
            </a:extLst>
          </p:cNvPr>
          <p:cNvSpPr txBox="1"/>
          <p:nvPr/>
        </p:nvSpPr>
        <p:spPr>
          <a:xfrm>
            <a:off x="10652243" y="715363"/>
            <a:ext cx="13114566" cy="13336984"/>
          </a:xfrm>
          <a:prstGeom prst="rect">
            <a:avLst/>
          </a:prstGeom>
          <a:noFill/>
        </p:spPr>
        <p:txBody>
          <a:bodyPr wrap="square">
            <a:spAutoFit/>
          </a:bodyPr>
          <a:lstStyle/>
          <a:p>
            <a:pPr>
              <a:spcBef>
                <a:spcPts val="800"/>
              </a:spcBef>
            </a:pPr>
            <a:r>
              <a:rPr lang="en-US" sz="3000" b="1" dirty="0"/>
              <a:t>RESPONSE </a:t>
            </a:r>
            <a:r>
              <a:rPr lang="en-US" sz="2700" i="1" dirty="0"/>
              <a:t>(o1-mini via the ChatGPT Plus web interface):</a:t>
            </a:r>
          </a:p>
          <a:p>
            <a:pPr>
              <a:spcBef>
                <a:spcPts val="800"/>
              </a:spcBef>
            </a:pPr>
            <a:endParaRPr lang="en-US" sz="2700" i="1" dirty="0">
              <a:effectLst/>
            </a:endParaRPr>
          </a:p>
          <a:p>
            <a:pPr marL="514350" indent="-514350">
              <a:spcBef>
                <a:spcPts val="800"/>
              </a:spcBef>
              <a:buFont typeface="+mj-lt"/>
              <a:buAutoNum type="arabicPeriod"/>
            </a:pPr>
            <a:r>
              <a:rPr lang="en-US" sz="2700" b="1" dirty="0"/>
              <a:t>Set Output Directory: </a:t>
            </a:r>
            <a:r>
              <a:rPr lang="en-US" sz="2700" dirty="0"/>
              <a:t>Defines a global macro output pointing to "/Users/user/Desktop" for storing input and output datasets.</a:t>
            </a:r>
          </a:p>
          <a:p>
            <a:pPr marL="514350" indent="-514350">
              <a:spcBef>
                <a:spcPts val="800"/>
              </a:spcBef>
              <a:buFont typeface="+mj-lt"/>
              <a:buAutoNum type="arabicPeriod"/>
            </a:pPr>
            <a:r>
              <a:rPr lang="en-US" sz="2700" b="1" dirty="0"/>
              <a:t>Specify Years: </a:t>
            </a:r>
            <a:r>
              <a:rPr lang="en-US" sz="2700" dirty="0"/>
              <a:t>Creates a global macro years with the values "2022 2023" and counts the number of years (</a:t>
            </a:r>
            <a:r>
              <a:rPr lang="en-US" sz="2700" dirty="0" err="1"/>
              <a:t>Nyear</a:t>
            </a:r>
            <a:r>
              <a:rPr lang="en-US" sz="2700" dirty="0"/>
              <a:t> = 2).</a:t>
            </a:r>
          </a:p>
          <a:p>
            <a:pPr marL="514350" indent="-514350">
              <a:spcBef>
                <a:spcPts val="800"/>
              </a:spcBef>
              <a:buFont typeface="+mj-lt"/>
              <a:buAutoNum type="arabicPeriod"/>
            </a:pPr>
            <a:r>
              <a:rPr lang="en-US" sz="2700" b="1" dirty="0"/>
              <a:t>Define Income Concepts: </a:t>
            </a:r>
            <a:r>
              <a:rPr lang="en-US" sz="2700" dirty="0"/>
              <a:t>Establishes a global macro definitions with "</a:t>
            </a:r>
            <a:r>
              <a:rPr lang="en-US" sz="2700" dirty="0" err="1"/>
              <a:t>dispyx</a:t>
            </a:r>
            <a:r>
              <a:rPr lang="en-US" sz="2700" dirty="0"/>
              <a:t> con" and counts the definitions (</a:t>
            </a:r>
            <a:r>
              <a:rPr lang="en-US" sz="2700" dirty="0" err="1"/>
              <a:t>Ndef</a:t>
            </a:r>
            <a:r>
              <a:rPr lang="en-US" sz="2700" dirty="0"/>
              <a:t> = 2).</a:t>
            </a:r>
          </a:p>
          <a:p>
            <a:pPr marL="514350" indent="-514350">
              <a:spcBef>
                <a:spcPts val="800"/>
              </a:spcBef>
              <a:buFont typeface="+mj-lt"/>
              <a:buAutoNum type="arabicPeriod"/>
            </a:pPr>
            <a:r>
              <a:rPr lang="en-US" sz="2700" b="1" dirty="0"/>
              <a:t>Initialize Poverty Matrix: </a:t>
            </a:r>
            <a:r>
              <a:rPr lang="en-US" sz="2700" dirty="0"/>
              <a:t>Creates a matrix </a:t>
            </a:r>
            <a:r>
              <a:rPr lang="en-US" sz="2700" dirty="0" err="1"/>
              <a:t>povR</a:t>
            </a:r>
            <a:r>
              <a:rPr lang="en-US" sz="2700" dirty="0"/>
              <a:t> with </a:t>
            </a:r>
            <a:r>
              <a:rPr lang="en-US" sz="2700" dirty="0" err="1"/>
              <a:t>Ndef</a:t>
            </a:r>
            <a:r>
              <a:rPr lang="en-US" sz="2700" dirty="0"/>
              <a:t> rows and </a:t>
            </a:r>
            <a:r>
              <a:rPr lang="en-US" sz="2700" dirty="0" err="1"/>
              <a:t>Nyear</a:t>
            </a:r>
            <a:r>
              <a:rPr lang="en-US" sz="2700" dirty="0"/>
              <a:t> columns, naming rows as “Disposable income” and “Consumption” and columns as the specified years.</a:t>
            </a:r>
          </a:p>
          <a:p>
            <a:pPr marL="514350" indent="-514350">
              <a:spcBef>
                <a:spcPts val="800"/>
              </a:spcBef>
              <a:buFont typeface="+mj-lt"/>
              <a:buAutoNum type="arabicPeriod"/>
            </a:pPr>
            <a:r>
              <a:rPr lang="en-US" sz="2700" b="1" dirty="0"/>
              <a:t>Loop Initialization: </a:t>
            </a:r>
            <a:r>
              <a:rPr lang="en-US" sz="2700" dirty="0"/>
              <a:t>Sets a local counter col to 1 to track the current column in the </a:t>
            </a:r>
            <a:r>
              <a:rPr lang="en-US" sz="2700" dirty="0" err="1"/>
              <a:t>povR</a:t>
            </a:r>
            <a:r>
              <a:rPr lang="en-US" sz="2700" dirty="0"/>
              <a:t> matrix.</a:t>
            </a:r>
          </a:p>
          <a:p>
            <a:pPr marL="514350" indent="-514350">
              <a:spcBef>
                <a:spcPts val="800"/>
              </a:spcBef>
              <a:buFont typeface="+mj-lt"/>
              <a:buAutoNum type="arabicPeriod"/>
            </a:pPr>
            <a:r>
              <a:rPr lang="en-US" sz="2700" b="1" dirty="0"/>
              <a:t>Import Yearly Data: </a:t>
            </a:r>
            <a:r>
              <a:rPr lang="en-US" sz="2700" dirty="0"/>
              <a:t>For each year in years, loads the corresponding dataset (e.g., vn_2022_std.txt) from the output directory using </a:t>
            </a:r>
            <a:r>
              <a:rPr lang="en-US" sz="2700" dirty="0" err="1"/>
              <a:t>insheet</a:t>
            </a:r>
            <a:r>
              <a:rPr lang="en-US" sz="2700" dirty="0"/>
              <a:t>.</a:t>
            </a:r>
          </a:p>
          <a:p>
            <a:pPr marL="514350" indent="-514350">
              <a:spcBef>
                <a:spcPts val="800"/>
              </a:spcBef>
              <a:buFont typeface="+mj-lt"/>
              <a:buAutoNum type="arabicPeriod"/>
            </a:pPr>
            <a:r>
              <a:rPr lang="en-US" sz="2700" b="1" dirty="0"/>
              <a:t>Calculate Equivalence Scale: </a:t>
            </a:r>
            <a:r>
              <a:rPr lang="en-US" sz="2700" dirty="0"/>
              <a:t>Groups data by household ID (</a:t>
            </a:r>
            <a:r>
              <a:rPr lang="en-US" sz="2700" dirty="0" err="1"/>
              <a:t>idhh</a:t>
            </a:r>
            <a:r>
              <a:rPr lang="en-US" sz="2700" dirty="0"/>
              <a:t>) and generates </a:t>
            </a:r>
            <a:r>
              <a:rPr lang="en-US" sz="2700" dirty="0" err="1"/>
              <a:t>ses_hh</a:t>
            </a:r>
            <a:r>
              <a:rPr lang="en-US" sz="2700" dirty="0"/>
              <a:t>, the sum of socio-economic status (</a:t>
            </a:r>
            <a:r>
              <a:rPr lang="en-US" sz="2700" dirty="0" err="1"/>
              <a:t>ses</a:t>
            </a:r>
            <a:r>
              <a:rPr lang="en-US" sz="2700" dirty="0"/>
              <a:t>) for each household.</a:t>
            </a:r>
          </a:p>
          <a:p>
            <a:pPr marL="514350" indent="-514350">
              <a:spcBef>
                <a:spcPts val="800"/>
              </a:spcBef>
              <a:buFont typeface="+mj-lt"/>
              <a:buAutoNum type="arabicPeriod"/>
            </a:pPr>
            <a:r>
              <a:rPr lang="en-US" sz="2700" b="1" dirty="0"/>
              <a:t>Compute </a:t>
            </a:r>
            <a:r>
              <a:rPr lang="en-US" sz="2700" b="1" dirty="0" err="1"/>
              <a:t>Equivalised</a:t>
            </a:r>
            <a:r>
              <a:rPr lang="en-US" sz="2700" b="1" dirty="0"/>
              <a:t> Measures: </a:t>
            </a:r>
            <a:r>
              <a:rPr lang="en-US" sz="2700" dirty="0"/>
              <a:t>For each income definition, calculates total income/consumption per household, divides by </a:t>
            </a:r>
            <a:r>
              <a:rPr lang="en-US" sz="2700" dirty="0" err="1"/>
              <a:t>ses_hh</a:t>
            </a:r>
            <a:r>
              <a:rPr lang="en-US" sz="2700" dirty="0"/>
              <a:t> to get </a:t>
            </a:r>
            <a:r>
              <a:rPr lang="en-US" sz="2700" dirty="0" err="1"/>
              <a:t>equivalised</a:t>
            </a:r>
            <a:r>
              <a:rPr lang="en-US" sz="2700" dirty="0"/>
              <a:t> values, sets negative values to zero, and removes temporary variables.</a:t>
            </a:r>
          </a:p>
          <a:p>
            <a:pPr marL="514350" indent="-514350">
              <a:spcBef>
                <a:spcPts val="800"/>
              </a:spcBef>
              <a:buFont typeface="+mj-lt"/>
              <a:buAutoNum type="arabicPeriod"/>
            </a:pPr>
            <a:r>
              <a:rPr lang="en-US" sz="2700" b="1" dirty="0"/>
              <a:t>Calculate Poverty Rates: </a:t>
            </a:r>
            <a:r>
              <a:rPr lang="en-US" sz="2700" dirty="0"/>
              <a:t>For each income definition, runs the </a:t>
            </a:r>
            <a:r>
              <a:rPr lang="en-US" sz="2700" dirty="0" err="1"/>
              <a:t>povdeco</a:t>
            </a:r>
            <a:r>
              <a:rPr lang="en-US" sz="2700" dirty="0"/>
              <a:t> command with the </a:t>
            </a:r>
            <a:r>
              <a:rPr lang="en-US" sz="2700" dirty="0" err="1"/>
              <a:t>equivalised</a:t>
            </a:r>
            <a:r>
              <a:rPr lang="en-US" sz="2700" dirty="0"/>
              <a:t> and non-negative income/consumption, applies sampling weights (dwt), retrieves the poverty rate (fgt0), converts it to a percentage, and stores it in the </a:t>
            </a:r>
            <a:r>
              <a:rPr lang="en-US" sz="2700" dirty="0" err="1"/>
              <a:t>povR</a:t>
            </a:r>
            <a:r>
              <a:rPr lang="en-US" sz="2700" dirty="0"/>
              <a:t> matrix.</a:t>
            </a:r>
          </a:p>
          <a:p>
            <a:pPr marL="514350" indent="-514350">
              <a:spcBef>
                <a:spcPts val="800"/>
              </a:spcBef>
              <a:buFont typeface="+mj-lt"/>
              <a:buAutoNum type="arabicPeriod"/>
            </a:pPr>
            <a:r>
              <a:rPr lang="en-US" sz="2700" b="1" dirty="0"/>
              <a:t>Update Matrix and Finalize: </a:t>
            </a:r>
            <a:r>
              <a:rPr lang="en-US" sz="2700" dirty="0"/>
              <a:t>Increments the column counter after each year, resulting in the </a:t>
            </a:r>
            <a:r>
              <a:rPr lang="en-US" sz="2700" dirty="0" err="1"/>
              <a:t>povR</a:t>
            </a:r>
            <a:r>
              <a:rPr lang="en-US" sz="2700" dirty="0"/>
              <a:t> matrix containing poverty rates (%) for “Disposable income” and “Consumption” across 2022 and 2023.</a:t>
            </a:r>
          </a:p>
          <a:p>
            <a:pPr>
              <a:spcBef>
                <a:spcPts val="800"/>
              </a:spcBef>
            </a:pPr>
            <a:endParaRPr lang="en-US" sz="2700" i="1" dirty="0">
              <a:effectLst/>
            </a:endParaRPr>
          </a:p>
          <a:p>
            <a:pPr rtl="0">
              <a:spcBef>
                <a:spcPts val="800"/>
              </a:spcBef>
              <a:spcAft>
                <a:spcPts val="0"/>
              </a:spcAft>
            </a:pPr>
            <a:endParaRPr lang="en-US" sz="1500" dirty="0">
              <a:effectLst/>
            </a:endParaRPr>
          </a:p>
        </p:txBody>
      </p:sp>
      <p:sp>
        <p:nvSpPr>
          <p:cNvPr id="5" name="Rectangle 4">
            <a:extLst>
              <a:ext uri="{FF2B5EF4-FFF2-40B4-BE49-F238E27FC236}">
                <a16:creationId xmlns:a16="http://schemas.microsoft.com/office/drawing/2014/main" id="{BCE6070A-55AD-1F2F-E40F-B39255E22542}"/>
              </a:ext>
            </a:extLst>
          </p:cNvPr>
          <p:cNvSpPr/>
          <p:nvPr/>
        </p:nvSpPr>
        <p:spPr>
          <a:xfrm>
            <a:off x="0" y="10515600"/>
            <a:ext cx="5082988" cy="32004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CEC2A8FD-8F54-3F67-AA83-19D002E6BEB9}"/>
              </a:ext>
            </a:extLst>
          </p:cNvPr>
          <p:cNvSpPr txBox="1"/>
          <p:nvPr/>
        </p:nvSpPr>
        <p:spPr>
          <a:xfrm>
            <a:off x="2944906" y="589857"/>
            <a:ext cx="7272177" cy="13136930"/>
          </a:xfrm>
          <a:prstGeom prst="rect">
            <a:avLst/>
          </a:prstGeom>
          <a:solidFill>
            <a:schemeClr val="bg1"/>
          </a:solidFill>
        </p:spPr>
        <p:txBody>
          <a:bodyPr wrap="square">
            <a:spAutoFit/>
          </a:bodyPr>
          <a:lstStyle/>
          <a:p>
            <a:pPr rtl="0">
              <a:spcBef>
                <a:spcPts val="800"/>
              </a:spcBef>
              <a:spcAft>
                <a:spcPts val="0"/>
              </a:spcAft>
            </a:pPr>
            <a:endParaRPr lang="en-US" sz="400" dirty="0">
              <a:effectLst/>
            </a:endParaRPr>
          </a:p>
          <a:p>
            <a:pPr>
              <a:spcBef>
                <a:spcPts val="400"/>
              </a:spcBef>
            </a:pPr>
            <a:r>
              <a:rPr lang="en-US" sz="3000" dirty="0"/>
              <a:t>Explain this Stata code in 10 short bullets:</a:t>
            </a:r>
            <a:endParaRPr lang="en-US" sz="3000" dirty="0">
              <a:solidFill>
                <a:srgbClr val="7030A0"/>
              </a:solidFill>
            </a:endParaRPr>
          </a:p>
          <a:p>
            <a:pPr>
              <a:spcBef>
                <a:spcPts val="400"/>
              </a:spcBef>
            </a:pPr>
            <a:endParaRPr lang="en-US" sz="900" dirty="0">
              <a:solidFill>
                <a:srgbClr val="7030A0"/>
              </a:solidFill>
            </a:endParaRPr>
          </a:p>
          <a:p>
            <a:pPr>
              <a:spcBef>
                <a:spcPts val="400"/>
              </a:spcBef>
            </a:pPr>
            <a:r>
              <a:rPr lang="en-US" b="1" dirty="0">
                <a:solidFill>
                  <a:srgbClr val="38761D"/>
                </a:solidFill>
              </a:rPr>
              <a:t>* Folder with output datasets:</a:t>
            </a:r>
          </a:p>
          <a:p>
            <a:pPr>
              <a:spcBef>
                <a:spcPts val="400"/>
              </a:spcBef>
            </a:pPr>
            <a:r>
              <a:rPr lang="en-US" dirty="0">
                <a:solidFill>
                  <a:srgbClr val="38761D"/>
                </a:solidFill>
              </a:rPr>
              <a:t>global output "/Users/user/Desktop"</a:t>
            </a:r>
          </a:p>
          <a:p>
            <a:pPr>
              <a:spcBef>
                <a:spcPts val="400"/>
              </a:spcBef>
            </a:pPr>
            <a:r>
              <a:rPr lang="en-US" b="1" dirty="0">
                <a:solidFill>
                  <a:srgbClr val="38761D"/>
                </a:solidFill>
              </a:rPr>
              <a:t>* Years, definitions, and income concepts:</a:t>
            </a:r>
          </a:p>
          <a:p>
            <a:pPr>
              <a:spcBef>
                <a:spcPts val="400"/>
              </a:spcBef>
            </a:pPr>
            <a:r>
              <a:rPr lang="en-US" dirty="0">
                <a:solidFill>
                  <a:srgbClr val="38761D"/>
                </a:solidFill>
              </a:rPr>
              <a:t>global years = "2022 2023"   </a:t>
            </a:r>
          </a:p>
          <a:p>
            <a:pPr>
              <a:spcBef>
                <a:spcPts val="400"/>
              </a:spcBef>
            </a:pPr>
            <a:r>
              <a:rPr lang="en-US" dirty="0">
                <a:solidFill>
                  <a:srgbClr val="38761D"/>
                </a:solidFill>
              </a:rPr>
              <a:t>global </a:t>
            </a:r>
            <a:r>
              <a:rPr lang="en-US" dirty="0" err="1">
                <a:solidFill>
                  <a:srgbClr val="38761D"/>
                </a:solidFill>
              </a:rPr>
              <a:t>Nyear</a:t>
            </a:r>
            <a:r>
              <a:rPr lang="en-US" dirty="0">
                <a:solidFill>
                  <a:srgbClr val="38761D"/>
                </a:solidFill>
              </a:rPr>
              <a:t>: word count ${years}</a:t>
            </a:r>
          </a:p>
          <a:p>
            <a:pPr>
              <a:spcBef>
                <a:spcPts val="400"/>
              </a:spcBef>
            </a:pPr>
            <a:r>
              <a:rPr lang="en-US" dirty="0">
                <a:solidFill>
                  <a:srgbClr val="38761D"/>
                </a:solidFill>
              </a:rPr>
              <a:t>global definitions = "</a:t>
            </a:r>
            <a:r>
              <a:rPr lang="en-US" dirty="0" err="1">
                <a:solidFill>
                  <a:srgbClr val="38761D"/>
                </a:solidFill>
              </a:rPr>
              <a:t>dispyx</a:t>
            </a:r>
            <a:r>
              <a:rPr lang="en-US" dirty="0">
                <a:solidFill>
                  <a:srgbClr val="38761D"/>
                </a:solidFill>
              </a:rPr>
              <a:t> con" </a:t>
            </a:r>
          </a:p>
          <a:p>
            <a:pPr>
              <a:spcBef>
                <a:spcPts val="400"/>
              </a:spcBef>
            </a:pPr>
            <a:r>
              <a:rPr lang="en-US" dirty="0">
                <a:solidFill>
                  <a:srgbClr val="38761D"/>
                </a:solidFill>
              </a:rPr>
              <a:t>global </a:t>
            </a:r>
            <a:r>
              <a:rPr lang="en-US" dirty="0" err="1">
                <a:solidFill>
                  <a:srgbClr val="38761D"/>
                </a:solidFill>
              </a:rPr>
              <a:t>Ndef</a:t>
            </a:r>
            <a:r>
              <a:rPr lang="en-US" dirty="0">
                <a:solidFill>
                  <a:srgbClr val="38761D"/>
                </a:solidFill>
              </a:rPr>
              <a:t>: word count ${definitions}</a:t>
            </a:r>
          </a:p>
          <a:p>
            <a:pPr>
              <a:spcBef>
                <a:spcPts val="400"/>
              </a:spcBef>
            </a:pPr>
            <a:r>
              <a:rPr lang="en-US" b="1" dirty="0">
                <a:solidFill>
                  <a:srgbClr val="38761D"/>
                </a:solidFill>
              </a:rPr>
              <a:t>* Poverty rate matrix:</a:t>
            </a:r>
          </a:p>
          <a:p>
            <a:pPr>
              <a:spcBef>
                <a:spcPts val="400"/>
              </a:spcBef>
            </a:pPr>
            <a:r>
              <a:rPr lang="en-US" dirty="0">
                <a:solidFill>
                  <a:srgbClr val="38761D"/>
                </a:solidFill>
              </a:rPr>
              <a:t>mat </a:t>
            </a:r>
            <a:r>
              <a:rPr lang="en-US" dirty="0" err="1">
                <a:solidFill>
                  <a:srgbClr val="38761D"/>
                </a:solidFill>
              </a:rPr>
              <a:t>povR</a:t>
            </a:r>
            <a:r>
              <a:rPr lang="en-US" dirty="0">
                <a:solidFill>
                  <a:srgbClr val="38761D"/>
                </a:solidFill>
              </a:rPr>
              <a:t> = J(${</a:t>
            </a:r>
            <a:r>
              <a:rPr lang="en-US" dirty="0" err="1">
                <a:solidFill>
                  <a:srgbClr val="38761D"/>
                </a:solidFill>
              </a:rPr>
              <a:t>Ndef</a:t>
            </a:r>
            <a:r>
              <a:rPr lang="en-US" dirty="0">
                <a:solidFill>
                  <a:srgbClr val="38761D"/>
                </a:solidFill>
              </a:rPr>
              <a:t>},${</a:t>
            </a:r>
            <a:r>
              <a:rPr lang="en-US" dirty="0" err="1">
                <a:solidFill>
                  <a:srgbClr val="38761D"/>
                </a:solidFill>
              </a:rPr>
              <a:t>Nyear</a:t>
            </a:r>
            <a:r>
              <a:rPr lang="en-US" dirty="0">
                <a:solidFill>
                  <a:srgbClr val="38761D"/>
                </a:solidFill>
              </a:rPr>
              <a:t>},.)</a:t>
            </a:r>
          </a:p>
          <a:p>
            <a:pPr>
              <a:spcBef>
                <a:spcPts val="400"/>
              </a:spcBef>
            </a:pPr>
            <a:r>
              <a:rPr lang="en-US" dirty="0">
                <a:solidFill>
                  <a:srgbClr val="38761D"/>
                </a:solidFill>
              </a:rPr>
              <a:t>mat </a:t>
            </a:r>
            <a:r>
              <a:rPr lang="en-US" dirty="0" err="1">
                <a:solidFill>
                  <a:srgbClr val="38761D"/>
                </a:solidFill>
              </a:rPr>
              <a:t>colnames</a:t>
            </a:r>
            <a:r>
              <a:rPr lang="en-US" dirty="0">
                <a:solidFill>
                  <a:srgbClr val="38761D"/>
                </a:solidFill>
              </a:rPr>
              <a:t> </a:t>
            </a:r>
            <a:r>
              <a:rPr lang="en-US" dirty="0" err="1">
                <a:solidFill>
                  <a:srgbClr val="38761D"/>
                </a:solidFill>
              </a:rPr>
              <a:t>povR</a:t>
            </a:r>
            <a:r>
              <a:rPr lang="en-US" dirty="0">
                <a:solidFill>
                  <a:srgbClr val="38761D"/>
                </a:solidFill>
              </a:rPr>
              <a:t> = ${years}</a:t>
            </a:r>
          </a:p>
          <a:p>
            <a:pPr>
              <a:spcBef>
                <a:spcPts val="400"/>
              </a:spcBef>
            </a:pPr>
            <a:r>
              <a:rPr lang="en-US" dirty="0">
                <a:solidFill>
                  <a:srgbClr val="38761D"/>
                </a:solidFill>
              </a:rPr>
              <a:t>mat </a:t>
            </a:r>
            <a:r>
              <a:rPr lang="en-US" dirty="0" err="1">
                <a:solidFill>
                  <a:srgbClr val="38761D"/>
                </a:solidFill>
              </a:rPr>
              <a:t>rownames</a:t>
            </a:r>
            <a:r>
              <a:rPr lang="en-US" dirty="0">
                <a:solidFill>
                  <a:srgbClr val="38761D"/>
                </a:solidFill>
              </a:rPr>
              <a:t> </a:t>
            </a:r>
            <a:r>
              <a:rPr lang="en-US" dirty="0" err="1">
                <a:solidFill>
                  <a:srgbClr val="38761D"/>
                </a:solidFill>
              </a:rPr>
              <a:t>povR</a:t>
            </a:r>
            <a:r>
              <a:rPr lang="en-US" dirty="0">
                <a:solidFill>
                  <a:srgbClr val="38761D"/>
                </a:solidFill>
              </a:rPr>
              <a:t> = "Disposable income" "Consumption"</a:t>
            </a:r>
          </a:p>
          <a:p>
            <a:pPr>
              <a:spcBef>
                <a:spcPts val="400"/>
              </a:spcBef>
            </a:pPr>
            <a:r>
              <a:rPr lang="en-US" dirty="0" err="1">
                <a:solidFill>
                  <a:srgbClr val="38761D"/>
                </a:solidFill>
              </a:rPr>
              <a:t>matnames</a:t>
            </a:r>
            <a:r>
              <a:rPr lang="en-US" dirty="0">
                <a:solidFill>
                  <a:srgbClr val="38761D"/>
                </a:solidFill>
              </a:rPr>
              <a:t> </a:t>
            </a:r>
            <a:r>
              <a:rPr lang="en-US" dirty="0" err="1">
                <a:solidFill>
                  <a:srgbClr val="38761D"/>
                </a:solidFill>
              </a:rPr>
              <a:t>povR</a:t>
            </a:r>
            <a:endParaRPr lang="en-US" dirty="0">
              <a:solidFill>
                <a:srgbClr val="38761D"/>
              </a:solidFill>
            </a:endParaRPr>
          </a:p>
          <a:p>
            <a:pPr>
              <a:spcBef>
                <a:spcPts val="400"/>
              </a:spcBef>
            </a:pPr>
            <a:r>
              <a:rPr lang="en-US" dirty="0">
                <a:solidFill>
                  <a:srgbClr val="38761D"/>
                </a:solidFill>
              </a:rPr>
              <a:t>mat list </a:t>
            </a:r>
            <a:r>
              <a:rPr lang="en-US" dirty="0" err="1">
                <a:solidFill>
                  <a:srgbClr val="38761D"/>
                </a:solidFill>
              </a:rPr>
              <a:t>povR</a:t>
            </a:r>
            <a:endParaRPr lang="en-US" dirty="0">
              <a:solidFill>
                <a:srgbClr val="38761D"/>
              </a:solidFill>
            </a:endParaRPr>
          </a:p>
          <a:p>
            <a:pPr>
              <a:spcBef>
                <a:spcPts val="400"/>
              </a:spcBef>
            </a:pPr>
            <a:r>
              <a:rPr lang="en-US" b="1" dirty="0">
                <a:solidFill>
                  <a:srgbClr val="38761D"/>
                </a:solidFill>
              </a:rPr>
              <a:t>* Loop to calculate poverty rates:</a:t>
            </a:r>
          </a:p>
          <a:p>
            <a:pPr>
              <a:spcBef>
                <a:spcPts val="400"/>
              </a:spcBef>
            </a:pPr>
            <a:r>
              <a:rPr lang="en-US" dirty="0">
                <a:solidFill>
                  <a:srgbClr val="38761D"/>
                </a:solidFill>
              </a:rPr>
              <a:t>local col = 1</a:t>
            </a:r>
          </a:p>
          <a:p>
            <a:pPr>
              <a:spcBef>
                <a:spcPts val="400"/>
              </a:spcBef>
            </a:pPr>
            <a:r>
              <a:rPr lang="en-US" dirty="0">
                <a:solidFill>
                  <a:srgbClr val="38761D"/>
                </a:solidFill>
              </a:rPr>
              <a:t>foreach year of global years {</a:t>
            </a:r>
          </a:p>
          <a:p>
            <a:pPr marL="290513" indent="-52388">
              <a:spcBef>
                <a:spcPts val="400"/>
              </a:spcBef>
            </a:pPr>
            <a:r>
              <a:rPr lang="en-US" dirty="0" err="1">
                <a:solidFill>
                  <a:srgbClr val="38761D"/>
                </a:solidFill>
              </a:rPr>
              <a:t>insheet</a:t>
            </a:r>
            <a:r>
              <a:rPr lang="en-US" dirty="0">
                <a:solidFill>
                  <a:srgbClr val="38761D"/>
                </a:solidFill>
              </a:rPr>
              <a:t> using "${output}//</a:t>
            </a:r>
            <a:r>
              <a:rPr lang="en-US" dirty="0" err="1">
                <a:solidFill>
                  <a:srgbClr val="38761D"/>
                </a:solidFill>
              </a:rPr>
              <a:t>vn</a:t>
            </a:r>
            <a:r>
              <a:rPr lang="en-US" dirty="0">
                <a:solidFill>
                  <a:srgbClr val="38761D"/>
                </a:solidFill>
              </a:rPr>
              <a:t>_`year'_</a:t>
            </a:r>
            <a:r>
              <a:rPr lang="en-US" dirty="0" err="1">
                <a:solidFill>
                  <a:srgbClr val="38761D"/>
                </a:solidFill>
              </a:rPr>
              <a:t>std.txt</a:t>
            </a:r>
            <a:r>
              <a:rPr lang="en-US" dirty="0">
                <a:solidFill>
                  <a:srgbClr val="38761D"/>
                </a:solidFill>
              </a:rPr>
              <a:t>", clear</a:t>
            </a:r>
          </a:p>
          <a:p>
            <a:pPr marL="290513" indent="-52388">
              <a:spcBef>
                <a:spcPts val="400"/>
              </a:spcBef>
            </a:pPr>
            <a:r>
              <a:rPr lang="en-US" b="1" dirty="0">
                <a:solidFill>
                  <a:srgbClr val="38761D"/>
                </a:solidFill>
              </a:rPr>
              <a:t>* Equivalence scale (national definition)</a:t>
            </a:r>
          </a:p>
          <a:p>
            <a:pPr marL="290513" indent="-52388">
              <a:spcBef>
                <a:spcPts val="400"/>
              </a:spcBef>
            </a:pPr>
            <a:r>
              <a:rPr lang="en-US" dirty="0" err="1">
                <a:solidFill>
                  <a:srgbClr val="38761D"/>
                </a:solidFill>
              </a:rPr>
              <a:t>bysort</a:t>
            </a:r>
            <a:r>
              <a:rPr lang="en-US" dirty="0">
                <a:solidFill>
                  <a:srgbClr val="38761D"/>
                </a:solidFill>
              </a:rPr>
              <a:t> </a:t>
            </a:r>
            <a:r>
              <a:rPr lang="en-US" dirty="0" err="1">
                <a:solidFill>
                  <a:srgbClr val="38761D"/>
                </a:solidFill>
              </a:rPr>
              <a:t>idhh</a:t>
            </a:r>
            <a:r>
              <a:rPr lang="en-US" dirty="0">
                <a:solidFill>
                  <a:srgbClr val="38761D"/>
                </a:solidFill>
              </a:rPr>
              <a:t>: gen </a:t>
            </a:r>
            <a:r>
              <a:rPr lang="en-US" dirty="0" err="1">
                <a:solidFill>
                  <a:srgbClr val="38761D"/>
                </a:solidFill>
              </a:rPr>
              <a:t>ses_hh</a:t>
            </a:r>
            <a:r>
              <a:rPr lang="en-US" dirty="0">
                <a:solidFill>
                  <a:srgbClr val="38761D"/>
                </a:solidFill>
              </a:rPr>
              <a:t> = sum(</a:t>
            </a:r>
            <a:r>
              <a:rPr lang="en-US" dirty="0" err="1">
                <a:solidFill>
                  <a:srgbClr val="38761D"/>
                </a:solidFill>
              </a:rPr>
              <a:t>ses</a:t>
            </a:r>
            <a:r>
              <a:rPr lang="en-US" dirty="0">
                <a:solidFill>
                  <a:srgbClr val="38761D"/>
                </a:solidFill>
              </a:rPr>
              <a:t>)</a:t>
            </a:r>
          </a:p>
          <a:p>
            <a:pPr marL="290513" indent="-52388">
              <a:spcBef>
                <a:spcPts val="400"/>
              </a:spcBef>
            </a:pPr>
            <a:r>
              <a:rPr lang="en-US" b="1" dirty="0">
                <a:solidFill>
                  <a:srgbClr val="38761D"/>
                </a:solidFill>
              </a:rPr>
              <a:t>* Household level equivalised income and consumption</a:t>
            </a:r>
          </a:p>
          <a:p>
            <a:pPr marL="290513" indent="-52388">
              <a:spcBef>
                <a:spcPts val="400"/>
              </a:spcBef>
            </a:pPr>
            <a:r>
              <a:rPr lang="en-US" dirty="0">
                <a:solidFill>
                  <a:srgbClr val="38761D"/>
                </a:solidFill>
              </a:rPr>
              <a:t>quietly foreach def of global definitions {</a:t>
            </a:r>
          </a:p>
          <a:p>
            <a:pPr marL="528638">
              <a:spcBef>
                <a:spcPts val="400"/>
              </a:spcBef>
            </a:pPr>
            <a:r>
              <a:rPr lang="en-US" dirty="0" err="1">
                <a:solidFill>
                  <a:srgbClr val="38761D"/>
                </a:solidFill>
              </a:rPr>
              <a:t>bysort</a:t>
            </a:r>
            <a:r>
              <a:rPr lang="en-US" dirty="0">
                <a:solidFill>
                  <a:srgbClr val="38761D"/>
                </a:solidFill>
              </a:rPr>
              <a:t> </a:t>
            </a:r>
            <a:r>
              <a:rPr lang="en-US" dirty="0" err="1">
                <a:solidFill>
                  <a:srgbClr val="38761D"/>
                </a:solidFill>
              </a:rPr>
              <a:t>idhh</a:t>
            </a:r>
            <a:r>
              <a:rPr lang="en-US" dirty="0">
                <a:solidFill>
                  <a:srgbClr val="38761D"/>
                </a:solidFill>
              </a:rPr>
              <a:t>: </a:t>
            </a:r>
            <a:r>
              <a:rPr lang="en-US" dirty="0" err="1">
                <a:solidFill>
                  <a:srgbClr val="38761D"/>
                </a:solidFill>
              </a:rPr>
              <a:t>egen</a:t>
            </a:r>
            <a:r>
              <a:rPr lang="en-US" dirty="0">
                <a:solidFill>
                  <a:srgbClr val="38761D"/>
                </a:solidFill>
              </a:rPr>
              <a:t> temp = total(</a:t>
            </a:r>
            <a:r>
              <a:rPr lang="en-US" dirty="0" err="1">
                <a:solidFill>
                  <a:srgbClr val="38761D"/>
                </a:solidFill>
              </a:rPr>
              <a:t>ils_`def</a:t>
            </a:r>
            <a:r>
              <a:rPr lang="en-US" dirty="0">
                <a:solidFill>
                  <a:srgbClr val="38761D"/>
                </a:solidFill>
              </a:rPr>
              <a:t>') </a:t>
            </a:r>
          </a:p>
          <a:p>
            <a:pPr marL="528638">
              <a:spcBef>
                <a:spcPts val="400"/>
              </a:spcBef>
            </a:pPr>
            <a:r>
              <a:rPr lang="en-US" dirty="0">
                <a:solidFill>
                  <a:srgbClr val="38761D"/>
                </a:solidFill>
              </a:rPr>
              <a:t>gen `def'_</a:t>
            </a:r>
            <a:r>
              <a:rPr lang="en-US" dirty="0" err="1">
                <a:solidFill>
                  <a:srgbClr val="38761D"/>
                </a:solidFill>
              </a:rPr>
              <a:t>equ</a:t>
            </a:r>
            <a:r>
              <a:rPr lang="en-US" dirty="0">
                <a:solidFill>
                  <a:srgbClr val="38761D"/>
                </a:solidFill>
              </a:rPr>
              <a:t> = temp / </a:t>
            </a:r>
            <a:r>
              <a:rPr lang="en-US" dirty="0" err="1">
                <a:solidFill>
                  <a:srgbClr val="38761D"/>
                </a:solidFill>
              </a:rPr>
              <a:t>ses_hh</a:t>
            </a:r>
            <a:r>
              <a:rPr lang="en-US" dirty="0">
                <a:solidFill>
                  <a:srgbClr val="38761D"/>
                </a:solidFill>
              </a:rPr>
              <a:t> </a:t>
            </a:r>
          </a:p>
          <a:p>
            <a:pPr marL="528638">
              <a:spcBef>
                <a:spcPts val="400"/>
              </a:spcBef>
            </a:pPr>
            <a:r>
              <a:rPr lang="en-US" dirty="0">
                <a:solidFill>
                  <a:srgbClr val="38761D"/>
                </a:solidFill>
              </a:rPr>
              <a:t>gen `</a:t>
            </a:r>
            <a:r>
              <a:rPr lang="en-US" dirty="0" err="1">
                <a:solidFill>
                  <a:srgbClr val="38761D"/>
                </a:solidFill>
              </a:rPr>
              <a:t>def'_neg</a:t>
            </a:r>
            <a:r>
              <a:rPr lang="en-US" dirty="0">
                <a:solidFill>
                  <a:srgbClr val="38761D"/>
                </a:solidFill>
              </a:rPr>
              <a:t> = `def'_</a:t>
            </a:r>
            <a:r>
              <a:rPr lang="en-US" dirty="0" err="1">
                <a:solidFill>
                  <a:srgbClr val="38761D"/>
                </a:solidFill>
              </a:rPr>
              <a:t>equ</a:t>
            </a:r>
            <a:r>
              <a:rPr lang="en-US" dirty="0">
                <a:solidFill>
                  <a:srgbClr val="38761D"/>
                </a:solidFill>
              </a:rPr>
              <a:t> </a:t>
            </a:r>
          </a:p>
          <a:p>
            <a:pPr marL="528638">
              <a:spcBef>
                <a:spcPts val="400"/>
              </a:spcBef>
            </a:pPr>
            <a:r>
              <a:rPr lang="en-US" dirty="0">
                <a:solidFill>
                  <a:srgbClr val="38761D"/>
                </a:solidFill>
              </a:rPr>
              <a:t>replace `</a:t>
            </a:r>
            <a:r>
              <a:rPr lang="en-US" dirty="0" err="1">
                <a:solidFill>
                  <a:srgbClr val="38761D"/>
                </a:solidFill>
              </a:rPr>
              <a:t>def'_neg</a:t>
            </a:r>
            <a:r>
              <a:rPr lang="en-US" dirty="0">
                <a:solidFill>
                  <a:srgbClr val="38761D"/>
                </a:solidFill>
              </a:rPr>
              <a:t> = 0 if `</a:t>
            </a:r>
            <a:r>
              <a:rPr lang="en-US" dirty="0" err="1">
                <a:solidFill>
                  <a:srgbClr val="38761D"/>
                </a:solidFill>
              </a:rPr>
              <a:t>def'_neg</a:t>
            </a:r>
            <a:r>
              <a:rPr lang="en-US" dirty="0">
                <a:solidFill>
                  <a:srgbClr val="38761D"/>
                </a:solidFill>
              </a:rPr>
              <a:t>&lt;0</a:t>
            </a:r>
          </a:p>
          <a:p>
            <a:pPr marL="290513" indent="-52388">
              <a:spcBef>
                <a:spcPts val="400"/>
              </a:spcBef>
            </a:pPr>
            <a:r>
              <a:rPr lang="en-US" dirty="0">
                <a:solidFill>
                  <a:srgbClr val="38761D"/>
                </a:solidFill>
              </a:rPr>
              <a:t>drop temp</a:t>
            </a:r>
          </a:p>
          <a:p>
            <a:pPr marL="290513" indent="-52388">
              <a:spcBef>
                <a:spcPts val="400"/>
              </a:spcBef>
            </a:pPr>
            <a:r>
              <a:rPr lang="en-US" dirty="0">
                <a:solidFill>
                  <a:srgbClr val="38761D"/>
                </a:solidFill>
              </a:rPr>
              <a:t>}</a:t>
            </a:r>
          </a:p>
          <a:p>
            <a:pPr marL="290513" indent="-52388">
              <a:spcBef>
                <a:spcPts val="400"/>
              </a:spcBef>
            </a:pPr>
            <a:r>
              <a:rPr lang="en-US" b="1" dirty="0">
                <a:solidFill>
                  <a:srgbClr val="38761D"/>
                </a:solidFill>
              </a:rPr>
              <a:t>* Matrix:</a:t>
            </a:r>
          </a:p>
          <a:p>
            <a:pPr marL="290513" indent="-52388">
              <a:spcBef>
                <a:spcPts val="400"/>
              </a:spcBef>
            </a:pPr>
            <a:r>
              <a:rPr lang="en-US" dirty="0">
                <a:solidFill>
                  <a:srgbClr val="38761D"/>
                </a:solidFill>
              </a:rPr>
              <a:t>local row = 1</a:t>
            </a:r>
          </a:p>
          <a:p>
            <a:pPr marL="290513" indent="-52388">
              <a:spcBef>
                <a:spcPts val="400"/>
              </a:spcBef>
            </a:pPr>
            <a:r>
              <a:rPr lang="en-US" dirty="0">
                <a:solidFill>
                  <a:srgbClr val="38761D"/>
                </a:solidFill>
              </a:rPr>
              <a:t>foreach def of global definitions { </a:t>
            </a:r>
          </a:p>
          <a:p>
            <a:pPr marL="528638">
              <a:spcBef>
                <a:spcPts val="400"/>
              </a:spcBef>
            </a:pPr>
            <a:r>
              <a:rPr lang="en-US" dirty="0" err="1">
                <a:solidFill>
                  <a:srgbClr val="38761D"/>
                </a:solidFill>
              </a:rPr>
              <a:t>povdeco</a:t>
            </a:r>
            <a:r>
              <a:rPr lang="en-US" dirty="0">
                <a:solidFill>
                  <a:srgbClr val="38761D"/>
                </a:solidFill>
              </a:rPr>
              <a:t> `</a:t>
            </a:r>
            <a:r>
              <a:rPr lang="en-US" dirty="0" err="1">
                <a:solidFill>
                  <a:srgbClr val="38761D"/>
                </a:solidFill>
              </a:rPr>
              <a:t>def'_neg</a:t>
            </a:r>
            <a:r>
              <a:rPr lang="en-US" dirty="0">
                <a:solidFill>
                  <a:srgbClr val="38761D"/>
                </a:solidFill>
              </a:rPr>
              <a:t> [aw=dwt], </a:t>
            </a:r>
            <a:r>
              <a:rPr lang="en-US" dirty="0" err="1">
                <a:solidFill>
                  <a:srgbClr val="38761D"/>
                </a:solidFill>
              </a:rPr>
              <a:t>varpline</a:t>
            </a:r>
            <a:r>
              <a:rPr lang="en-US" dirty="0">
                <a:solidFill>
                  <a:srgbClr val="38761D"/>
                </a:solidFill>
              </a:rPr>
              <a:t>(</a:t>
            </a:r>
            <a:r>
              <a:rPr lang="en-US" dirty="0" err="1">
                <a:solidFill>
                  <a:srgbClr val="38761D"/>
                </a:solidFill>
              </a:rPr>
              <a:t>spl</a:t>
            </a:r>
            <a:r>
              <a:rPr lang="en-US" dirty="0">
                <a:solidFill>
                  <a:srgbClr val="38761D"/>
                </a:solidFill>
              </a:rPr>
              <a:t>) </a:t>
            </a:r>
          </a:p>
          <a:p>
            <a:pPr marL="528638">
              <a:spcBef>
                <a:spcPts val="400"/>
              </a:spcBef>
            </a:pPr>
            <a:r>
              <a:rPr lang="en-US" dirty="0">
                <a:solidFill>
                  <a:srgbClr val="38761D"/>
                </a:solidFill>
              </a:rPr>
              <a:t>mat </a:t>
            </a:r>
            <a:r>
              <a:rPr lang="en-US" dirty="0" err="1">
                <a:solidFill>
                  <a:srgbClr val="38761D"/>
                </a:solidFill>
              </a:rPr>
              <a:t>povR</a:t>
            </a:r>
            <a:r>
              <a:rPr lang="en-US" dirty="0">
                <a:solidFill>
                  <a:srgbClr val="38761D"/>
                </a:solidFill>
              </a:rPr>
              <a:t>[`</a:t>
            </a:r>
            <a:r>
              <a:rPr lang="en-US" dirty="0" err="1">
                <a:solidFill>
                  <a:srgbClr val="38761D"/>
                </a:solidFill>
              </a:rPr>
              <a:t>row',`col</a:t>
            </a:r>
            <a:r>
              <a:rPr lang="en-US" dirty="0">
                <a:solidFill>
                  <a:srgbClr val="38761D"/>
                </a:solidFill>
              </a:rPr>
              <a:t>'] = r(fgt0) * 100</a:t>
            </a:r>
          </a:p>
          <a:p>
            <a:pPr marL="528638">
              <a:spcBef>
                <a:spcPts val="400"/>
              </a:spcBef>
            </a:pPr>
            <a:r>
              <a:rPr lang="en-US" dirty="0">
                <a:solidFill>
                  <a:srgbClr val="38761D"/>
                </a:solidFill>
              </a:rPr>
              <a:t>local row = `row'+ 1</a:t>
            </a:r>
          </a:p>
          <a:p>
            <a:pPr marL="290513" indent="-52388">
              <a:spcBef>
                <a:spcPts val="400"/>
              </a:spcBef>
            </a:pPr>
            <a:r>
              <a:rPr lang="en-US" dirty="0">
                <a:solidFill>
                  <a:srgbClr val="38761D"/>
                </a:solidFill>
              </a:rPr>
              <a:t>} </a:t>
            </a:r>
          </a:p>
          <a:p>
            <a:pPr marL="290513" indent="-52388">
              <a:spcBef>
                <a:spcPts val="400"/>
              </a:spcBef>
            </a:pPr>
            <a:r>
              <a:rPr lang="en-US" dirty="0">
                <a:solidFill>
                  <a:srgbClr val="38761D"/>
                </a:solidFill>
              </a:rPr>
              <a:t>local col = `col'+1</a:t>
            </a:r>
          </a:p>
          <a:p>
            <a:pPr>
              <a:spcBef>
                <a:spcPts val="400"/>
              </a:spcBef>
            </a:pPr>
            <a:r>
              <a:rPr lang="en-US" dirty="0">
                <a:solidFill>
                  <a:srgbClr val="38761D"/>
                </a:solidFill>
              </a:rPr>
              <a:t>}</a:t>
            </a:r>
          </a:p>
        </p:txBody>
      </p:sp>
      <p:sp>
        <p:nvSpPr>
          <p:cNvPr id="7" name="TextBox 6">
            <a:extLst>
              <a:ext uri="{FF2B5EF4-FFF2-40B4-BE49-F238E27FC236}">
                <a16:creationId xmlns:a16="http://schemas.microsoft.com/office/drawing/2014/main" id="{2ADCE0A1-D875-08BE-7B44-AB9F5183D21B}"/>
              </a:ext>
            </a:extLst>
          </p:cNvPr>
          <p:cNvSpPr txBox="1"/>
          <p:nvPr/>
        </p:nvSpPr>
        <p:spPr>
          <a:xfrm>
            <a:off x="718992" y="715363"/>
            <a:ext cx="1930078" cy="553998"/>
          </a:xfrm>
          <a:prstGeom prst="rect">
            <a:avLst/>
          </a:prstGeom>
          <a:noFill/>
        </p:spPr>
        <p:txBody>
          <a:bodyPr wrap="square">
            <a:spAutoFit/>
          </a:bodyPr>
          <a:lstStyle/>
          <a:p>
            <a:pPr rtl="0">
              <a:spcBef>
                <a:spcPts val="800"/>
              </a:spcBef>
              <a:spcAft>
                <a:spcPts val="0"/>
              </a:spcAft>
            </a:pPr>
            <a:r>
              <a:rPr lang="en-US" sz="3000" b="1" dirty="0">
                <a:effectLst/>
              </a:rPr>
              <a:t>PROMPT:</a:t>
            </a:r>
          </a:p>
        </p:txBody>
      </p:sp>
    </p:spTree>
    <p:extLst>
      <p:ext uri="{BB962C8B-B14F-4D97-AF65-F5344CB8AC3E}">
        <p14:creationId xmlns:p14="http://schemas.microsoft.com/office/powerpoint/2010/main" val="30399382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fade">
                                      <p:cBhvr>
                                        <p:cTn id="13" dur="500"/>
                                        <p:tgtEl>
                                          <p:spTgt spid="3">
                                            <p:txEl>
                                              <p:pRg st="3" end="3"/>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4" end="4"/>
                                            </p:txEl>
                                          </p:spTgt>
                                        </p:tgtEl>
                                        <p:attrNameLst>
                                          <p:attrName>style.visibility</p:attrName>
                                        </p:attrNameLst>
                                      </p:cBhvr>
                                      <p:to>
                                        <p:strVal val="visible"/>
                                      </p:to>
                                    </p:set>
                                    <p:animEffect transition="in" filter="fade">
                                      <p:cBhvr>
                                        <p:cTn id="16" dur="500"/>
                                        <p:tgtEl>
                                          <p:spTgt spid="3">
                                            <p:txEl>
                                              <p:pRg st="4" end="4"/>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animEffect transition="in" filter="fade">
                                      <p:cBhvr>
                                        <p:cTn id="19" dur="500"/>
                                        <p:tgtEl>
                                          <p:spTgt spid="3">
                                            <p:txEl>
                                              <p:pRg st="5" end="5"/>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animEffect transition="in" filter="fade">
                                      <p:cBhvr>
                                        <p:cTn id="25" dur="500"/>
                                        <p:tgtEl>
                                          <p:spTgt spid="3">
                                            <p:txEl>
                                              <p:pRg st="7" end="7"/>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3">
                                            <p:txEl>
                                              <p:pRg st="8" end="8"/>
                                            </p:txEl>
                                          </p:spTgt>
                                        </p:tgtEl>
                                        <p:attrNameLst>
                                          <p:attrName>style.visibility</p:attrName>
                                        </p:attrNameLst>
                                      </p:cBhvr>
                                      <p:to>
                                        <p:strVal val="visible"/>
                                      </p:to>
                                    </p:set>
                                    <p:animEffect transition="in" filter="fade">
                                      <p:cBhvr>
                                        <p:cTn id="28" dur="500"/>
                                        <p:tgtEl>
                                          <p:spTgt spid="3">
                                            <p:txEl>
                                              <p:pRg st="8" end="8"/>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animEffect transition="in" filter="fade">
                                      <p:cBhvr>
                                        <p:cTn id="31" dur="500"/>
                                        <p:tgtEl>
                                          <p:spTgt spid="3">
                                            <p:txEl>
                                              <p:pRg st="9" end="9"/>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3">
                                            <p:txEl>
                                              <p:pRg st="10" end="10"/>
                                            </p:txEl>
                                          </p:spTgt>
                                        </p:tgtEl>
                                        <p:attrNameLst>
                                          <p:attrName>style.visibility</p:attrName>
                                        </p:attrNameLst>
                                      </p:cBhvr>
                                      <p:to>
                                        <p:strVal val="visible"/>
                                      </p:to>
                                    </p:set>
                                    <p:animEffect transition="in" filter="fade">
                                      <p:cBhvr>
                                        <p:cTn id="34" dur="500"/>
                                        <p:tgtEl>
                                          <p:spTgt spid="3">
                                            <p:txEl>
                                              <p:pRg st="10" end="10"/>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3">
                                            <p:txEl>
                                              <p:pRg st="11" end="11"/>
                                            </p:txEl>
                                          </p:spTgt>
                                        </p:tgtEl>
                                        <p:attrNameLst>
                                          <p:attrName>style.visibility</p:attrName>
                                        </p:attrNameLst>
                                      </p:cBhvr>
                                      <p:to>
                                        <p:strVal val="visible"/>
                                      </p:to>
                                    </p:set>
                                    <p:animEffect transition="in" filter="fade">
                                      <p:cBhvr>
                                        <p:cTn id="37"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743013-E65D-14CD-1146-5E1EBF3E73AC}"/>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EF9A1052-3779-23DB-E24B-8441027AA2E1}"/>
              </a:ext>
            </a:extLst>
          </p:cNvPr>
          <p:cNvSpPr txBox="1"/>
          <p:nvPr/>
        </p:nvSpPr>
        <p:spPr>
          <a:xfrm>
            <a:off x="4816928" y="237873"/>
            <a:ext cx="18949306" cy="523220"/>
          </a:xfrm>
          <a:prstGeom prst="rect">
            <a:avLst/>
          </a:prstGeom>
          <a:noFill/>
          <a:ln>
            <a:noFill/>
          </a:ln>
        </p:spPr>
        <p:txBody>
          <a:bodyPr wrap="square">
            <a:spAutoFit/>
          </a:bodyPr>
          <a:lstStyle/>
          <a:p>
            <a:pPr marL="3157538" indent="-3157538" algn="r">
              <a:spcBef>
                <a:spcPts val="800"/>
              </a:spcBef>
            </a:pPr>
            <a:r>
              <a:rPr lang="en-US" sz="2800" b="1" dirty="0">
                <a:solidFill>
                  <a:schemeClr val="tx1">
                    <a:lumMod val="50000"/>
                    <a:lumOff val="50000"/>
                  </a:schemeClr>
                </a:solidFill>
                <a:effectLst/>
              </a:rPr>
              <a:t>Coding: Explaining code</a:t>
            </a:r>
          </a:p>
        </p:txBody>
      </p:sp>
      <p:sp>
        <p:nvSpPr>
          <p:cNvPr id="3" name="TextBox 2">
            <a:extLst>
              <a:ext uri="{FF2B5EF4-FFF2-40B4-BE49-F238E27FC236}">
                <a16:creationId xmlns:a16="http://schemas.microsoft.com/office/drawing/2014/main" id="{FF74F0E2-8B35-0797-158C-2840FC39E349}"/>
              </a:ext>
            </a:extLst>
          </p:cNvPr>
          <p:cNvSpPr txBox="1"/>
          <p:nvPr/>
        </p:nvSpPr>
        <p:spPr>
          <a:xfrm>
            <a:off x="10652243" y="715363"/>
            <a:ext cx="13114566" cy="13336984"/>
          </a:xfrm>
          <a:prstGeom prst="rect">
            <a:avLst/>
          </a:prstGeom>
          <a:noFill/>
        </p:spPr>
        <p:txBody>
          <a:bodyPr wrap="square">
            <a:spAutoFit/>
          </a:bodyPr>
          <a:lstStyle/>
          <a:p>
            <a:pPr>
              <a:spcBef>
                <a:spcPts val="800"/>
              </a:spcBef>
            </a:pPr>
            <a:r>
              <a:rPr lang="en-US" sz="3000" b="1" dirty="0"/>
              <a:t>RESPONSE </a:t>
            </a:r>
            <a:r>
              <a:rPr lang="en-US" sz="2700" i="1" dirty="0"/>
              <a:t>(o1-mini via the ChatGPT Plus web interface):</a:t>
            </a:r>
          </a:p>
          <a:p>
            <a:pPr>
              <a:spcBef>
                <a:spcPts val="800"/>
              </a:spcBef>
            </a:pPr>
            <a:endParaRPr lang="en-US" sz="2700" i="1" dirty="0">
              <a:effectLst/>
            </a:endParaRPr>
          </a:p>
          <a:p>
            <a:pPr marL="514350" indent="-514350">
              <a:spcBef>
                <a:spcPts val="800"/>
              </a:spcBef>
              <a:buFont typeface="+mj-lt"/>
              <a:buAutoNum type="arabicPeriod"/>
            </a:pPr>
            <a:r>
              <a:rPr lang="en-US" sz="2700" b="1" dirty="0"/>
              <a:t>Set Output Directory: </a:t>
            </a:r>
            <a:r>
              <a:rPr lang="en-US" sz="2700" dirty="0"/>
              <a:t>Defines a global macro output pointing to "/Users/user/Desktop" for storing input and output datasets.</a:t>
            </a:r>
          </a:p>
          <a:p>
            <a:pPr marL="514350" indent="-514350">
              <a:spcBef>
                <a:spcPts val="800"/>
              </a:spcBef>
              <a:buFont typeface="+mj-lt"/>
              <a:buAutoNum type="arabicPeriod"/>
            </a:pPr>
            <a:r>
              <a:rPr lang="en-US" sz="2700" b="1" dirty="0"/>
              <a:t>Specify Years: </a:t>
            </a:r>
            <a:r>
              <a:rPr lang="en-US" sz="2700" dirty="0"/>
              <a:t>Creates a global macro years with the values "2022 2023" and counts the number of years (</a:t>
            </a:r>
            <a:r>
              <a:rPr lang="en-US" sz="2700" dirty="0" err="1"/>
              <a:t>Nyear</a:t>
            </a:r>
            <a:r>
              <a:rPr lang="en-US" sz="2700" dirty="0"/>
              <a:t> = 2).</a:t>
            </a:r>
          </a:p>
          <a:p>
            <a:pPr marL="514350" indent="-514350">
              <a:spcBef>
                <a:spcPts val="800"/>
              </a:spcBef>
              <a:buFont typeface="+mj-lt"/>
              <a:buAutoNum type="arabicPeriod"/>
            </a:pPr>
            <a:r>
              <a:rPr lang="en-US" sz="2700" b="1" dirty="0"/>
              <a:t>Define Income Concepts: </a:t>
            </a:r>
            <a:r>
              <a:rPr lang="en-US" sz="2700" dirty="0"/>
              <a:t>Establishes a global macro definitions with "</a:t>
            </a:r>
            <a:r>
              <a:rPr lang="en-US" sz="2700" dirty="0" err="1"/>
              <a:t>dispyx</a:t>
            </a:r>
            <a:r>
              <a:rPr lang="en-US" sz="2700" dirty="0"/>
              <a:t> con" and counts the definitions (</a:t>
            </a:r>
            <a:r>
              <a:rPr lang="en-US" sz="2700" dirty="0" err="1"/>
              <a:t>Ndef</a:t>
            </a:r>
            <a:r>
              <a:rPr lang="en-US" sz="2700" dirty="0"/>
              <a:t> = 2).</a:t>
            </a:r>
          </a:p>
          <a:p>
            <a:pPr marL="514350" indent="-514350">
              <a:spcBef>
                <a:spcPts val="800"/>
              </a:spcBef>
              <a:buFont typeface="+mj-lt"/>
              <a:buAutoNum type="arabicPeriod"/>
            </a:pPr>
            <a:r>
              <a:rPr lang="en-US" sz="2700" b="1" dirty="0"/>
              <a:t>Initialize Poverty Matrix: </a:t>
            </a:r>
            <a:r>
              <a:rPr lang="en-US" sz="2700" dirty="0"/>
              <a:t>Creates a matrix </a:t>
            </a:r>
            <a:r>
              <a:rPr lang="en-US" sz="2700" dirty="0" err="1"/>
              <a:t>povR</a:t>
            </a:r>
            <a:r>
              <a:rPr lang="en-US" sz="2700" dirty="0"/>
              <a:t> with </a:t>
            </a:r>
            <a:r>
              <a:rPr lang="en-US" sz="2700" dirty="0" err="1"/>
              <a:t>Ndef</a:t>
            </a:r>
            <a:r>
              <a:rPr lang="en-US" sz="2700" dirty="0"/>
              <a:t> rows and </a:t>
            </a:r>
            <a:r>
              <a:rPr lang="en-US" sz="2700" dirty="0" err="1"/>
              <a:t>Nyear</a:t>
            </a:r>
            <a:r>
              <a:rPr lang="en-US" sz="2700" dirty="0"/>
              <a:t> columns, naming rows as “Disposable income” and “Consumption” and columns as the specified years.</a:t>
            </a:r>
          </a:p>
          <a:p>
            <a:pPr marL="514350" indent="-514350">
              <a:spcBef>
                <a:spcPts val="800"/>
              </a:spcBef>
              <a:buFont typeface="+mj-lt"/>
              <a:buAutoNum type="arabicPeriod"/>
            </a:pPr>
            <a:r>
              <a:rPr lang="en-US" sz="2700" b="1" dirty="0"/>
              <a:t>Loop Initialization: </a:t>
            </a:r>
            <a:r>
              <a:rPr lang="en-US" sz="2700" dirty="0"/>
              <a:t>Sets a local counter col to 1 to track the current column in the </a:t>
            </a:r>
            <a:r>
              <a:rPr lang="en-US" sz="2700" dirty="0" err="1"/>
              <a:t>povR</a:t>
            </a:r>
            <a:r>
              <a:rPr lang="en-US" sz="2700" dirty="0"/>
              <a:t> matrix.</a:t>
            </a:r>
          </a:p>
          <a:p>
            <a:pPr marL="514350" indent="-514350">
              <a:spcBef>
                <a:spcPts val="800"/>
              </a:spcBef>
              <a:buFont typeface="+mj-lt"/>
              <a:buAutoNum type="arabicPeriod"/>
            </a:pPr>
            <a:r>
              <a:rPr lang="en-US" sz="2700" b="1" dirty="0"/>
              <a:t>Import Yearly Data: </a:t>
            </a:r>
            <a:r>
              <a:rPr lang="en-US" sz="2700" dirty="0"/>
              <a:t>For each year in years, loads the corresponding dataset (e.g., vn_2022_std.txt) from the output directory using </a:t>
            </a:r>
            <a:r>
              <a:rPr lang="en-US" sz="2700" dirty="0" err="1"/>
              <a:t>insheet</a:t>
            </a:r>
            <a:r>
              <a:rPr lang="en-US" sz="2700" dirty="0"/>
              <a:t>.</a:t>
            </a:r>
          </a:p>
          <a:p>
            <a:pPr marL="514350" indent="-514350">
              <a:spcBef>
                <a:spcPts val="800"/>
              </a:spcBef>
              <a:buFont typeface="+mj-lt"/>
              <a:buAutoNum type="arabicPeriod"/>
            </a:pPr>
            <a:r>
              <a:rPr lang="en-US" sz="2700" b="1" dirty="0"/>
              <a:t>Calculate Equivalence Scale: </a:t>
            </a:r>
            <a:r>
              <a:rPr lang="en-US" sz="2700" dirty="0"/>
              <a:t>Groups data by household ID (</a:t>
            </a:r>
            <a:r>
              <a:rPr lang="en-US" sz="2700" dirty="0" err="1"/>
              <a:t>idhh</a:t>
            </a:r>
            <a:r>
              <a:rPr lang="en-US" sz="2700" dirty="0"/>
              <a:t>) and generates </a:t>
            </a:r>
            <a:r>
              <a:rPr lang="en-US" sz="2700" dirty="0" err="1"/>
              <a:t>ses_hh</a:t>
            </a:r>
            <a:r>
              <a:rPr lang="en-US" sz="2700" dirty="0"/>
              <a:t>, the sum of socio-economic status (</a:t>
            </a:r>
            <a:r>
              <a:rPr lang="en-US" sz="2700" dirty="0" err="1"/>
              <a:t>ses</a:t>
            </a:r>
            <a:r>
              <a:rPr lang="en-US" sz="2700" dirty="0"/>
              <a:t>) for each household.</a:t>
            </a:r>
          </a:p>
          <a:p>
            <a:pPr marL="514350" indent="-514350">
              <a:spcBef>
                <a:spcPts val="800"/>
              </a:spcBef>
              <a:buFont typeface="+mj-lt"/>
              <a:buAutoNum type="arabicPeriod"/>
            </a:pPr>
            <a:r>
              <a:rPr lang="en-US" sz="2700" b="1" dirty="0"/>
              <a:t>Compute </a:t>
            </a:r>
            <a:r>
              <a:rPr lang="en-US" sz="2700" b="1" dirty="0" err="1"/>
              <a:t>Equivalised</a:t>
            </a:r>
            <a:r>
              <a:rPr lang="en-US" sz="2700" b="1" dirty="0"/>
              <a:t> Measures: </a:t>
            </a:r>
            <a:r>
              <a:rPr lang="en-US" sz="2700" dirty="0"/>
              <a:t>For each income definition, calculates total income/consumption per household, divides by </a:t>
            </a:r>
            <a:r>
              <a:rPr lang="en-US" sz="2700" dirty="0" err="1"/>
              <a:t>ses_hh</a:t>
            </a:r>
            <a:r>
              <a:rPr lang="en-US" sz="2700" dirty="0"/>
              <a:t> to get </a:t>
            </a:r>
            <a:r>
              <a:rPr lang="en-US" sz="2700" dirty="0" err="1"/>
              <a:t>equivalised</a:t>
            </a:r>
            <a:r>
              <a:rPr lang="en-US" sz="2700" dirty="0"/>
              <a:t> values, sets negative values to zero, and removes temporary variables.</a:t>
            </a:r>
          </a:p>
          <a:p>
            <a:pPr marL="514350" indent="-514350">
              <a:spcBef>
                <a:spcPts val="800"/>
              </a:spcBef>
              <a:buFont typeface="+mj-lt"/>
              <a:buAutoNum type="arabicPeriod"/>
            </a:pPr>
            <a:r>
              <a:rPr lang="en-US" sz="2700" b="1" dirty="0">
                <a:highlight>
                  <a:srgbClr val="FFFF00"/>
                </a:highlight>
              </a:rPr>
              <a:t>Calculate Poverty Rates: </a:t>
            </a:r>
            <a:r>
              <a:rPr lang="en-US" sz="2700" dirty="0">
                <a:highlight>
                  <a:srgbClr val="FFFF00"/>
                </a:highlight>
              </a:rPr>
              <a:t>For each income definition, runs the </a:t>
            </a:r>
            <a:r>
              <a:rPr lang="en-US" sz="2700" dirty="0" err="1">
                <a:highlight>
                  <a:srgbClr val="FFFF00"/>
                </a:highlight>
              </a:rPr>
              <a:t>povdeco</a:t>
            </a:r>
            <a:r>
              <a:rPr lang="en-US" sz="2700" dirty="0">
                <a:highlight>
                  <a:srgbClr val="FFFF00"/>
                </a:highlight>
              </a:rPr>
              <a:t> command with the </a:t>
            </a:r>
            <a:r>
              <a:rPr lang="en-US" sz="2700" dirty="0" err="1">
                <a:highlight>
                  <a:srgbClr val="FFFF00"/>
                </a:highlight>
              </a:rPr>
              <a:t>equivalised</a:t>
            </a:r>
            <a:r>
              <a:rPr lang="en-US" sz="2700" dirty="0">
                <a:highlight>
                  <a:srgbClr val="FFFF00"/>
                </a:highlight>
              </a:rPr>
              <a:t> and non-negative income/consumption, applies sampling weights (dwt), retrieves the poverty rate (fgt0), converts it to a percentage, and stores it in the </a:t>
            </a:r>
            <a:r>
              <a:rPr lang="en-US" sz="2700" dirty="0" err="1">
                <a:highlight>
                  <a:srgbClr val="FFFF00"/>
                </a:highlight>
              </a:rPr>
              <a:t>povR</a:t>
            </a:r>
            <a:r>
              <a:rPr lang="en-US" sz="2700" dirty="0">
                <a:highlight>
                  <a:srgbClr val="FFFF00"/>
                </a:highlight>
              </a:rPr>
              <a:t> matrix.</a:t>
            </a:r>
          </a:p>
          <a:p>
            <a:pPr marL="514350" indent="-514350">
              <a:spcBef>
                <a:spcPts val="800"/>
              </a:spcBef>
              <a:buFont typeface="+mj-lt"/>
              <a:buAutoNum type="arabicPeriod"/>
            </a:pPr>
            <a:r>
              <a:rPr lang="en-US" sz="2700" b="1" dirty="0"/>
              <a:t>Update Matrix and Finalize: </a:t>
            </a:r>
            <a:r>
              <a:rPr lang="en-US" sz="2700" dirty="0"/>
              <a:t>Increments the column counter after each year, resulting in the </a:t>
            </a:r>
            <a:r>
              <a:rPr lang="en-US" sz="2700" dirty="0" err="1"/>
              <a:t>povR</a:t>
            </a:r>
            <a:r>
              <a:rPr lang="en-US" sz="2700" dirty="0"/>
              <a:t> matrix containing poverty rates (%) for “Disposable income” and “Consumption” across 2022 and 2023.</a:t>
            </a:r>
          </a:p>
          <a:p>
            <a:pPr>
              <a:spcBef>
                <a:spcPts val="800"/>
              </a:spcBef>
            </a:pPr>
            <a:endParaRPr lang="en-US" sz="2700" i="1" dirty="0">
              <a:effectLst/>
            </a:endParaRPr>
          </a:p>
          <a:p>
            <a:pPr rtl="0">
              <a:spcBef>
                <a:spcPts val="800"/>
              </a:spcBef>
              <a:spcAft>
                <a:spcPts val="0"/>
              </a:spcAft>
            </a:pPr>
            <a:endParaRPr lang="en-US" sz="1500" dirty="0">
              <a:effectLst/>
            </a:endParaRPr>
          </a:p>
        </p:txBody>
      </p:sp>
      <p:sp>
        <p:nvSpPr>
          <p:cNvPr id="5" name="Rectangle 4">
            <a:extLst>
              <a:ext uri="{FF2B5EF4-FFF2-40B4-BE49-F238E27FC236}">
                <a16:creationId xmlns:a16="http://schemas.microsoft.com/office/drawing/2014/main" id="{52FFC0DB-04F6-B9CA-8FCC-ED474EC7F274}"/>
              </a:ext>
            </a:extLst>
          </p:cNvPr>
          <p:cNvSpPr/>
          <p:nvPr/>
        </p:nvSpPr>
        <p:spPr>
          <a:xfrm>
            <a:off x="0" y="10515600"/>
            <a:ext cx="5082988" cy="32004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4A261414-7B45-6DF9-96B0-B6C1D683AC4B}"/>
              </a:ext>
            </a:extLst>
          </p:cNvPr>
          <p:cNvSpPr txBox="1"/>
          <p:nvPr/>
        </p:nvSpPr>
        <p:spPr>
          <a:xfrm>
            <a:off x="2944906" y="589857"/>
            <a:ext cx="7272177" cy="13136930"/>
          </a:xfrm>
          <a:prstGeom prst="rect">
            <a:avLst/>
          </a:prstGeom>
          <a:solidFill>
            <a:schemeClr val="bg1"/>
          </a:solidFill>
        </p:spPr>
        <p:txBody>
          <a:bodyPr wrap="square">
            <a:spAutoFit/>
          </a:bodyPr>
          <a:lstStyle/>
          <a:p>
            <a:pPr rtl="0">
              <a:spcBef>
                <a:spcPts val="800"/>
              </a:spcBef>
              <a:spcAft>
                <a:spcPts val="0"/>
              </a:spcAft>
            </a:pPr>
            <a:endParaRPr lang="en-US" sz="400" dirty="0">
              <a:effectLst/>
            </a:endParaRPr>
          </a:p>
          <a:p>
            <a:pPr>
              <a:spcBef>
                <a:spcPts val="400"/>
              </a:spcBef>
            </a:pPr>
            <a:r>
              <a:rPr lang="en-US" sz="3000" dirty="0"/>
              <a:t>Explain this Stata code in 10 short bullets:</a:t>
            </a:r>
            <a:endParaRPr lang="en-US" sz="3000" dirty="0">
              <a:solidFill>
                <a:srgbClr val="7030A0"/>
              </a:solidFill>
            </a:endParaRPr>
          </a:p>
          <a:p>
            <a:pPr>
              <a:spcBef>
                <a:spcPts val="400"/>
              </a:spcBef>
            </a:pPr>
            <a:endParaRPr lang="en-US" sz="900" dirty="0">
              <a:solidFill>
                <a:srgbClr val="7030A0"/>
              </a:solidFill>
            </a:endParaRPr>
          </a:p>
          <a:p>
            <a:pPr>
              <a:spcBef>
                <a:spcPts val="400"/>
              </a:spcBef>
            </a:pPr>
            <a:r>
              <a:rPr lang="en-US" b="1" dirty="0">
                <a:solidFill>
                  <a:srgbClr val="38761D"/>
                </a:solidFill>
              </a:rPr>
              <a:t>* Folder with output datasets:</a:t>
            </a:r>
          </a:p>
          <a:p>
            <a:pPr>
              <a:spcBef>
                <a:spcPts val="400"/>
              </a:spcBef>
            </a:pPr>
            <a:r>
              <a:rPr lang="en-US" dirty="0">
                <a:solidFill>
                  <a:srgbClr val="38761D"/>
                </a:solidFill>
              </a:rPr>
              <a:t>global output "/Users/user/Desktop"</a:t>
            </a:r>
          </a:p>
          <a:p>
            <a:pPr>
              <a:spcBef>
                <a:spcPts val="400"/>
              </a:spcBef>
            </a:pPr>
            <a:r>
              <a:rPr lang="en-US" b="1" dirty="0">
                <a:solidFill>
                  <a:srgbClr val="38761D"/>
                </a:solidFill>
              </a:rPr>
              <a:t>* Years, definitions, and income concepts:</a:t>
            </a:r>
          </a:p>
          <a:p>
            <a:pPr>
              <a:spcBef>
                <a:spcPts val="400"/>
              </a:spcBef>
            </a:pPr>
            <a:r>
              <a:rPr lang="en-US" dirty="0">
                <a:solidFill>
                  <a:srgbClr val="38761D"/>
                </a:solidFill>
              </a:rPr>
              <a:t>global years = "2022 2023"   </a:t>
            </a:r>
          </a:p>
          <a:p>
            <a:pPr>
              <a:spcBef>
                <a:spcPts val="400"/>
              </a:spcBef>
            </a:pPr>
            <a:r>
              <a:rPr lang="en-US" dirty="0">
                <a:solidFill>
                  <a:srgbClr val="38761D"/>
                </a:solidFill>
              </a:rPr>
              <a:t>global </a:t>
            </a:r>
            <a:r>
              <a:rPr lang="en-US" dirty="0" err="1">
                <a:solidFill>
                  <a:srgbClr val="38761D"/>
                </a:solidFill>
              </a:rPr>
              <a:t>Nyear</a:t>
            </a:r>
            <a:r>
              <a:rPr lang="en-US" dirty="0">
                <a:solidFill>
                  <a:srgbClr val="38761D"/>
                </a:solidFill>
              </a:rPr>
              <a:t>: word count ${years}</a:t>
            </a:r>
          </a:p>
          <a:p>
            <a:pPr>
              <a:spcBef>
                <a:spcPts val="400"/>
              </a:spcBef>
            </a:pPr>
            <a:r>
              <a:rPr lang="en-US" dirty="0">
                <a:solidFill>
                  <a:srgbClr val="38761D"/>
                </a:solidFill>
              </a:rPr>
              <a:t>global definitions = "</a:t>
            </a:r>
            <a:r>
              <a:rPr lang="en-US" dirty="0" err="1">
                <a:solidFill>
                  <a:srgbClr val="38761D"/>
                </a:solidFill>
              </a:rPr>
              <a:t>dispyx</a:t>
            </a:r>
            <a:r>
              <a:rPr lang="en-US" dirty="0">
                <a:solidFill>
                  <a:srgbClr val="38761D"/>
                </a:solidFill>
              </a:rPr>
              <a:t> con" </a:t>
            </a:r>
          </a:p>
          <a:p>
            <a:pPr>
              <a:spcBef>
                <a:spcPts val="400"/>
              </a:spcBef>
            </a:pPr>
            <a:r>
              <a:rPr lang="en-US" dirty="0">
                <a:solidFill>
                  <a:srgbClr val="38761D"/>
                </a:solidFill>
              </a:rPr>
              <a:t>global </a:t>
            </a:r>
            <a:r>
              <a:rPr lang="en-US" dirty="0" err="1">
                <a:solidFill>
                  <a:srgbClr val="38761D"/>
                </a:solidFill>
              </a:rPr>
              <a:t>Ndef</a:t>
            </a:r>
            <a:r>
              <a:rPr lang="en-US" dirty="0">
                <a:solidFill>
                  <a:srgbClr val="38761D"/>
                </a:solidFill>
              </a:rPr>
              <a:t>: word count ${definitions}</a:t>
            </a:r>
          </a:p>
          <a:p>
            <a:pPr>
              <a:spcBef>
                <a:spcPts val="400"/>
              </a:spcBef>
            </a:pPr>
            <a:r>
              <a:rPr lang="en-US" b="1" dirty="0">
                <a:solidFill>
                  <a:srgbClr val="38761D"/>
                </a:solidFill>
              </a:rPr>
              <a:t>* Poverty rate matrix:</a:t>
            </a:r>
          </a:p>
          <a:p>
            <a:pPr>
              <a:spcBef>
                <a:spcPts val="400"/>
              </a:spcBef>
            </a:pPr>
            <a:r>
              <a:rPr lang="en-US" dirty="0">
                <a:solidFill>
                  <a:srgbClr val="38761D"/>
                </a:solidFill>
              </a:rPr>
              <a:t>mat </a:t>
            </a:r>
            <a:r>
              <a:rPr lang="en-US" dirty="0" err="1">
                <a:solidFill>
                  <a:srgbClr val="38761D"/>
                </a:solidFill>
              </a:rPr>
              <a:t>povR</a:t>
            </a:r>
            <a:r>
              <a:rPr lang="en-US" dirty="0">
                <a:solidFill>
                  <a:srgbClr val="38761D"/>
                </a:solidFill>
              </a:rPr>
              <a:t> = J(${</a:t>
            </a:r>
            <a:r>
              <a:rPr lang="en-US" dirty="0" err="1">
                <a:solidFill>
                  <a:srgbClr val="38761D"/>
                </a:solidFill>
              </a:rPr>
              <a:t>Ndef</a:t>
            </a:r>
            <a:r>
              <a:rPr lang="en-US" dirty="0">
                <a:solidFill>
                  <a:srgbClr val="38761D"/>
                </a:solidFill>
              </a:rPr>
              <a:t>},${</a:t>
            </a:r>
            <a:r>
              <a:rPr lang="en-US" dirty="0" err="1">
                <a:solidFill>
                  <a:srgbClr val="38761D"/>
                </a:solidFill>
              </a:rPr>
              <a:t>Nyear</a:t>
            </a:r>
            <a:r>
              <a:rPr lang="en-US" dirty="0">
                <a:solidFill>
                  <a:srgbClr val="38761D"/>
                </a:solidFill>
              </a:rPr>
              <a:t>},.)</a:t>
            </a:r>
          </a:p>
          <a:p>
            <a:pPr>
              <a:spcBef>
                <a:spcPts val="400"/>
              </a:spcBef>
            </a:pPr>
            <a:r>
              <a:rPr lang="en-US" dirty="0">
                <a:solidFill>
                  <a:srgbClr val="38761D"/>
                </a:solidFill>
              </a:rPr>
              <a:t>mat </a:t>
            </a:r>
            <a:r>
              <a:rPr lang="en-US" dirty="0" err="1">
                <a:solidFill>
                  <a:srgbClr val="38761D"/>
                </a:solidFill>
              </a:rPr>
              <a:t>colnames</a:t>
            </a:r>
            <a:r>
              <a:rPr lang="en-US" dirty="0">
                <a:solidFill>
                  <a:srgbClr val="38761D"/>
                </a:solidFill>
              </a:rPr>
              <a:t> </a:t>
            </a:r>
            <a:r>
              <a:rPr lang="en-US" dirty="0" err="1">
                <a:solidFill>
                  <a:srgbClr val="38761D"/>
                </a:solidFill>
              </a:rPr>
              <a:t>povR</a:t>
            </a:r>
            <a:r>
              <a:rPr lang="en-US" dirty="0">
                <a:solidFill>
                  <a:srgbClr val="38761D"/>
                </a:solidFill>
              </a:rPr>
              <a:t> = ${years}</a:t>
            </a:r>
          </a:p>
          <a:p>
            <a:pPr>
              <a:spcBef>
                <a:spcPts val="400"/>
              </a:spcBef>
            </a:pPr>
            <a:r>
              <a:rPr lang="en-US" dirty="0">
                <a:solidFill>
                  <a:srgbClr val="38761D"/>
                </a:solidFill>
              </a:rPr>
              <a:t>mat </a:t>
            </a:r>
            <a:r>
              <a:rPr lang="en-US" dirty="0" err="1">
                <a:solidFill>
                  <a:srgbClr val="38761D"/>
                </a:solidFill>
              </a:rPr>
              <a:t>rownames</a:t>
            </a:r>
            <a:r>
              <a:rPr lang="en-US" dirty="0">
                <a:solidFill>
                  <a:srgbClr val="38761D"/>
                </a:solidFill>
              </a:rPr>
              <a:t> </a:t>
            </a:r>
            <a:r>
              <a:rPr lang="en-US" dirty="0" err="1">
                <a:solidFill>
                  <a:srgbClr val="38761D"/>
                </a:solidFill>
              </a:rPr>
              <a:t>povR</a:t>
            </a:r>
            <a:r>
              <a:rPr lang="en-US" dirty="0">
                <a:solidFill>
                  <a:srgbClr val="38761D"/>
                </a:solidFill>
              </a:rPr>
              <a:t> = "Disposable income" "Consumption"</a:t>
            </a:r>
          </a:p>
          <a:p>
            <a:pPr>
              <a:spcBef>
                <a:spcPts val="400"/>
              </a:spcBef>
            </a:pPr>
            <a:r>
              <a:rPr lang="en-US" dirty="0" err="1">
                <a:solidFill>
                  <a:srgbClr val="38761D"/>
                </a:solidFill>
              </a:rPr>
              <a:t>matnames</a:t>
            </a:r>
            <a:r>
              <a:rPr lang="en-US" dirty="0">
                <a:solidFill>
                  <a:srgbClr val="38761D"/>
                </a:solidFill>
              </a:rPr>
              <a:t> </a:t>
            </a:r>
            <a:r>
              <a:rPr lang="en-US" dirty="0" err="1">
                <a:solidFill>
                  <a:srgbClr val="38761D"/>
                </a:solidFill>
              </a:rPr>
              <a:t>povR</a:t>
            </a:r>
            <a:endParaRPr lang="en-US" dirty="0">
              <a:solidFill>
                <a:srgbClr val="38761D"/>
              </a:solidFill>
            </a:endParaRPr>
          </a:p>
          <a:p>
            <a:pPr>
              <a:spcBef>
                <a:spcPts val="400"/>
              </a:spcBef>
            </a:pPr>
            <a:r>
              <a:rPr lang="en-US" dirty="0">
                <a:solidFill>
                  <a:srgbClr val="38761D"/>
                </a:solidFill>
              </a:rPr>
              <a:t>mat list </a:t>
            </a:r>
            <a:r>
              <a:rPr lang="en-US" dirty="0" err="1">
                <a:solidFill>
                  <a:srgbClr val="38761D"/>
                </a:solidFill>
              </a:rPr>
              <a:t>povR</a:t>
            </a:r>
            <a:endParaRPr lang="en-US" dirty="0">
              <a:solidFill>
                <a:srgbClr val="38761D"/>
              </a:solidFill>
            </a:endParaRPr>
          </a:p>
          <a:p>
            <a:pPr>
              <a:spcBef>
                <a:spcPts val="400"/>
              </a:spcBef>
            </a:pPr>
            <a:r>
              <a:rPr lang="en-US" b="1" dirty="0">
                <a:solidFill>
                  <a:srgbClr val="38761D"/>
                </a:solidFill>
              </a:rPr>
              <a:t>* Loop to calculate poverty rates:</a:t>
            </a:r>
          </a:p>
          <a:p>
            <a:pPr>
              <a:spcBef>
                <a:spcPts val="400"/>
              </a:spcBef>
            </a:pPr>
            <a:r>
              <a:rPr lang="en-US" dirty="0">
                <a:solidFill>
                  <a:srgbClr val="38761D"/>
                </a:solidFill>
              </a:rPr>
              <a:t>local col = 1</a:t>
            </a:r>
          </a:p>
          <a:p>
            <a:pPr>
              <a:spcBef>
                <a:spcPts val="400"/>
              </a:spcBef>
            </a:pPr>
            <a:r>
              <a:rPr lang="en-US" dirty="0">
                <a:solidFill>
                  <a:srgbClr val="38761D"/>
                </a:solidFill>
              </a:rPr>
              <a:t>foreach year of global years {</a:t>
            </a:r>
          </a:p>
          <a:p>
            <a:pPr marL="290513" indent="-52388">
              <a:spcBef>
                <a:spcPts val="400"/>
              </a:spcBef>
            </a:pPr>
            <a:r>
              <a:rPr lang="en-US" dirty="0" err="1">
                <a:solidFill>
                  <a:srgbClr val="38761D"/>
                </a:solidFill>
              </a:rPr>
              <a:t>insheet</a:t>
            </a:r>
            <a:r>
              <a:rPr lang="en-US" dirty="0">
                <a:solidFill>
                  <a:srgbClr val="38761D"/>
                </a:solidFill>
              </a:rPr>
              <a:t> using "${output}//</a:t>
            </a:r>
            <a:r>
              <a:rPr lang="en-US" dirty="0" err="1">
                <a:solidFill>
                  <a:srgbClr val="38761D"/>
                </a:solidFill>
              </a:rPr>
              <a:t>vn</a:t>
            </a:r>
            <a:r>
              <a:rPr lang="en-US" dirty="0">
                <a:solidFill>
                  <a:srgbClr val="38761D"/>
                </a:solidFill>
              </a:rPr>
              <a:t>_`year'_</a:t>
            </a:r>
            <a:r>
              <a:rPr lang="en-US" dirty="0" err="1">
                <a:solidFill>
                  <a:srgbClr val="38761D"/>
                </a:solidFill>
              </a:rPr>
              <a:t>std.txt</a:t>
            </a:r>
            <a:r>
              <a:rPr lang="en-US" dirty="0">
                <a:solidFill>
                  <a:srgbClr val="38761D"/>
                </a:solidFill>
              </a:rPr>
              <a:t>", clear</a:t>
            </a:r>
          </a:p>
          <a:p>
            <a:pPr marL="290513" indent="-52388">
              <a:spcBef>
                <a:spcPts val="400"/>
              </a:spcBef>
            </a:pPr>
            <a:r>
              <a:rPr lang="en-US" b="1" dirty="0">
                <a:solidFill>
                  <a:srgbClr val="38761D"/>
                </a:solidFill>
              </a:rPr>
              <a:t>* Equivalence scale (national definition)</a:t>
            </a:r>
          </a:p>
          <a:p>
            <a:pPr marL="290513" indent="-52388">
              <a:spcBef>
                <a:spcPts val="400"/>
              </a:spcBef>
            </a:pPr>
            <a:r>
              <a:rPr lang="en-US" dirty="0" err="1">
                <a:solidFill>
                  <a:srgbClr val="38761D"/>
                </a:solidFill>
              </a:rPr>
              <a:t>bysort</a:t>
            </a:r>
            <a:r>
              <a:rPr lang="en-US" dirty="0">
                <a:solidFill>
                  <a:srgbClr val="38761D"/>
                </a:solidFill>
              </a:rPr>
              <a:t> </a:t>
            </a:r>
            <a:r>
              <a:rPr lang="en-US" dirty="0" err="1">
                <a:solidFill>
                  <a:srgbClr val="38761D"/>
                </a:solidFill>
              </a:rPr>
              <a:t>idhh</a:t>
            </a:r>
            <a:r>
              <a:rPr lang="en-US" dirty="0">
                <a:solidFill>
                  <a:srgbClr val="38761D"/>
                </a:solidFill>
              </a:rPr>
              <a:t>: gen </a:t>
            </a:r>
            <a:r>
              <a:rPr lang="en-US" dirty="0" err="1">
                <a:solidFill>
                  <a:srgbClr val="38761D"/>
                </a:solidFill>
              </a:rPr>
              <a:t>ses_hh</a:t>
            </a:r>
            <a:r>
              <a:rPr lang="en-US" dirty="0">
                <a:solidFill>
                  <a:srgbClr val="38761D"/>
                </a:solidFill>
              </a:rPr>
              <a:t> = sum(</a:t>
            </a:r>
            <a:r>
              <a:rPr lang="en-US" dirty="0" err="1">
                <a:solidFill>
                  <a:srgbClr val="38761D"/>
                </a:solidFill>
              </a:rPr>
              <a:t>ses</a:t>
            </a:r>
            <a:r>
              <a:rPr lang="en-US" dirty="0">
                <a:solidFill>
                  <a:srgbClr val="38761D"/>
                </a:solidFill>
              </a:rPr>
              <a:t>)</a:t>
            </a:r>
          </a:p>
          <a:p>
            <a:pPr marL="290513" indent="-52388">
              <a:spcBef>
                <a:spcPts val="400"/>
              </a:spcBef>
            </a:pPr>
            <a:r>
              <a:rPr lang="en-US" b="1" dirty="0">
                <a:solidFill>
                  <a:srgbClr val="38761D"/>
                </a:solidFill>
              </a:rPr>
              <a:t>* Household level equivalised income and consumption</a:t>
            </a:r>
          </a:p>
          <a:p>
            <a:pPr marL="290513" indent="-52388">
              <a:spcBef>
                <a:spcPts val="400"/>
              </a:spcBef>
            </a:pPr>
            <a:r>
              <a:rPr lang="en-US" dirty="0">
                <a:solidFill>
                  <a:srgbClr val="38761D"/>
                </a:solidFill>
              </a:rPr>
              <a:t>quietly foreach def of global definitions {</a:t>
            </a:r>
          </a:p>
          <a:p>
            <a:pPr marL="528638">
              <a:spcBef>
                <a:spcPts val="400"/>
              </a:spcBef>
            </a:pPr>
            <a:r>
              <a:rPr lang="en-US" dirty="0" err="1">
                <a:solidFill>
                  <a:srgbClr val="38761D"/>
                </a:solidFill>
              </a:rPr>
              <a:t>bysort</a:t>
            </a:r>
            <a:r>
              <a:rPr lang="en-US" dirty="0">
                <a:solidFill>
                  <a:srgbClr val="38761D"/>
                </a:solidFill>
              </a:rPr>
              <a:t> </a:t>
            </a:r>
            <a:r>
              <a:rPr lang="en-US" dirty="0" err="1">
                <a:solidFill>
                  <a:srgbClr val="38761D"/>
                </a:solidFill>
              </a:rPr>
              <a:t>idhh</a:t>
            </a:r>
            <a:r>
              <a:rPr lang="en-US" dirty="0">
                <a:solidFill>
                  <a:srgbClr val="38761D"/>
                </a:solidFill>
              </a:rPr>
              <a:t>: </a:t>
            </a:r>
            <a:r>
              <a:rPr lang="en-US" dirty="0" err="1">
                <a:solidFill>
                  <a:srgbClr val="38761D"/>
                </a:solidFill>
              </a:rPr>
              <a:t>egen</a:t>
            </a:r>
            <a:r>
              <a:rPr lang="en-US" dirty="0">
                <a:solidFill>
                  <a:srgbClr val="38761D"/>
                </a:solidFill>
              </a:rPr>
              <a:t> temp = total(</a:t>
            </a:r>
            <a:r>
              <a:rPr lang="en-US" dirty="0" err="1">
                <a:solidFill>
                  <a:srgbClr val="38761D"/>
                </a:solidFill>
              </a:rPr>
              <a:t>ils_`def</a:t>
            </a:r>
            <a:r>
              <a:rPr lang="en-US" dirty="0">
                <a:solidFill>
                  <a:srgbClr val="38761D"/>
                </a:solidFill>
              </a:rPr>
              <a:t>') </a:t>
            </a:r>
          </a:p>
          <a:p>
            <a:pPr marL="528638">
              <a:spcBef>
                <a:spcPts val="400"/>
              </a:spcBef>
            </a:pPr>
            <a:r>
              <a:rPr lang="en-US" dirty="0">
                <a:solidFill>
                  <a:srgbClr val="38761D"/>
                </a:solidFill>
              </a:rPr>
              <a:t>gen `def'_</a:t>
            </a:r>
            <a:r>
              <a:rPr lang="en-US" dirty="0" err="1">
                <a:solidFill>
                  <a:srgbClr val="38761D"/>
                </a:solidFill>
              </a:rPr>
              <a:t>equ</a:t>
            </a:r>
            <a:r>
              <a:rPr lang="en-US" dirty="0">
                <a:solidFill>
                  <a:srgbClr val="38761D"/>
                </a:solidFill>
              </a:rPr>
              <a:t> = temp / </a:t>
            </a:r>
            <a:r>
              <a:rPr lang="en-US" dirty="0" err="1">
                <a:solidFill>
                  <a:srgbClr val="38761D"/>
                </a:solidFill>
              </a:rPr>
              <a:t>ses_hh</a:t>
            </a:r>
            <a:r>
              <a:rPr lang="en-US" dirty="0">
                <a:solidFill>
                  <a:srgbClr val="38761D"/>
                </a:solidFill>
              </a:rPr>
              <a:t> </a:t>
            </a:r>
          </a:p>
          <a:p>
            <a:pPr marL="528638">
              <a:spcBef>
                <a:spcPts val="400"/>
              </a:spcBef>
            </a:pPr>
            <a:r>
              <a:rPr lang="en-US" dirty="0">
                <a:solidFill>
                  <a:srgbClr val="38761D"/>
                </a:solidFill>
              </a:rPr>
              <a:t>gen `</a:t>
            </a:r>
            <a:r>
              <a:rPr lang="en-US" dirty="0" err="1">
                <a:solidFill>
                  <a:srgbClr val="38761D"/>
                </a:solidFill>
              </a:rPr>
              <a:t>def'_neg</a:t>
            </a:r>
            <a:r>
              <a:rPr lang="en-US" dirty="0">
                <a:solidFill>
                  <a:srgbClr val="38761D"/>
                </a:solidFill>
              </a:rPr>
              <a:t> = `def'_</a:t>
            </a:r>
            <a:r>
              <a:rPr lang="en-US" dirty="0" err="1">
                <a:solidFill>
                  <a:srgbClr val="38761D"/>
                </a:solidFill>
              </a:rPr>
              <a:t>equ</a:t>
            </a:r>
            <a:r>
              <a:rPr lang="en-US" dirty="0">
                <a:solidFill>
                  <a:srgbClr val="38761D"/>
                </a:solidFill>
              </a:rPr>
              <a:t> </a:t>
            </a:r>
          </a:p>
          <a:p>
            <a:pPr marL="528638">
              <a:spcBef>
                <a:spcPts val="400"/>
              </a:spcBef>
            </a:pPr>
            <a:r>
              <a:rPr lang="en-US" dirty="0">
                <a:solidFill>
                  <a:srgbClr val="38761D"/>
                </a:solidFill>
              </a:rPr>
              <a:t>replace `</a:t>
            </a:r>
            <a:r>
              <a:rPr lang="en-US" dirty="0" err="1">
                <a:solidFill>
                  <a:srgbClr val="38761D"/>
                </a:solidFill>
              </a:rPr>
              <a:t>def'_neg</a:t>
            </a:r>
            <a:r>
              <a:rPr lang="en-US" dirty="0">
                <a:solidFill>
                  <a:srgbClr val="38761D"/>
                </a:solidFill>
              </a:rPr>
              <a:t> = 0 if `</a:t>
            </a:r>
            <a:r>
              <a:rPr lang="en-US" dirty="0" err="1">
                <a:solidFill>
                  <a:srgbClr val="38761D"/>
                </a:solidFill>
              </a:rPr>
              <a:t>def'_neg</a:t>
            </a:r>
            <a:r>
              <a:rPr lang="en-US" dirty="0">
                <a:solidFill>
                  <a:srgbClr val="38761D"/>
                </a:solidFill>
              </a:rPr>
              <a:t>&lt;0</a:t>
            </a:r>
          </a:p>
          <a:p>
            <a:pPr marL="290513" indent="-52388">
              <a:spcBef>
                <a:spcPts val="400"/>
              </a:spcBef>
            </a:pPr>
            <a:r>
              <a:rPr lang="en-US" dirty="0">
                <a:solidFill>
                  <a:srgbClr val="38761D"/>
                </a:solidFill>
              </a:rPr>
              <a:t>drop temp</a:t>
            </a:r>
          </a:p>
          <a:p>
            <a:pPr marL="290513" indent="-52388">
              <a:spcBef>
                <a:spcPts val="400"/>
              </a:spcBef>
            </a:pPr>
            <a:r>
              <a:rPr lang="en-US" dirty="0">
                <a:solidFill>
                  <a:srgbClr val="38761D"/>
                </a:solidFill>
              </a:rPr>
              <a:t>}</a:t>
            </a:r>
          </a:p>
          <a:p>
            <a:pPr marL="290513" indent="-52388">
              <a:spcBef>
                <a:spcPts val="400"/>
              </a:spcBef>
            </a:pPr>
            <a:r>
              <a:rPr lang="en-US" b="1" dirty="0">
                <a:solidFill>
                  <a:srgbClr val="38761D"/>
                </a:solidFill>
              </a:rPr>
              <a:t>* Matrix:</a:t>
            </a:r>
          </a:p>
          <a:p>
            <a:pPr marL="290513" indent="-52388">
              <a:spcBef>
                <a:spcPts val="400"/>
              </a:spcBef>
            </a:pPr>
            <a:r>
              <a:rPr lang="en-US" dirty="0">
                <a:solidFill>
                  <a:srgbClr val="38761D"/>
                </a:solidFill>
              </a:rPr>
              <a:t>local row = 1</a:t>
            </a:r>
          </a:p>
          <a:p>
            <a:pPr marL="290513" indent="-52388">
              <a:spcBef>
                <a:spcPts val="400"/>
              </a:spcBef>
            </a:pPr>
            <a:r>
              <a:rPr lang="en-US" dirty="0">
                <a:solidFill>
                  <a:srgbClr val="38761D"/>
                </a:solidFill>
                <a:highlight>
                  <a:srgbClr val="FFFF00"/>
                </a:highlight>
              </a:rPr>
              <a:t>foreach def of global definitions { </a:t>
            </a:r>
          </a:p>
          <a:p>
            <a:pPr marL="528638">
              <a:spcBef>
                <a:spcPts val="400"/>
              </a:spcBef>
            </a:pPr>
            <a:r>
              <a:rPr lang="en-US" dirty="0" err="1">
                <a:solidFill>
                  <a:srgbClr val="38761D"/>
                </a:solidFill>
                <a:highlight>
                  <a:srgbClr val="FFFF00"/>
                </a:highlight>
              </a:rPr>
              <a:t>povdeco</a:t>
            </a:r>
            <a:r>
              <a:rPr lang="en-US" dirty="0">
                <a:solidFill>
                  <a:srgbClr val="38761D"/>
                </a:solidFill>
                <a:highlight>
                  <a:srgbClr val="FFFF00"/>
                </a:highlight>
              </a:rPr>
              <a:t> `</a:t>
            </a:r>
            <a:r>
              <a:rPr lang="en-US" dirty="0" err="1">
                <a:solidFill>
                  <a:srgbClr val="38761D"/>
                </a:solidFill>
                <a:highlight>
                  <a:srgbClr val="FFFF00"/>
                </a:highlight>
              </a:rPr>
              <a:t>def'_neg</a:t>
            </a:r>
            <a:r>
              <a:rPr lang="en-US" dirty="0">
                <a:solidFill>
                  <a:srgbClr val="38761D"/>
                </a:solidFill>
                <a:highlight>
                  <a:srgbClr val="FFFF00"/>
                </a:highlight>
              </a:rPr>
              <a:t> [aw=dwt], </a:t>
            </a:r>
            <a:r>
              <a:rPr lang="en-US" dirty="0" err="1">
                <a:solidFill>
                  <a:srgbClr val="38761D"/>
                </a:solidFill>
                <a:highlight>
                  <a:srgbClr val="FFFF00"/>
                </a:highlight>
              </a:rPr>
              <a:t>varpline</a:t>
            </a:r>
            <a:r>
              <a:rPr lang="en-US" dirty="0">
                <a:solidFill>
                  <a:srgbClr val="38761D"/>
                </a:solidFill>
                <a:highlight>
                  <a:srgbClr val="FFFF00"/>
                </a:highlight>
              </a:rPr>
              <a:t>(</a:t>
            </a:r>
            <a:r>
              <a:rPr lang="en-US" dirty="0" err="1">
                <a:solidFill>
                  <a:srgbClr val="38761D"/>
                </a:solidFill>
                <a:highlight>
                  <a:srgbClr val="FFFF00"/>
                </a:highlight>
              </a:rPr>
              <a:t>spl</a:t>
            </a:r>
            <a:r>
              <a:rPr lang="en-US" dirty="0">
                <a:solidFill>
                  <a:srgbClr val="38761D"/>
                </a:solidFill>
                <a:highlight>
                  <a:srgbClr val="FFFF00"/>
                </a:highlight>
              </a:rPr>
              <a:t>) </a:t>
            </a:r>
          </a:p>
          <a:p>
            <a:pPr marL="528638">
              <a:spcBef>
                <a:spcPts val="400"/>
              </a:spcBef>
            </a:pPr>
            <a:r>
              <a:rPr lang="en-US" dirty="0">
                <a:solidFill>
                  <a:srgbClr val="38761D"/>
                </a:solidFill>
                <a:highlight>
                  <a:srgbClr val="FFFF00"/>
                </a:highlight>
              </a:rPr>
              <a:t>mat </a:t>
            </a:r>
            <a:r>
              <a:rPr lang="en-US" dirty="0" err="1">
                <a:solidFill>
                  <a:srgbClr val="38761D"/>
                </a:solidFill>
                <a:highlight>
                  <a:srgbClr val="FFFF00"/>
                </a:highlight>
              </a:rPr>
              <a:t>povR</a:t>
            </a:r>
            <a:r>
              <a:rPr lang="en-US" dirty="0">
                <a:solidFill>
                  <a:srgbClr val="38761D"/>
                </a:solidFill>
                <a:highlight>
                  <a:srgbClr val="FFFF00"/>
                </a:highlight>
              </a:rPr>
              <a:t>[`</a:t>
            </a:r>
            <a:r>
              <a:rPr lang="en-US" dirty="0" err="1">
                <a:solidFill>
                  <a:srgbClr val="38761D"/>
                </a:solidFill>
                <a:highlight>
                  <a:srgbClr val="FFFF00"/>
                </a:highlight>
              </a:rPr>
              <a:t>row',`col</a:t>
            </a:r>
            <a:r>
              <a:rPr lang="en-US" dirty="0">
                <a:solidFill>
                  <a:srgbClr val="38761D"/>
                </a:solidFill>
                <a:highlight>
                  <a:srgbClr val="FFFF00"/>
                </a:highlight>
              </a:rPr>
              <a:t>'] = r(fgt0) * 100</a:t>
            </a:r>
          </a:p>
          <a:p>
            <a:pPr marL="528638">
              <a:spcBef>
                <a:spcPts val="400"/>
              </a:spcBef>
            </a:pPr>
            <a:r>
              <a:rPr lang="en-US" dirty="0">
                <a:solidFill>
                  <a:srgbClr val="38761D"/>
                </a:solidFill>
              </a:rPr>
              <a:t>local row = `row'+ 1</a:t>
            </a:r>
          </a:p>
          <a:p>
            <a:pPr marL="290513" indent="-52388">
              <a:spcBef>
                <a:spcPts val="400"/>
              </a:spcBef>
            </a:pPr>
            <a:r>
              <a:rPr lang="en-US" dirty="0">
                <a:solidFill>
                  <a:srgbClr val="38761D"/>
                </a:solidFill>
              </a:rPr>
              <a:t>} </a:t>
            </a:r>
          </a:p>
          <a:p>
            <a:pPr marL="290513" indent="-52388">
              <a:spcBef>
                <a:spcPts val="400"/>
              </a:spcBef>
            </a:pPr>
            <a:r>
              <a:rPr lang="en-US" dirty="0">
                <a:solidFill>
                  <a:srgbClr val="38761D"/>
                </a:solidFill>
              </a:rPr>
              <a:t>local col = `col'+1</a:t>
            </a:r>
          </a:p>
          <a:p>
            <a:pPr>
              <a:spcBef>
                <a:spcPts val="400"/>
              </a:spcBef>
            </a:pPr>
            <a:r>
              <a:rPr lang="en-US" dirty="0">
                <a:solidFill>
                  <a:srgbClr val="38761D"/>
                </a:solidFill>
              </a:rPr>
              <a:t>}</a:t>
            </a:r>
          </a:p>
        </p:txBody>
      </p:sp>
      <p:sp>
        <p:nvSpPr>
          <p:cNvPr id="7" name="TextBox 6">
            <a:extLst>
              <a:ext uri="{FF2B5EF4-FFF2-40B4-BE49-F238E27FC236}">
                <a16:creationId xmlns:a16="http://schemas.microsoft.com/office/drawing/2014/main" id="{C7AF7267-C5BE-2E59-7044-CFBE00DC824A}"/>
              </a:ext>
            </a:extLst>
          </p:cNvPr>
          <p:cNvSpPr txBox="1"/>
          <p:nvPr/>
        </p:nvSpPr>
        <p:spPr>
          <a:xfrm>
            <a:off x="718992" y="715363"/>
            <a:ext cx="1930078" cy="553998"/>
          </a:xfrm>
          <a:prstGeom prst="rect">
            <a:avLst/>
          </a:prstGeom>
          <a:noFill/>
        </p:spPr>
        <p:txBody>
          <a:bodyPr wrap="square">
            <a:spAutoFit/>
          </a:bodyPr>
          <a:lstStyle/>
          <a:p>
            <a:pPr rtl="0">
              <a:spcBef>
                <a:spcPts val="800"/>
              </a:spcBef>
              <a:spcAft>
                <a:spcPts val="0"/>
              </a:spcAft>
            </a:pPr>
            <a:r>
              <a:rPr lang="en-US" sz="3000" b="1" dirty="0">
                <a:effectLst/>
              </a:rPr>
              <a:t>PROMPT:</a:t>
            </a:r>
          </a:p>
        </p:txBody>
      </p:sp>
    </p:spTree>
    <p:extLst>
      <p:ext uri="{BB962C8B-B14F-4D97-AF65-F5344CB8AC3E}">
        <p14:creationId xmlns:p14="http://schemas.microsoft.com/office/powerpoint/2010/main" val="596750828"/>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50B499-F045-66B8-A0AD-2BC35F7F2D06}"/>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A079F56E-2911-BB62-4BAC-78D06AB7BA43}"/>
              </a:ext>
            </a:extLst>
          </p:cNvPr>
          <p:cNvSpPr txBox="1"/>
          <p:nvPr/>
        </p:nvSpPr>
        <p:spPr>
          <a:xfrm>
            <a:off x="4816928" y="237873"/>
            <a:ext cx="18949306" cy="523220"/>
          </a:xfrm>
          <a:prstGeom prst="rect">
            <a:avLst/>
          </a:prstGeom>
          <a:noFill/>
          <a:ln>
            <a:noFill/>
          </a:ln>
        </p:spPr>
        <p:txBody>
          <a:bodyPr wrap="square">
            <a:spAutoFit/>
          </a:bodyPr>
          <a:lstStyle/>
          <a:p>
            <a:pPr marL="3157538" indent="-3157538" algn="r">
              <a:spcBef>
                <a:spcPts val="800"/>
              </a:spcBef>
            </a:pPr>
            <a:r>
              <a:rPr lang="en-US" sz="2800" b="1" dirty="0">
                <a:solidFill>
                  <a:schemeClr val="tx1">
                    <a:lumMod val="50000"/>
                    <a:lumOff val="50000"/>
                  </a:schemeClr>
                </a:solidFill>
                <a:effectLst/>
              </a:rPr>
              <a:t>Coding: Writing code</a:t>
            </a:r>
          </a:p>
        </p:txBody>
      </p:sp>
      <p:sp>
        <p:nvSpPr>
          <p:cNvPr id="10" name="TextBox 9">
            <a:extLst>
              <a:ext uri="{FF2B5EF4-FFF2-40B4-BE49-F238E27FC236}">
                <a16:creationId xmlns:a16="http://schemas.microsoft.com/office/drawing/2014/main" id="{DE58BE98-BE53-59DD-F44D-0BE4F44B55EA}"/>
              </a:ext>
            </a:extLst>
          </p:cNvPr>
          <p:cNvSpPr txBox="1"/>
          <p:nvPr/>
        </p:nvSpPr>
        <p:spPr>
          <a:xfrm>
            <a:off x="3336792" y="648789"/>
            <a:ext cx="11293608" cy="10269478"/>
          </a:xfrm>
          <a:prstGeom prst="rect">
            <a:avLst/>
          </a:prstGeom>
          <a:solidFill>
            <a:schemeClr val="bg1"/>
          </a:solidFill>
        </p:spPr>
        <p:txBody>
          <a:bodyPr wrap="square">
            <a:spAutoFit/>
          </a:bodyPr>
          <a:lstStyle/>
          <a:p>
            <a:pPr rtl="0">
              <a:spcBef>
                <a:spcPts val="400"/>
              </a:spcBef>
              <a:spcAft>
                <a:spcPts val="1200"/>
              </a:spcAft>
            </a:pPr>
            <a:endParaRPr lang="en-US" sz="400" dirty="0">
              <a:solidFill>
                <a:srgbClr val="102348"/>
              </a:solidFill>
              <a:effectLst/>
            </a:endParaRPr>
          </a:p>
          <a:p>
            <a:pPr>
              <a:spcBef>
                <a:spcPts val="400"/>
              </a:spcBef>
              <a:spcAft>
                <a:spcPts val="2400"/>
              </a:spcAft>
            </a:pPr>
            <a:r>
              <a:rPr lang="en-US" sz="3300" dirty="0">
                <a:solidFill>
                  <a:srgbClr val="102348"/>
                </a:solidFill>
              </a:rPr>
              <a:t>Write Python code for a simple program interface:</a:t>
            </a:r>
          </a:p>
          <a:p>
            <a:pPr marL="514350" indent="-514350">
              <a:spcBef>
                <a:spcPts val="400"/>
              </a:spcBef>
              <a:spcAft>
                <a:spcPts val="1200"/>
              </a:spcAft>
              <a:buFont typeface="+mj-lt"/>
              <a:buAutoNum type="arabicPeriod"/>
            </a:pPr>
            <a:r>
              <a:rPr lang="en-US" sz="3000" dirty="0">
                <a:solidFill>
                  <a:srgbClr val="102348"/>
                </a:solidFill>
              </a:rPr>
              <a:t>The user can upload a </a:t>
            </a:r>
            <a:r>
              <a:rPr lang="en-US" sz="3000" b="1" dirty="0">
                <a:solidFill>
                  <a:srgbClr val="102348"/>
                </a:solidFill>
              </a:rPr>
              <a:t>Baseline</a:t>
            </a:r>
            <a:r>
              <a:rPr lang="en-US" sz="3000" dirty="0">
                <a:solidFill>
                  <a:srgbClr val="102348"/>
                </a:solidFill>
              </a:rPr>
              <a:t> and/or </a:t>
            </a:r>
            <a:r>
              <a:rPr lang="en-US" sz="3000" b="1" dirty="0">
                <a:solidFill>
                  <a:srgbClr val="102348"/>
                </a:solidFill>
              </a:rPr>
              <a:t>Reform</a:t>
            </a:r>
            <a:r>
              <a:rPr lang="en-US" sz="3000" dirty="0">
                <a:solidFill>
                  <a:srgbClr val="102348"/>
                </a:solidFill>
              </a:rPr>
              <a:t> output file, produced with a tax-benefit microsimulation model (txt files)</a:t>
            </a:r>
          </a:p>
          <a:p>
            <a:pPr marL="514350" indent="-514350">
              <a:spcBef>
                <a:spcPts val="400"/>
              </a:spcBef>
              <a:spcAft>
                <a:spcPts val="1200"/>
              </a:spcAft>
              <a:buFont typeface="+mj-lt"/>
              <a:buAutoNum type="arabicPeriod"/>
            </a:pPr>
            <a:r>
              <a:rPr lang="en-US" sz="3000" dirty="0">
                <a:solidFill>
                  <a:srgbClr val="102348"/>
                </a:solidFill>
              </a:rPr>
              <a:t>User can select ‘</a:t>
            </a:r>
            <a:r>
              <a:rPr lang="en-US" sz="3000" b="1" dirty="0">
                <a:solidFill>
                  <a:srgbClr val="102348"/>
                </a:solidFill>
              </a:rPr>
              <a:t>Baseline only</a:t>
            </a:r>
            <a:r>
              <a:rPr lang="en-US" sz="3000" dirty="0">
                <a:solidFill>
                  <a:srgbClr val="102348"/>
                </a:solidFill>
              </a:rPr>
              <a:t>’ or ‘</a:t>
            </a:r>
            <a:r>
              <a:rPr lang="en-US" sz="3000" b="1" dirty="0">
                <a:solidFill>
                  <a:srgbClr val="102348"/>
                </a:solidFill>
              </a:rPr>
              <a:t>Baseline and reform</a:t>
            </a:r>
            <a:r>
              <a:rPr lang="en-US" sz="3000" dirty="0">
                <a:solidFill>
                  <a:srgbClr val="102348"/>
                </a:solidFill>
              </a:rPr>
              <a:t>’</a:t>
            </a:r>
          </a:p>
          <a:p>
            <a:pPr marL="514350" indent="-514350">
              <a:spcBef>
                <a:spcPts val="400"/>
              </a:spcBef>
              <a:spcAft>
                <a:spcPts val="1200"/>
              </a:spcAft>
              <a:buFont typeface="+mj-lt"/>
              <a:buAutoNum type="arabicPeriod"/>
            </a:pPr>
            <a:r>
              <a:rPr lang="en-US" sz="3000" dirty="0">
                <a:solidFill>
                  <a:srgbClr val="102348"/>
                </a:solidFill>
              </a:rPr>
              <a:t>User can select the ‘</a:t>
            </a:r>
            <a:r>
              <a:rPr lang="en-US" sz="3000" b="1" dirty="0">
                <a:solidFill>
                  <a:srgbClr val="102348"/>
                </a:solidFill>
              </a:rPr>
              <a:t>Tax Type</a:t>
            </a:r>
            <a:r>
              <a:rPr lang="en-US" sz="3000" dirty="0">
                <a:solidFill>
                  <a:srgbClr val="102348"/>
                </a:solidFill>
              </a:rPr>
              <a:t>’ </a:t>
            </a:r>
            <a:r>
              <a:rPr lang="en-US" sz="3000" dirty="0" err="1">
                <a:solidFill>
                  <a:srgbClr val="102348"/>
                </a:solidFill>
              </a:rPr>
              <a:t>analysed</a:t>
            </a:r>
            <a:r>
              <a:rPr lang="en-US" sz="3000" dirty="0">
                <a:solidFill>
                  <a:srgbClr val="102348"/>
                </a:solidFill>
              </a:rPr>
              <a:t> (‘Personal Income Tax’ or ’Presumptive Tax’)</a:t>
            </a:r>
          </a:p>
          <a:p>
            <a:pPr marL="514350" indent="-514350">
              <a:spcBef>
                <a:spcPts val="400"/>
              </a:spcBef>
              <a:spcAft>
                <a:spcPts val="1200"/>
              </a:spcAft>
              <a:buFont typeface="+mj-lt"/>
              <a:buAutoNum type="arabicPeriod"/>
            </a:pPr>
            <a:r>
              <a:rPr lang="en-US" sz="3000" dirty="0">
                <a:solidFill>
                  <a:srgbClr val="102348"/>
                </a:solidFill>
              </a:rPr>
              <a:t>User can select the ‘</a:t>
            </a:r>
            <a:r>
              <a:rPr lang="en-US" sz="3000" b="1" dirty="0">
                <a:solidFill>
                  <a:srgbClr val="102348"/>
                </a:solidFill>
              </a:rPr>
              <a:t>Geographical Area</a:t>
            </a:r>
            <a:r>
              <a:rPr lang="en-US" sz="3000" dirty="0">
                <a:solidFill>
                  <a:srgbClr val="102348"/>
                </a:solidFill>
              </a:rPr>
              <a:t>’ </a:t>
            </a:r>
            <a:r>
              <a:rPr lang="en-US" sz="3000" dirty="0" err="1">
                <a:solidFill>
                  <a:srgbClr val="102348"/>
                </a:solidFill>
              </a:rPr>
              <a:t>analysed</a:t>
            </a:r>
            <a:r>
              <a:rPr lang="en-US" sz="3000" dirty="0">
                <a:solidFill>
                  <a:srgbClr val="102348"/>
                </a:solidFill>
              </a:rPr>
              <a:t> (Uganda, North, South, West, East)</a:t>
            </a:r>
          </a:p>
          <a:p>
            <a:pPr marL="514350" indent="-514350">
              <a:spcBef>
                <a:spcPts val="400"/>
              </a:spcBef>
              <a:spcAft>
                <a:spcPts val="1200"/>
              </a:spcAft>
              <a:buFont typeface="+mj-lt"/>
              <a:buAutoNum type="arabicPeriod"/>
            </a:pPr>
            <a:r>
              <a:rPr lang="en-US" sz="3000" dirty="0">
                <a:solidFill>
                  <a:srgbClr val="102348"/>
                </a:solidFill>
              </a:rPr>
              <a:t>There’s a ‘</a:t>
            </a:r>
            <a:r>
              <a:rPr lang="en-US" sz="3000" b="1" dirty="0">
                <a:solidFill>
                  <a:srgbClr val="102348"/>
                </a:solidFill>
              </a:rPr>
              <a:t>Run</a:t>
            </a:r>
            <a:r>
              <a:rPr lang="en-US" sz="3000" dirty="0">
                <a:solidFill>
                  <a:srgbClr val="102348"/>
                </a:solidFill>
              </a:rPr>
              <a:t>’ button</a:t>
            </a:r>
          </a:p>
          <a:p>
            <a:pPr marL="514350" indent="-514350">
              <a:spcBef>
                <a:spcPts val="400"/>
              </a:spcBef>
              <a:spcAft>
                <a:spcPts val="1200"/>
              </a:spcAft>
              <a:buFont typeface="+mj-lt"/>
              <a:buAutoNum type="arabicPeriod"/>
            </a:pPr>
            <a:r>
              <a:rPr lang="en-US" sz="3000" dirty="0">
                <a:solidFill>
                  <a:srgbClr val="102348"/>
                </a:solidFill>
              </a:rPr>
              <a:t>There’s an ‘</a:t>
            </a:r>
            <a:r>
              <a:rPr lang="en-US" sz="3000" b="1" dirty="0">
                <a:solidFill>
                  <a:srgbClr val="102348"/>
                </a:solidFill>
              </a:rPr>
              <a:t>Open Results</a:t>
            </a:r>
            <a:r>
              <a:rPr lang="en-US" sz="3000" dirty="0">
                <a:solidFill>
                  <a:srgbClr val="102348"/>
                </a:solidFill>
              </a:rPr>
              <a:t>’ button</a:t>
            </a:r>
          </a:p>
          <a:p>
            <a:pPr marL="514350" indent="-514350">
              <a:spcBef>
                <a:spcPts val="400"/>
              </a:spcBef>
              <a:spcAft>
                <a:spcPts val="1200"/>
              </a:spcAft>
              <a:buFont typeface="+mj-lt"/>
              <a:buAutoNum type="arabicPeriod"/>
            </a:pPr>
            <a:r>
              <a:rPr lang="en-US" sz="3000" dirty="0">
                <a:solidFill>
                  <a:srgbClr val="102348"/>
                </a:solidFill>
              </a:rPr>
              <a:t>At the bottom, there is a </a:t>
            </a:r>
            <a:r>
              <a:rPr lang="en-US" sz="3000" b="1" dirty="0">
                <a:solidFill>
                  <a:srgbClr val="102348"/>
                </a:solidFill>
              </a:rPr>
              <a:t>text field with instructions </a:t>
            </a:r>
            <a:r>
              <a:rPr lang="en-US" sz="3000" dirty="0">
                <a:solidFill>
                  <a:srgbClr val="102348"/>
                </a:solidFill>
              </a:rPr>
              <a:t>and summary of analysis (I’ll specify this later).</a:t>
            </a:r>
          </a:p>
          <a:p>
            <a:pPr>
              <a:spcBef>
                <a:spcPts val="1600"/>
              </a:spcBef>
              <a:spcAft>
                <a:spcPts val="1200"/>
              </a:spcAft>
            </a:pPr>
            <a:r>
              <a:rPr lang="en-US" sz="3300" dirty="0">
                <a:solidFill>
                  <a:srgbClr val="102348"/>
                </a:solidFill>
              </a:rPr>
              <a:t>Let’s do this in steps. Note that after we are done with finished the interface, I’ll provide you with more information about the analysis that should occur when the user clicks on ‘Run’, and the files that will be produced.</a:t>
            </a:r>
          </a:p>
          <a:p>
            <a:pPr>
              <a:spcBef>
                <a:spcPts val="400"/>
              </a:spcBef>
              <a:spcAft>
                <a:spcPts val="1200"/>
              </a:spcAft>
            </a:pPr>
            <a:endParaRPr lang="en-US" sz="900" dirty="0">
              <a:solidFill>
                <a:srgbClr val="102348"/>
              </a:solidFill>
            </a:endParaRPr>
          </a:p>
        </p:txBody>
      </p:sp>
      <p:sp>
        <p:nvSpPr>
          <p:cNvPr id="7" name="TextBox 6">
            <a:extLst>
              <a:ext uri="{FF2B5EF4-FFF2-40B4-BE49-F238E27FC236}">
                <a16:creationId xmlns:a16="http://schemas.microsoft.com/office/drawing/2014/main" id="{1FF461BD-20D3-4BF1-5E3C-3DCBBBF76CEF}"/>
              </a:ext>
            </a:extLst>
          </p:cNvPr>
          <p:cNvSpPr txBox="1"/>
          <p:nvPr/>
        </p:nvSpPr>
        <p:spPr>
          <a:xfrm>
            <a:off x="718992" y="715363"/>
            <a:ext cx="2225914" cy="1015663"/>
          </a:xfrm>
          <a:prstGeom prst="rect">
            <a:avLst/>
          </a:prstGeom>
          <a:noFill/>
        </p:spPr>
        <p:txBody>
          <a:bodyPr wrap="square">
            <a:spAutoFit/>
          </a:bodyPr>
          <a:lstStyle/>
          <a:p>
            <a:pPr rtl="0">
              <a:spcBef>
                <a:spcPts val="800"/>
              </a:spcBef>
              <a:spcAft>
                <a:spcPts val="0"/>
              </a:spcAft>
            </a:pPr>
            <a:r>
              <a:rPr lang="en-US" sz="3000" b="1" dirty="0">
                <a:effectLst/>
              </a:rPr>
              <a:t>SET OF PROMPTS:</a:t>
            </a:r>
          </a:p>
        </p:txBody>
      </p:sp>
      <p:pic>
        <p:nvPicPr>
          <p:cNvPr id="6" name="Picture 5" descr="A screenshot of a black and white screen&#10;&#10;Description automatically generated">
            <a:extLst>
              <a:ext uri="{FF2B5EF4-FFF2-40B4-BE49-F238E27FC236}">
                <a16:creationId xmlns:a16="http://schemas.microsoft.com/office/drawing/2014/main" id="{179ED8C0-EF7F-552A-5ED3-463CBBC04E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295914" y="1096935"/>
            <a:ext cx="6568247" cy="12085576"/>
          </a:xfrm>
          <a:prstGeom prst="rect">
            <a:avLst/>
          </a:prstGeom>
        </p:spPr>
      </p:pic>
      <p:sp>
        <p:nvSpPr>
          <p:cNvPr id="8" name="TextBox 7">
            <a:extLst>
              <a:ext uri="{FF2B5EF4-FFF2-40B4-BE49-F238E27FC236}">
                <a16:creationId xmlns:a16="http://schemas.microsoft.com/office/drawing/2014/main" id="{31C1D4B0-D03A-335E-DBF6-BBC2CF94B920}"/>
              </a:ext>
            </a:extLst>
          </p:cNvPr>
          <p:cNvSpPr txBox="1"/>
          <p:nvPr/>
        </p:nvSpPr>
        <p:spPr>
          <a:xfrm>
            <a:off x="6901249" y="11534876"/>
            <a:ext cx="9394665" cy="707886"/>
          </a:xfrm>
          <a:prstGeom prst="rect">
            <a:avLst/>
          </a:prstGeom>
          <a:solidFill>
            <a:schemeClr val="bg1"/>
          </a:solidFill>
        </p:spPr>
        <p:txBody>
          <a:bodyPr wrap="square">
            <a:spAutoFit/>
          </a:bodyPr>
          <a:lstStyle/>
          <a:p>
            <a:pPr>
              <a:spcBef>
                <a:spcPts val="400"/>
              </a:spcBef>
              <a:spcAft>
                <a:spcPts val="1200"/>
              </a:spcAft>
            </a:pPr>
            <a:r>
              <a:rPr lang="en-US" sz="4000" dirty="0">
                <a:solidFill>
                  <a:srgbClr val="102348"/>
                </a:solidFill>
              </a:rPr>
              <a:t>Draft UI after an hour of iteration </a:t>
            </a:r>
            <a:r>
              <a:rPr lang="en-US" sz="4000" dirty="0">
                <a:solidFill>
                  <a:srgbClr val="102348"/>
                </a:solidFill>
                <a:sym typeface="Wingdings" pitchFamily="2" charset="2"/>
              </a:rPr>
              <a:t></a:t>
            </a:r>
            <a:endParaRPr lang="en-US" sz="4000" dirty="0">
              <a:solidFill>
                <a:srgbClr val="102348"/>
              </a:solidFill>
            </a:endParaRPr>
          </a:p>
        </p:txBody>
      </p:sp>
      <p:sp>
        <p:nvSpPr>
          <p:cNvPr id="13" name="TextBox 12">
            <a:extLst>
              <a:ext uri="{FF2B5EF4-FFF2-40B4-BE49-F238E27FC236}">
                <a16:creationId xmlns:a16="http://schemas.microsoft.com/office/drawing/2014/main" id="{43F799B8-EAD3-1C7F-AD36-7E590395A692}"/>
              </a:ext>
            </a:extLst>
          </p:cNvPr>
          <p:cNvSpPr txBox="1"/>
          <p:nvPr/>
        </p:nvSpPr>
        <p:spPr>
          <a:xfrm>
            <a:off x="6901248" y="12242762"/>
            <a:ext cx="7957751" cy="538609"/>
          </a:xfrm>
          <a:prstGeom prst="rect">
            <a:avLst/>
          </a:prstGeom>
          <a:noFill/>
        </p:spPr>
        <p:txBody>
          <a:bodyPr wrap="square">
            <a:spAutoFit/>
          </a:bodyPr>
          <a:lstStyle/>
          <a:p>
            <a:pPr rtl="0">
              <a:spcBef>
                <a:spcPts val="400"/>
              </a:spcBef>
              <a:spcAft>
                <a:spcPts val="0"/>
              </a:spcAft>
            </a:pPr>
            <a:r>
              <a:rPr lang="en-US" sz="2900" b="0" i="1" dirty="0">
                <a:effectLst/>
                <a:latin typeface="Arial" panose="020B0604020202020204" pitchFamily="34" charset="0"/>
                <a:cs typeface="Arial" panose="020B0604020202020204" pitchFamily="34" charset="0"/>
              </a:rPr>
              <a:t>(o1-Preview via ChatGPT Plus web interface)</a:t>
            </a:r>
          </a:p>
        </p:txBody>
      </p:sp>
    </p:spTree>
    <p:extLst>
      <p:ext uri="{BB962C8B-B14F-4D97-AF65-F5344CB8AC3E}">
        <p14:creationId xmlns:p14="http://schemas.microsoft.com/office/powerpoint/2010/main" val="24056871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fade">
                                      <p:cBhvr>
                                        <p:cTn id="7" dur="500"/>
                                        <p:tgtEl>
                                          <p:spTgt spid="1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3" grpId="0" build="allAtOnce"/>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26F81EA-1368-1B2B-3AC5-B4C95DEC2F7C}"/>
              </a:ext>
            </a:extLst>
          </p:cNvPr>
          <p:cNvSpPr>
            <a:spLocks noGrp="1"/>
          </p:cNvSpPr>
          <p:nvPr>
            <p:ph type="body" sz="quarter" idx="10"/>
          </p:nvPr>
        </p:nvSpPr>
        <p:spPr>
          <a:xfrm>
            <a:off x="1454399" y="2644053"/>
            <a:ext cx="21548475" cy="9021474"/>
          </a:xfrm>
        </p:spPr>
        <p:txBody>
          <a:bodyPr>
            <a:noAutofit/>
          </a:bodyPr>
          <a:lstStyle/>
          <a:p>
            <a:pPr>
              <a:lnSpc>
                <a:spcPct val="100000"/>
              </a:lnSpc>
              <a:spcBef>
                <a:spcPts val="2500"/>
              </a:spcBef>
              <a:spcAft>
                <a:spcPts val="3000"/>
              </a:spcAft>
            </a:pPr>
            <a:r>
              <a:rPr lang="en-GB" sz="4400" b="1" dirty="0"/>
              <a:t>Recent advancements in </a:t>
            </a:r>
            <a:r>
              <a:rPr lang="en-GB" sz="4400" b="1" dirty="0" err="1"/>
              <a:t>GenAI</a:t>
            </a:r>
            <a:r>
              <a:rPr lang="en-GB" sz="4400" dirty="0"/>
              <a:t>, especially LLMs, have broadened the applicability of these tools in economics, policy analysis, and related work</a:t>
            </a:r>
          </a:p>
          <a:p>
            <a:pPr>
              <a:lnSpc>
                <a:spcPct val="100000"/>
              </a:lnSpc>
              <a:spcBef>
                <a:spcPts val="2500"/>
              </a:spcBef>
              <a:spcAft>
                <a:spcPts val="3000"/>
              </a:spcAft>
            </a:pPr>
            <a:r>
              <a:rPr lang="en-GB" sz="4400" b="1" dirty="0"/>
              <a:t>LLMs excel </a:t>
            </a:r>
            <a:r>
              <a:rPr lang="en-GB" sz="4400" dirty="0"/>
              <a:t>in understanding data structures and abstract concepts and thereby performing cognitive tasks relevant to researchers</a:t>
            </a:r>
          </a:p>
          <a:p>
            <a:pPr>
              <a:lnSpc>
                <a:spcPct val="100000"/>
              </a:lnSpc>
              <a:spcBef>
                <a:spcPts val="2500"/>
              </a:spcBef>
              <a:spcAft>
                <a:spcPts val="3000"/>
              </a:spcAft>
            </a:pPr>
            <a:r>
              <a:rPr lang="en-GB" sz="4400" dirty="0"/>
              <a:t>Commonly used tools/interfaces also come with </a:t>
            </a:r>
            <a:r>
              <a:rPr lang="en-GB" sz="4400" b="1" dirty="0"/>
              <a:t>built-in functionalities </a:t>
            </a:r>
            <a:r>
              <a:rPr lang="en-GB" sz="4400" dirty="0"/>
              <a:t>that allow users to upload files and perform data processing tasks</a:t>
            </a:r>
          </a:p>
          <a:p>
            <a:pPr>
              <a:lnSpc>
                <a:spcPct val="100000"/>
              </a:lnSpc>
              <a:spcBef>
                <a:spcPts val="2500"/>
              </a:spcBef>
              <a:spcAft>
                <a:spcPts val="3000"/>
              </a:spcAft>
            </a:pPr>
            <a:r>
              <a:rPr lang="en-GB" sz="4400" b="1" dirty="0"/>
              <a:t>Focus of this presentation: </a:t>
            </a:r>
            <a:r>
              <a:rPr lang="en-GB" sz="4400" dirty="0"/>
              <a:t>practical overview of LLMs in </a:t>
            </a:r>
            <a:r>
              <a:rPr lang="en-GB" sz="4400" i="1" dirty="0"/>
              <a:t>research support tasks </a:t>
            </a:r>
            <a:r>
              <a:rPr lang="en-GB" sz="4400" dirty="0"/>
              <a:t>instead of direct research applications, following </a:t>
            </a:r>
            <a:r>
              <a:rPr lang="en-GB" sz="4400" dirty="0">
                <a:solidFill>
                  <a:srgbClr val="5180DA"/>
                </a:solidFill>
              </a:rPr>
              <a:t>Korinek (2023/2024) </a:t>
            </a:r>
            <a:r>
              <a:rPr lang="en-GB" sz="4400" dirty="0"/>
              <a:t>and using lessons from work at a UN-affiliated development economics research organization</a:t>
            </a:r>
          </a:p>
          <a:p>
            <a:pPr>
              <a:lnSpc>
                <a:spcPct val="100000"/>
              </a:lnSpc>
              <a:spcBef>
                <a:spcPts val="1000"/>
              </a:spcBef>
              <a:spcAft>
                <a:spcPts val="3500"/>
              </a:spcAft>
            </a:pPr>
            <a:endParaRPr lang="en-GB" sz="4400" dirty="0"/>
          </a:p>
        </p:txBody>
      </p:sp>
      <p:sp>
        <p:nvSpPr>
          <p:cNvPr id="3" name="Title 2">
            <a:extLst>
              <a:ext uri="{FF2B5EF4-FFF2-40B4-BE49-F238E27FC236}">
                <a16:creationId xmlns:a16="http://schemas.microsoft.com/office/drawing/2014/main" id="{E9491467-F347-1F1F-0335-7AE2176F27E6}"/>
              </a:ext>
            </a:extLst>
          </p:cNvPr>
          <p:cNvSpPr>
            <a:spLocks noGrp="1"/>
          </p:cNvSpPr>
          <p:nvPr>
            <p:ph type="title"/>
          </p:nvPr>
        </p:nvSpPr>
        <p:spPr/>
        <p:txBody>
          <a:bodyPr/>
          <a:lstStyle/>
          <a:p>
            <a:r>
              <a:rPr lang="en-GB" dirty="0"/>
              <a:t>LLMs for researchers and policy analysts</a:t>
            </a:r>
            <a:endParaRPr lang="en-GB" dirty="0">
              <a:solidFill>
                <a:schemeClr val="tx1">
                  <a:lumMod val="75000"/>
                  <a:lumOff val="25000"/>
                </a:schemeClr>
              </a:solidFill>
            </a:endParaRPr>
          </a:p>
        </p:txBody>
      </p:sp>
      <p:sp>
        <p:nvSpPr>
          <p:cNvPr id="5" name="TextBox 4">
            <a:extLst>
              <a:ext uri="{FF2B5EF4-FFF2-40B4-BE49-F238E27FC236}">
                <a16:creationId xmlns:a16="http://schemas.microsoft.com/office/drawing/2014/main" id="{528C53AC-5FA6-4932-B6EF-2E7103495F92}"/>
              </a:ext>
            </a:extLst>
          </p:cNvPr>
          <p:cNvSpPr txBox="1"/>
          <p:nvPr/>
        </p:nvSpPr>
        <p:spPr>
          <a:xfrm>
            <a:off x="8258174" y="11743106"/>
            <a:ext cx="15294201" cy="861774"/>
          </a:xfrm>
          <a:prstGeom prst="rect">
            <a:avLst/>
          </a:prstGeom>
          <a:noFill/>
        </p:spPr>
        <p:txBody>
          <a:bodyPr wrap="square">
            <a:spAutoFit/>
          </a:bodyPr>
          <a:lstStyle/>
          <a:p>
            <a:pPr algn="r"/>
            <a:r>
              <a:rPr lang="en-US" sz="2500" dirty="0">
                <a:solidFill>
                  <a:srgbClr val="102348"/>
                </a:solidFill>
              </a:rPr>
              <a:t>Korinek, A. (2023): “Generative AI for Economic Research: Use Cases and Implications for Economists“. </a:t>
            </a:r>
          </a:p>
          <a:p>
            <a:pPr algn="r"/>
            <a:r>
              <a:rPr lang="en-US" sz="2500" dirty="0">
                <a:solidFill>
                  <a:srgbClr val="102348"/>
                </a:solidFill>
              </a:rPr>
              <a:t>Journal of Economic Literature 61 (4): 1281–1317, and the Fall 2024 Update</a:t>
            </a:r>
          </a:p>
        </p:txBody>
      </p:sp>
    </p:spTree>
    <p:extLst>
      <p:ext uri="{BB962C8B-B14F-4D97-AF65-F5344CB8AC3E}">
        <p14:creationId xmlns:p14="http://schemas.microsoft.com/office/powerpoint/2010/main" val="41442835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F224BA-22C0-DE44-CD04-245044A4519B}"/>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EB63A8CA-C020-D17F-17AF-9B7CC4DD3E45}"/>
              </a:ext>
            </a:extLst>
          </p:cNvPr>
          <p:cNvSpPr txBox="1"/>
          <p:nvPr/>
        </p:nvSpPr>
        <p:spPr>
          <a:xfrm>
            <a:off x="1509895" y="1105228"/>
            <a:ext cx="19994880" cy="8658781"/>
          </a:xfrm>
          <a:prstGeom prst="rect">
            <a:avLst/>
          </a:prstGeom>
          <a:noFill/>
        </p:spPr>
        <p:txBody>
          <a:bodyPr wrap="square">
            <a:spAutoFit/>
          </a:bodyPr>
          <a:lstStyle/>
          <a:p>
            <a:pPr marL="2540000" indent="-2540000">
              <a:spcBef>
                <a:spcPts val="400"/>
              </a:spcBef>
            </a:pPr>
            <a:endParaRPr lang="en-US" sz="3100" b="1" dirty="0"/>
          </a:p>
          <a:p>
            <a:pPr marL="2540000" indent="-2540000">
              <a:spcBef>
                <a:spcPts val="400"/>
              </a:spcBef>
            </a:pPr>
            <a:r>
              <a:rPr lang="en-US" sz="3100" b="1" dirty="0"/>
              <a:t>PROMPT: 	</a:t>
            </a:r>
            <a:r>
              <a:rPr lang="en-US" sz="3100" dirty="0"/>
              <a:t>I create a variable ‘temp’ inside a loop like this in Stata</a:t>
            </a:r>
            <a:r>
              <a:rPr lang="en-US" sz="3100" dirty="0">
                <a:solidFill>
                  <a:srgbClr val="7030A0"/>
                </a:solidFill>
              </a:rPr>
              <a:t>: […]. </a:t>
            </a:r>
            <a:r>
              <a:rPr lang="en-US" sz="3100" dirty="0"/>
              <a:t>I received an error message:     </a:t>
            </a:r>
            <a:r>
              <a:rPr lang="en-US" sz="3100" dirty="0">
                <a:solidFill>
                  <a:srgbClr val="38761D"/>
                </a:solidFill>
              </a:rPr>
              <a:t>variable temp already defined r(110); </a:t>
            </a:r>
            <a:r>
              <a:rPr lang="en-US" sz="3100" dirty="0">
                <a:solidFill>
                  <a:srgbClr val="102348"/>
                </a:solidFill>
              </a:rPr>
              <a:t>How do I correct the error? Please </a:t>
            </a:r>
            <a:r>
              <a:rPr lang="en-US" sz="3100" b="1" dirty="0">
                <a:solidFill>
                  <a:srgbClr val="C00000"/>
                </a:solidFill>
              </a:rPr>
              <a:t>debug</a:t>
            </a:r>
            <a:r>
              <a:rPr lang="en-US" sz="3100" dirty="0">
                <a:solidFill>
                  <a:srgbClr val="102348"/>
                </a:solidFill>
              </a:rPr>
              <a:t>.</a:t>
            </a:r>
          </a:p>
          <a:p>
            <a:pPr marL="2540000" indent="-2540000">
              <a:spcBef>
                <a:spcPts val="800"/>
              </a:spcBef>
            </a:pPr>
            <a:endParaRPr lang="en-US" sz="3100" b="1" dirty="0">
              <a:solidFill>
                <a:srgbClr val="C00000"/>
              </a:solidFill>
            </a:endParaRPr>
          </a:p>
          <a:p>
            <a:pPr marL="2540000" indent="-2540000">
              <a:spcBef>
                <a:spcPts val="800"/>
              </a:spcBef>
            </a:pPr>
            <a:r>
              <a:rPr lang="en-US" sz="3100" b="1" dirty="0">
                <a:effectLst/>
              </a:rPr>
              <a:t>PROMPT: 	</a:t>
            </a:r>
            <a:r>
              <a:rPr lang="en-US" sz="3100" b="1" dirty="0">
                <a:solidFill>
                  <a:srgbClr val="C00000"/>
                </a:solidFill>
              </a:rPr>
              <a:t>Translate</a:t>
            </a:r>
            <a:r>
              <a:rPr lang="en-US" sz="3100" dirty="0"/>
              <a:t> this Stata code to R: </a:t>
            </a:r>
            <a:r>
              <a:rPr lang="en-US" sz="3100" dirty="0">
                <a:solidFill>
                  <a:srgbClr val="7030A0"/>
                </a:solidFill>
              </a:rPr>
              <a:t>[…] </a:t>
            </a:r>
          </a:p>
          <a:p>
            <a:pPr marL="2540000" indent="-2540000">
              <a:spcBef>
                <a:spcPts val="800"/>
              </a:spcBef>
            </a:pPr>
            <a:r>
              <a:rPr lang="en-US" sz="3100" dirty="0"/>
              <a:t>	</a:t>
            </a:r>
          </a:p>
          <a:p>
            <a:pPr marL="2540000" indent="-2540000">
              <a:spcBef>
                <a:spcPts val="800"/>
              </a:spcBef>
            </a:pPr>
            <a:r>
              <a:rPr lang="en-US" sz="3100" b="1" dirty="0"/>
              <a:t>PROMPT: 	</a:t>
            </a:r>
            <a:r>
              <a:rPr lang="en-US" sz="3100" dirty="0"/>
              <a:t>I will soon get access to data on school enrollment rates in all the 96 provinces from 2010 to 2019, along with information on household income and average parental education. </a:t>
            </a:r>
          </a:p>
          <a:p>
            <a:pPr marL="2540000" indent="-2540000">
              <a:spcBef>
                <a:spcPts val="800"/>
              </a:spcBef>
            </a:pPr>
            <a:r>
              <a:rPr lang="en-US" sz="3100" dirty="0"/>
              <a:t>	You suggested a staggered DID approach as a suitable research strategy. </a:t>
            </a:r>
          </a:p>
          <a:p>
            <a:pPr marL="2540000" indent="-2540000">
              <a:spcBef>
                <a:spcPts val="800"/>
              </a:spcBef>
            </a:pPr>
            <a:r>
              <a:rPr lang="en-US" sz="3100" dirty="0"/>
              <a:t>	Since I don't have the actual data yet, could you please provide me with Stata code to </a:t>
            </a:r>
            <a:r>
              <a:rPr lang="en-US" sz="3100" b="1" dirty="0">
                <a:solidFill>
                  <a:srgbClr val="C00000"/>
                </a:solidFill>
              </a:rPr>
              <a:t>generate a synthetic dataset</a:t>
            </a:r>
            <a:r>
              <a:rPr lang="en-US" sz="3100" dirty="0"/>
              <a:t> that I can use to test my methods? You can assume 10 schools per province</a:t>
            </a:r>
          </a:p>
          <a:p>
            <a:pPr marL="2540000" indent="-2540000">
              <a:spcBef>
                <a:spcPts val="800"/>
              </a:spcBef>
            </a:pPr>
            <a:endParaRPr lang="en-US" sz="3100" dirty="0"/>
          </a:p>
          <a:p>
            <a:pPr marL="2540000" indent="-2540000">
              <a:spcBef>
                <a:spcPts val="800"/>
              </a:spcBef>
            </a:pPr>
            <a:r>
              <a:rPr lang="en-US" sz="3200" b="1" dirty="0">
                <a:solidFill>
                  <a:srgbClr val="102348"/>
                </a:solidFill>
              </a:rPr>
              <a:t>PROMPT: 	</a:t>
            </a:r>
            <a:r>
              <a:rPr lang="en-US" sz="3200" dirty="0">
                <a:solidFill>
                  <a:srgbClr val="102348"/>
                </a:solidFill>
              </a:rPr>
              <a:t>Provide </a:t>
            </a:r>
            <a:r>
              <a:rPr lang="en-US" sz="3200" b="1" dirty="0">
                <a:solidFill>
                  <a:srgbClr val="C00000"/>
                </a:solidFill>
              </a:rPr>
              <a:t>LaTeX code to create a graph</a:t>
            </a:r>
            <a:r>
              <a:rPr lang="en-US" sz="3200" dirty="0">
                <a:solidFill>
                  <a:srgbClr val="102348"/>
                </a:solidFill>
              </a:rPr>
              <a:t> depicting the basic elements of a supply and demand model in an economy. The graph should include a supply curve and a demand curve (straight lines) as well as the equilibrium price and quantity, with dashed vertical and horizontal lines from the point where the curves intersect.</a:t>
            </a:r>
            <a:endParaRPr lang="en-US" sz="3100" dirty="0"/>
          </a:p>
        </p:txBody>
      </p:sp>
      <p:sp>
        <p:nvSpPr>
          <p:cNvPr id="2" name="Title 1">
            <a:extLst>
              <a:ext uri="{FF2B5EF4-FFF2-40B4-BE49-F238E27FC236}">
                <a16:creationId xmlns:a16="http://schemas.microsoft.com/office/drawing/2014/main" id="{20881308-C682-5D3E-CC3B-1804A0EB336C}"/>
              </a:ext>
            </a:extLst>
          </p:cNvPr>
          <p:cNvSpPr>
            <a:spLocks noGrp="1"/>
          </p:cNvSpPr>
          <p:nvPr>
            <p:ph type="title"/>
          </p:nvPr>
        </p:nvSpPr>
        <p:spPr>
          <a:xfrm>
            <a:off x="11497491" y="409085"/>
            <a:ext cx="12293964" cy="914389"/>
          </a:xfrm>
        </p:spPr>
        <p:txBody>
          <a:bodyPr anchor="t">
            <a:normAutofit/>
          </a:bodyPr>
          <a:lstStyle/>
          <a:p>
            <a:pPr algn="r"/>
            <a:r>
              <a:rPr lang="en-US" sz="4500" i="1" dirty="0">
                <a:effectLst>
                  <a:outerShdw blurRad="50800" dist="38100" dir="2700000" algn="tl" rotWithShape="0">
                    <a:prstClr val="black">
                      <a:alpha val="40000"/>
                    </a:prstClr>
                  </a:outerShdw>
                </a:effectLst>
              </a:rPr>
              <a:t>Other use cases in ‘coding’</a:t>
            </a:r>
          </a:p>
        </p:txBody>
      </p:sp>
    </p:spTree>
    <p:extLst>
      <p:ext uri="{BB962C8B-B14F-4D97-AF65-F5344CB8AC3E}">
        <p14:creationId xmlns:p14="http://schemas.microsoft.com/office/powerpoint/2010/main" val="13341696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picture containing colorfulness, screenshot, blue, art&#10;&#10;Description automatically generated">
            <a:extLst>
              <a:ext uri="{FF2B5EF4-FFF2-40B4-BE49-F238E27FC236}">
                <a16:creationId xmlns:a16="http://schemas.microsoft.com/office/drawing/2014/main" id="{E69997D3-5584-EBC7-A2B4-F56BB970E095}"/>
              </a:ext>
            </a:extLst>
          </p:cNvPr>
          <p:cNvPicPr>
            <a:picLocks noChangeAspect="1"/>
          </p:cNvPicPr>
          <p:nvPr/>
        </p:nvPicPr>
        <p:blipFill rotWithShape="1">
          <a:blip r:embed="rId3" cstate="email">
            <a:alphaModFix amt="35000"/>
            <a:extLst>
              <a:ext uri="{28A0092B-C50C-407E-A947-70E740481C1C}">
                <a14:useLocalDpi xmlns:a14="http://schemas.microsoft.com/office/drawing/2010/main" val="0"/>
              </a:ext>
            </a:extLst>
          </a:blip>
          <a:srcRect l="5104" t="5177" r="5104" b="4261"/>
          <a:stretch/>
        </p:blipFill>
        <p:spPr>
          <a:xfrm>
            <a:off x="-1" y="0"/>
            <a:ext cx="24377651" cy="13830005"/>
          </a:xfrm>
          <a:prstGeom prst="rect">
            <a:avLst/>
          </a:prstGeom>
        </p:spPr>
      </p:pic>
      <p:sp>
        <p:nvSpPr>
          <p:cNvPr id="2" name="Title 1">
            <a:extLst>
              <a:ext uri="{FF2B5EF4-FFF2-40B4-BE49-F238E27FC236}">
                <a16:creationId xmlns:a16="http://schemas.microsoft.com/office/drawing/2014/main" id="{E71B7643-2852-2CF7-AD2F-B063210740DA}"/>
              </a:ext>
            </a:extLst>
          </p:cNvPr>
          <p:cNvSpPr>
            <a:spLocks noGrp="1"/>
          </p:cNvSpPr>
          <p:nvPr>
            <p:ph type="title"/>
          </p:nvPr>
        </p:nvSpPr>
        <p:spPr>
          <a:xfrm>
            <a:off x="1472050" y="1444839"/>
            <a:ext cx="21433548" cy="4142270"/>
          </a:xfrm>
        </p:spPr>
        <p:txBody>
          <a:bodyPr/>
          <a:lstStyle/>
          <a:p>
            <a:r>
              <a:rPr lang="en-US" sz="10500" dirty="0">
                <a:effectLst>
                  <a:outerShdw blurRad="50800" dist="38100" dir="2700000" algn="tl" rotWithShape="0">
                    <a:prstClr val="black">
                      <a:alpha val="40000"/>
                    </a:prstClr>
                  </a:outerShdw>
                </a:effectLst>
              </a:rPr>
              <a:t>Mathematical derivations</a:t>
            </a:r>
          </a:p>
        </p:txBody>
      </p:sp>
      <p:sp>
        <p:nvSpPr>
          <p:cNvPr id="7" name="TextBox 6">
            <a:extLst>
              <a:ext uri="{FF2B5EF4-FFF2-40B4-BE49-F238E27FC236}">
                <a16:creationId xmlns:a16="http://schemas.microsoft.com/office/drawing/2014/main" id="{13488C71-D4D7-DD2A-6D2D-67589AACAEEF}"/>
              </a:ext>
            </a:extLst>
          </p:cNvPr>
          <p:cNvSpPr txBox="1"/>
          <p:nvPr/>
        </p:nvSpPr>
        <p:spPr>
          <a:xfrm>
            <a:off x="0" y="6538713"/>
            <a:ext cx="24377650" cy="3180358"/>
          </a:xfrm>
          <a:prstGeom prst="rect">
            <a:avLst/>
          </a:prstGeom>
          <a:noFill/>
        </p:spPr>
        <p:txBody>
          <a:bodyPr wrap="square" rtlCol="0">
            <a:spAutoFit/>
          </a:bodyPr>
          <a:lstStyle/>
          <a:p>
            <a:pPr algn="ctr">
              <a:spcAft>
                <a:spcPts val="2500"/>
              </a:spcAft>
            </a:pPr>
            <a:r>
              <a:rPr lang="en-US" sz="5300" b="1" dirty="0">
                <a:solidFill>
                  <a:schemeClr val="bg1"/>
                </a:solidFill>
                <a:effectLst>
                  <a:outerShdw blurRad="50800" dist="50800" dir="2700000" algn="tl" rotWithShape="0">
                    <a:prstClr val="black">
                      <a:alpha val="40000"/>
                    </a:prstClr>
                  </a:outerShdw>
                </a:effectLst>
              </a:rPr>
              <a:t>Setting up models</a:t>
            </a:r>
          </a:p>
          <a:p>
            <a:pPr algn="ctr">
              <a:spcAft>
                <a:spcPts val="2500"/>
              </a:spcAft>
            </a:pPr>
            <a:r>
              <a:rPr lang="en-US" sz="5300" b="1" dirty="0">
                <a:solidFill>
                  <a:schemeClr val="bg1"/>
                </a:solidFill>
                <a:effectLst>
                  <a:outerShdw blurRad="50800" dist="50800" dir="2700000" algn="tl" rotWithShape="0">
                    <a:prstClr val="black">
                      <a:alpha val="40000"/>
                    </a:prstClr>
                  </a:outerShdw>
                </a:effectLst>
              </a:rPr>
              <a:t>Deriving/solving equations</a:t>
            </a:r>
          </a:p>
          <a:p>
            <a:pPr algn="ctr">
              <a:spcAft>
                <a:spcPts val="2500"/>
              </a:spcAft>
            </a:pPr>
            <a:r>
              <a:rPr lang="en-US" sz="5300" b="1" dirty="0">
                <a:solidFill>
                  <a:schemeClr val="bg1"/>
                </a:solidFill>
                <a:effectLst>
                  <a:outerShdw blurRad="50800" dist="50800" dir="2700000" algn="tl" rotWithShape="0">
                    <a:prstClr val="black">
                      <a:alpha val="40000"/>
                    </a:prstClr>
                  </a:outerShdw>
                </a:effectLst>
              </a:rPr>
              <a:t>Explaining models</a:t>
            </a:r>
          </a:p>
        </p:txBody>
      </p:sp>
      <p:sp>
        <p:nvSpPr>
          <p:cNvPr id="9" name="Rectangle 8">
            <a:extLst>
              <a:ext uri="{FF2B5EF4-FFF2-40B4-BE49-F238E27FC236}">
                <a16:creationId xmlns:a16="http://schemas.microsoft.com/office/drawing/2014/main" id="{372381E5-67DB-D667-724E-53BFA2586103}"/>
              </a:ext>
            </a:extLst>
          </p:cNvPr>
          <p:cNvSpPr/>
          <p:nvPr/>
        </p:nvSpPr>
        <p:spPr>
          <a:xfrm>
            <a:off x="835024" y="792480"/>
            <a:ext cx="22707600" cy="12131040"/>
          </a:xfrm>
          <a:prstGeom prst="rect">
            <a:avLst/>
          </a:prstGeom>
          <a:noFill/>
          <a:ln w="12700">
            <a:solidFill>
              <a:schemeClr val="bg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25039494"/>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26F81EA-1368-1B2B-3AC5-B4C95DEC2F7C}"/>
              </a:ext>
            </a:extLst>
          </p:cNvPr>
          <p:cNvSpPr>
            <a:spLocks noGrp="1"/>
          </p:cNvSpPr>
          <p:nvPr>
            <p:ph type="body" sz="quarter" idx="10"/>
          </p:nvPr>
        </p:nvSpPr>
        <p:spPr>
          <a:xfrm>
            <a:off x="1454399" y="2644053"/>
            <a:ext cx="21390825" cy="9021474"/>
          </a:xfrm>
        </p:spPr>
        <p:txBody>
          <a:bodyPr>
            <a:noAutofit/>
          </a:bodyPr>
          <a:lstStyle/>
          <a:p>
            <a:pPr>
              <a:lnSpc>
                <a:spcPct val="100000"/>
              </a:lnSpc>
              <a:spcBef>
                <a:spcPts val="1000"/>
              </a:spcBef>
              <a:spcAft>
                <a:spcPts val="3500"/>
              </a:spcAft>
            </a:pPr>
            <a:r>
              <a:rPr lang="en-GB" sz="4400" dirty="0"/>
              <a:t>LLMs are becoming increasingly better at mathematical reasoning and application</a:t>
            </a:r>
          </a:p>
          <a:p>
            <a:pPr>
              <a:lnSpc>
                <a:spcPct val="100000"/>
              </a:lnSpc>
              <a:spcBef>
                <a:spcPts val="1000"/>
              </a:spcBef>
              <a:spcAft>
                <a:spcPts val="3500"/>
              </a:spcAft>
            </a:pPr>
            <a:r>
              <a:rPr lang="en-GB" sz="4400" dirty="0"/>
              <a:t>Set up common models and solve basic equations</a:t>
            </a:r>
          </a:p>
          <a:p>
            <a:pPr>
              <a:lnSpc>
                <a:spcPct val="100000"/>
              </a:lnSpc>
              <a:spcBef>
                <a:spcPts val="1000"/>
              </a:spcBef>
              <a:spcAft>
                <a:spcPts val="3500"/>
              </a:spcAft>
            </a:pPr>
            <a:r>
              <a:rPr lang="en-GB" sz="4400" dirty="0"/>
              <a:t>Explain simple mathematical models and equations, aiding educational efforts</a:t>
            </a:r>
          </a:p>
          <a:p>
            <a:pPr>
              <a:lnSpc>
                <a:spcPct val="100000"/>
              </a:lnSpc>
              <a:spcBef>
                <a:spcPts val="2800"/>
              </a:spcBef>
              <a:spcAft>
                <a:spcPts val="1500"/>
              </a:spcAft>
            </a:pPr>
            <a:r>
              <a:rPr lang="en-GB" sz="4400" b="1" dirty="0">
                <a:solidFill>
                  <a:schemeClr val="accent4">
                    <a:lumMod val="75000"/>
                  </a:schemeClr>
                </a:solidFill>
              </a:rPr>
              <a:t>Caveats: </a:t>
            </a:r>
          </a:p>
          <a:p>
            <a:pPr lvl="1">
              <a:lnSpc>
                <a:spcPct val="100000"/>
              </a:lnSpc>
              <a:spcBef>
                <a:spcPts val="1000"/>
              </a:spcBef>
              <a:spcAft>
                <a:spcPts val="1000"/>
              </a:spcAft>
            </a:pPr>
            <a:r>
              <a:rPr lang="en-GB" sz="3900" dirty="0">
                <a:solidFill>
                  <a:schemeClr val="accent4">
                    <a:lumMod val="75000"/>
                  </a:schemeClr>
                </a:solidFill>
              </a:rPr>
              <a:t>Not yet consistently reliable for high-level derivations; careful oversight needed</a:t>
            </a:r>
          </a:p>
          <a:p>
            <a:pPr lvl="1">
              <a:lnSpc>
                <a:spcPct val="100000"/>
              </a:lnSpc>
              <a:spcBef>
                <a:spcPts val="1000"/>
              </a:spcBef>
              <a:spcAft>
                <a:spcPts val="1000"/>
              </a:spcAft>
            </a:pPr>
            <a:r>
              <a:rPr lang="en-GB" sz="3900" dirty="0">
                <a:solidFill>
                  <a:schemeClr val="accent4">
                    <a:lumMod val="75000"/>
                  </a:schemeClr>
                </a:solidFill>
              </a:rPr>
              <a:t>May eventually impact manual problem-solving skills</a:t>
            </a:r>
          </a:p>
        </p:txBody>
      </p:sp>
      <p:sp>
        <p:nvSpPr>
          <p:cNvPr id="3" name="Title 2">
            <a:extLst>
              <a:ext uri="{FF2B5EF4-FFF2-40B4-BE49-F238E27FC236}">
                <a16:creationId xmlns:a16="http://schemas.microsoft.com/office/drawing/2014/main" id="{E9491467-F347-1F1F-0335-7AE2176F27E6}"/>
              </a:ext>
            </a:extLst>
          </p:cNvPr>
          <p:cNvSpPr>
            <a:spLocks noGrp="1"/>
          </p:cNvSpPr>
          <p:nvPr>
            <p:ph type="title"/>
          </p:nvPr>
        </p:nvSpPr>
        <p:spPr/>
        <p:txBody>
          <a:bodyPr/>
          <a:lstStyle/>
          <a:p>
            <a:r>
              <a:rPr lang="en-GB" dirty="0"/>
              <a:t>Mathematical derivations</a:t>
            </a:r>
            <a:endParaRPr lang="en-GB" dirty="0">
              <a:solidFill>
                <a:schemeClr val="tx1">
                  <a:lumMod val="75000"/>
                  <a:lumOff val="25000"/>
                </a:schemeClr>
              </a:solidFill>
            </a:endParaRPr>
          </a:p>
        </p:txBody>
      </p:sp>
      <p:sp>
        <p:nvSpPr>
          <p:cNvPr id="5" name="Rectangle 4">
            <a:extLst>
              <a:ext uri="{FF2B5EF4-FFF2-40B4-BE49-F238E27FC236}">
                <a16:creationId xmlns:a16="http://schemas.microsoft.com/office/drawing/2014/main" id="{F4470247-D5CB-97BF-4ABE-2B214DD0A179}"/>
              </a:ext>
            </a:extLst>
          </p:cNvPr>
          <p:cNvSpPr/>
          <p:nvPr/>
        </p:nvSpPr>
        <p:spPr>
          <a:xfrm>
            <a:off x="1271466" y="2549460"/>
            <a:ext cx="21390825" cy="982016"/>
          </a:xfrm>
          <a:prstGeom prst="rect">
            <a:avLst/>
          </a:prstGeom>
          <a:noFill/>
          <a:ln w="28575">
            <a:solidFill>
              <a:srgbClr val="184296"/>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039139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CEC2A8FD-8F54-3F67-AA83-19D002E6BEB9}"/>
              </a:ext>
            </a:extLst>
          </p:cNvPr>
          <p:cNvSpPr txBox="1"/>
          <p:nvPr/>
        </p:nvSpPr>
        <p:spPr>
          <a:xfrm>
            <a:off x="1690008" y="1273587"/>
            <a:ext cx="8956220" cy="6073458"/>
          </a:xfrm>
          <a:prstGeom prst="rect">
            <a:avLst/>
          </a:prstGeom>
          <a:noFill/>
        </p:spPr>
        <p:txBody>
          <a:bodyPr wrap="square">
            <a:spAutoFit/>
          </a:bodyPr>
          <a:lstStyle/>
          <a:p>
            <a:pPr rtl="0">
              <a:spcBef>
                <a:spcPts val="800"/>
              </a:spcBef>
              <a:spcAft>
                <a:spcPts val="0"/>
              </a:spcAft>
            </a:pPr>
            <a:r>
              <a:rPr lang="en-US" sz="3200" b="1" dirty="0">
                <a:effectLst/>
              </a:rPr>
              <a:t>PROMPT:</a:t>
            </a:r>
          </a:p>
          <a:p>
            <a:pPr rtl="0">
              <a:spcBef>
                <a:spcPts val="800"/>
              </a:spcBef>
              <a:spcAft>
                <a:spcPts val="0"/>
              </a:spcAft>
            </a:pPr>
            <a:endParaRPr lang="en-US" sz="3200" dirty="0">
              <a:effectLst/>
            </a:endParaRPr>
          </a:p>
          <a:p>
            <a:pPr rtl="0">
              <a:spcBef>
                <a:spcPts val="400"/>
              </a:spcBef>
              <a:spcAft>
                <a:spcPts val="0"/>
              </a:spcAft>
            </a:pPr>
            <a:r>
              <a:rPr lang="en-US" sz="3200" b="0" dirty="0">
                <a:effectLst/>
              </a:rPr>
              <a:t>Set up the optimization problem of a consumer with CES preferences over two goods in LaTeX code.</a:t>
            </a:r>
          </a:p>
          <a:p>
            <a:pPr rtl="0">
              <a:spcBef>
                <a:spcPts val="400"/>
              </a:spcBef>
              <a:spcAft>
                <a:spcPts val="0"/>
              </a:spcAft>
            </a:pPr>
            <a:endParaRPr lang="en-US" sz="3200" dirty="0">
              <a:effectLst/>
            </a:endParaRPr>
          </a:p>
          <a:p>
            <a:pPr>
              <a:spcBef>
                <a:spcPts val="800"/>
              </a:spcBef>
            </a:pPr>
            <a:endParaRPr lang="en-US" sz="3200" b="1" dirty="0">
              <a:effectLst/>
            </a:endParaRPr>
          </a:p>
          <a:p>
            <a:pPr>
              <a:spcBef>
                <a:spcPts val="800"/>
              </a:spcBef>
            </a:pPr>
            <a:r>
              <a:rPr lang="en-US" sz="3200" b="1" dirty="0">
                <a:effectLst/>
              </a:rPr>
              <a:t>RESPONSE </a:t>
            </a:r>
            <a:r>
              <a:rPr lang="en-US" sz="2800" i="1" dirty="0">
                <a:effectLst/>
              </a:rPr>
              <a:t>(ChatGPT API):</a:t>
            </a:r>
          </a:p>
          <a:p>
            <a:pPr rtl="0">
              <a:spcBef>
                <a:spcPts val="400"/>
              </a:spcBef>
              <a:spcAft>
                <a:spcPts val="0"/>
              </a:spcAft>
            </a:pPr>
            <a:endParaRPr lang="en-US" sz="3200" dirty="0"/>
          </a:p>
          <a:p>
            <a:pPr rtl="0">
              <a:spcBef>
                <a:spcPts val="400"/>
              </a:spcBef>
              <a:spcAft>
                <a:spcPts val="0"/>
              </a:spcAft>
            </a:pPr>
            <a:r>
              <a:rPr lang="en-US" sz="3200" dirty="0">
                <a:solidFill>
                  <a:srgbClr val="7030A0"/>
                </a:solidFill>
              </a:rPr>
              <a:t>[LaTeX code]</a:t>
            </a:r>
          </a:p>
          <a:p>
            <a:pPr rtl="0">
              <a:spcBef>
                <a:spcPts val="400"/>
              </a:spcBef>
              <a:spcAft>
                <a:spcPts val="0"/>
              </a:spcAft>
            </a:pPr>
            <a:endParaRPr lang="en-US" sz="3200" dirty="0"/>
          </a:p>
        </p:txBody>
      </p:sp>
      <p:pic>
        <p:nvPicPr>
          <p:cNvPr id="12" name="Picture 11" descr="A paper with math equations&#10;&#10;Description automatically generated">
            <a:extLst>
              <a:ext uri="{FF2B5EF4-FFF2-40B4-BE49-F238E27FC236}">
                <a16:creationId xmlns:a16="http://schemas.microsoft.com/office/drawing/2014/main" id="{DAB2C3A7-1DC5-3862-AC4F-A00C8C79AF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64814" y="1121123"/>
            <a:ext cx="8956220" cy="12146340"/>
          </a:xfrm>
          <a:prstGeom prst="rect">
            <a:avLst/>
          </a:prstGeom>
        </p:spPr>
      </p:pic>
      <p:cxnSp>
        <p:nvCxnSpPr>
          <p:cNvPr id="14" name="Straight Arrow Connector 13">
            <a:extLst>
              <a:ext uri="{FF2B5EF4-FFF2-40B4-BE49-F238E27FC236}">
                <a16:creationId xmlns:a16="http://schemas.microsoft.com/office/drawing/2014/main" id="{A3A8BDEA-9FBF-EF0E-35EB-0E06CE46D0C7}"/>
              </a:ext>
            </a:extLst>
          </p:cNvPr>
          <p:cNvCxnSpPr/>
          <p:nvPr/>
        </p:nvCxnSpPr>
        <p:spPr>
          <a:xfrm>
            <a:off x="4742996" y="6489224"/>
            <a:ext cx="7445829" cy="0"/>
          </a:xfrm>
          <a:prstGeom prst="straightConnector1">
            <a:avLst/>
          </a:prstGeom>
          <a:ln w="76200">
            <a:solidFill>
              <a:srgbClr val="184296"/>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A8B4239-2C43-8644-D0FD-8DFA1E7ABD58}"/>
              </a:ext>
            </a:extLst>
          </p:cNvPr>
          <p:cNvSpPr txBox="1"/>
          <p:nvPr/>
        </p:nvSpPr>
        <p:spPr>
          <a:xfrm>
            <a:off x="4742995" y="6654271"/>
            <a:ext cx="7445829" cy="477054"/>
          </a:xfrm>
          <a:prstGeom prst="rect">
            <a:avLst/>
          </a:prstGeom>
          <a:noFill/>
        </p:spPr>
        <p:txBody>
          <a:bodyPr wrap="square">
            <a:spAutoFit/>
          </a:bodyPr>
          <a:lstStyle/>
          <a:p>
            <a:pPr algn="ctr" rtl="0">
              <a:spcBef>
                <a:spcPts val="800"/>
              </a:spcBef>
              <a:spcAft>
                <a:spcPts val="0"/>
              </a:spcAft>
            </a:pPr>
            <a:r>
              <a:rPr lang="en-US" sz="2500" b="1" dirty="0">
                <a:solidFill>
                  <a:srgbClr val="184296"/>
                </a:solidFill>
                <a:effectLst/>
              </a:rPr>
              <a:t>Copy-paste to LaTeX editor</a:t>
            </a:r>
            <a:endParaRPr lang="en-US" sz="2500" dirty="0">
              <a:solidFill>
                <a:srgbClr val="184296"/>
              </a:solidFill>
              <a:effectLst/>
            </a:endParaRPr>
          </a:p>
        </p:txBody>
      </p:sp>
      <p:sp>
        <p:nvSpPr>
          <p:cNvPr id="2" name="TextBox 1">
            <a:extLst>
              <a:ext uri="{FF2B5EF4-FFF2-40B4-BE49-F238E27FC236}">
                <a16:creationId xmlns:a16="http://schemas.microsoft.com/office/drawing/2014/main" id="{DCA76E39-81D9-D758-CEAA-3682D23AA259}"/>
              </a:ext>
            </a:extLst>
          </p:cNvPr>
          <p:cNvSpPr txBox="1"/>
          <p:nvPr/>
        </p:nvSpPr>
        <p:spPr>
          <a:xfrm>
            <a:off x="4816928" y="237873"/>
            <a:ext cx="18949306" cy="523220"/>
          </a:xfrm>
          <a:prstGeom prst="rect">
            <a:avLst/>
          </a:prstGeom>
          <a:noFill/>
          <a:ln>
            <a:noFill/>
          </a:ln>
        </p:spPr>
        <p:txBody>
          <a:bodyPr wrap="square">
            <a:spAutoFit/>
          </a:bodyPr>
          <a:lstStyle/>
          <a:p>
            <a:pPr marL="3157538" indent="-3157538" algn="r">
              <a:spcBef>
                <a:spcPts val="800"/>
              </a:spcBef>
            </a:pPr>
            <a:r>
              <a:rPr lang="en-US" sz="2800" b="1" dirty="0">
                <a:solidFill>
                  <a:schemeClr val="tx1">
                    <a:lumMod val="50000"/>
                    <a:lumOff val="50000"/>
                  </a:schemeClr>
                </a:solidFill>
                <a:effectLst/>
              </a:rPr>
              <a:t>Mathematical derivations: Setting up models</a:t>
            </a:r>
          </a:p>
        </p:txBody>
      </p:sp>
      <p:sp>
        <p:nvSpPr>
          <p:cNvPr id="7" name="TextBox 6">
            <a:extLst>
              <a:ext uri="{FF2B5EF4-FFF2-40B4-BE49-F238E27FC236}">
                <a16:creationId xmlns:a16="http://schemas.microsoft.com/office/drawing/2014/main" id="{331A1FDF-9E7B-F4FB-E2DA-5FAD1DD2227C}"/>
              </a:ext>
            </a:extLst>
          </p:cNvPr>
          <p:cNvSpPr txBox="1"/>
          <p:nvPr/>
        </p:nvSpPr>
        <p:spPr>
          <a:xfrm>
            <a:off x="3659280" y="12059513"/>
            <a:ext cx="7207475" cy="1015663"/>
          </a:xfrm>
          <a:prstGeom prst="rect">
            <a:avLst/>
          </a:prstGeom>
          <a:noFill/>
        </p:spPr>
        <p:txBody>
          <a:bodyPr wrap="square">
            <a:spAutoFit/>
          </a:bodyPr>
          <a:lstStyle/>
          <a:p>
            <a:r>
              <a:rPr lang="en-US" sz="2000" dirty="0">
                <a:solidFill>
                  <a:srgbClr val="102348"/>
                </a:solidFill>
              </a:rPr>
              <a:t>From: Korinek, A. (2023): “Generative AI for Economic Research: Use Cases and Implications for Economists“. Journal of Economic Literature 61 (4): 1281–1317.</a:t>
            </a:r>
          </a:p>
        </p:txBody>
      </p:sp>
    </p:spTree>
    <p:extLst>
      <p:ext uri="{BB962C8B-B14F-4D97-AF65-F5344CB8AC3E}">
        <p14:creationId xmlns:p14="http://schemas.microsoft.com/office/powerpoint/2010/main" val="32611536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xEl>
                                              <p:pRg st="5" end="5"/>
                                            </p:txEl>
                                          </p:spTgt>
                                        </p:tgtEl>
                                        <p:attrNameLst>
                                          <p:attrName>style.visibility</p:attrName>
                                        </p:attrNameLst>
                                      </p:cBhvr>
                                      <p:to>
                                        <p:strVal val="visible"/>
                                      </p:to>
                                    </p:set>
                                    <p:animEffect transition="in" filter="fade">
                                      <p:cBhvr>
                                        <p:cTn id="7" dur="500"/>
                                        <p:tgtEl>
                                          <p:spTgt spid="10">
                                            <p:txEl>
                                              <p:pRg st="5" end="5"/>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0">
                                            <p:txEl>
                                              <p:pRg st="7" end="7"/>
                                            </p:txEl>
                                          </p:spTgt>
                                        </p:tgtEl>
                                        <p:attrNameLst>
                                          <p:attrName>style.visibility</p:attrName>
                                        </p:attrNameLst>
                                      </p:cBhvr>
                                      <p:to>
                                        <p:strVal val="visible"/>
                                      </p:to>
                                    </p:set>
                                    <p:animEffect transition="in" filter="fade">
                                      <p:cBhvr>
                                        <p:cTn id="10" dur="500"/>
                                        <p:tgtEl>
                                          <p:spTgt spid="10">
                                            <p:txEl>
                                              <p:pRg st="7" end="7"/>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500"/>
                                        <p:tgtEl>
                                          <p:spTgt spid="15"/>
                                        </p:tgtEl>
                                      </p:cBhvr>
                                    </p:animEffect>
                                  </p:childTnLst>
                                </p:cTn>
                              </p:par>
                              <p:par>
                                <p:cTn id="17" presetID="10"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CEC2A8FD-8F54-3F67-AA83-19D002E6BEB9}"/>
              </a:ext>
            </a:extLst>
          </p:cNvPr>
          <p:cNvSpPr txBox="1"/>
          <p:nvPr/>
        </p:nvSpPr>
        <p:spPr>
          <a:xfrm>
            <a:off x="1690008" y="1121187"/>
            <a:ext cx="9793780" cy="10515699"/>
          </a:xfrm>
          <a:prstGeom prst="rect">
            <a:avLst/>
          </a:prstGeom>
          <a:noFill/>
        </p:spPr>
        <p:txBody>
          <a:bodyPr wrap="square">
            <a:spAutoFit/>
          </a:bodyPr>
          <a:lstStyle/>
          <a:p>
            <a:pPr rtl="0">
              <a:spcBef>
                <a:spcPts val="800"/>
              </a:spcBef>
              <a:spcAft>
                <a:spcPts val="0"/>
              </a:spcAft>
            </a:pPr>
            <a:r>
              <a:rPr lang="en-US" sz="3200" b="1" dirty="0">
                <a:effectLst/>
              </a:rPr>
              <a:t>PROMPT:</a:t>
            </a:r>
          </a:p>
          <a:p>
            <a:pPr rtl="0">
              <a:spcBef>
                <a:spcPts val="800"/>
              </a:spcBef>
              <a:spcAft>
                <a:spcPts val="0"/>
              </a:spcAft>
            </a:pPr>
            <a:endParaRPr lang="en-US" sz="1500" dirty="0">
              <a:effectLst/>
            </a:endParaRPr>
          </a:p>
          <a:p>
            <a:pPr rtl="0">
              <a:spcBef>
                <a:spcPts val="400"/>
              </a:spcBef>
              <a:spcAft>
                <a:spcPts val="0"/>
              </a:spcAft>
            </a:pPr>
            <a:r>
              <a:rPr lang="en-US" sz="3200" b="0" dirty="0">
                <a:effectLst/>
              </a:rPr>
              <a:t>Can you explain what this model is, how to get from one step to the next, and what the intuition for each step is? Provide the full response in LaTeX format. </a:t>
            </a:r>
            <a:r>
              <a:rPr lang="en-US" sz="3200" b="0" dirty="0">
                <a:solidFill>
                  <a:srgbClr val="7030A0"/>
                </a:solidFill>
                <a:effectLst/>
              </a:rPr>
              <a:t>[Equations pasted in LaTeX format.]</a:t>
            </a:r>
          </a:p>
          <a:p>
            <a:pPr rtl="0">
              <a:spcBef>
                <a:spcPts val="400"/>
              </a:spcBef>
              <a:spcAft>
                <a:spcPts val="0"/>
              </a:spcAft>
            </a:pPr>
            <a:endParaRPr lang="en-US" sz="2500" dirty="0">
              <a:effectLst/>
            </a:endParaRPr>
          </a:p>
          <a:p>
            <a:pPr rtl="0">
              <a:spcBef>
                <a:spcPts val="400"/>
              </a:spcBef>
              <a:spcAft>
                <a:spcPts val="0"/>
              </a:spcAft>
            </a:pPr>
            <a:endParaRPr lang="en-US" sz="2500" dirty="0"/>
          </a:p>
          <a:p>
            <a:pPr rtl="0">
              <a:spcBef>
                <a:spcPts val="400"/>
              </a:spcBef>
              <a:spcAft>
                <a:spcPts val="0"/>
              </a:spcAft>
            </a:pPr>
            <a:endParaRPr lang="en-US" sz="2500" dirty="0">
              <a:effectLst/>
            </a:endParaRPr>
          </a:p>
          <a:p>
            <a:pPr rtl="0">
              <a:spcBef>
                <a:spcPts val="400"/>
              </a:spcBef>
              <a:spcAft>
                <a:spcPts val="0"/>
              </a:spcAft>
            </a:pPr>
            <a:endParaRPr lang="en-US" sz="2500" dirty="0"/>
          </a:p>
          <a:p>
            <a:pPr rtl="0">
              <a:spcBef>
                <a:spcPts val="400"/>
              </a:spcBef>
              <a:spcAft>
                <a:spcPts val="0"/>
              </a:spcAft>
            </a:pPr>
            <a:endParaRPr lang="en-US" sz="2500" dirty="0">
              <a:effectLst/>
            </a:endParaRPr>
          </a:p>
          <a:p>
            <a:pPr rtl="0">
              <a:spcBef>
                <a:spcPts val="400"/>
              </a:spcBef>
              <a:spcAft>
                <a:spcPts val="0"/>
              </a:spcAft>
            </a:pPr>
            <a:endParaRPr lang="en-US" sz="2500" dirty="0"/>
          </a:p>
          <a:p>
            <a:pPr rtl="0">
              <a:spcBef>
                <a:spcPts val="400"/>
              </a:spcBef>
              <a:spcAft>
                <a:spcPts val="0"/>
              </a:spcAft>
            </a:pPr>
            <a:endParaRPr lang="en-US" sz="2500" dirty="0">
              <a:effectLst/>
            </a:endParaRPr>
          </a:p>
          <a:p>
            <a:pPr rtl="0">
              <a:spcBef>
                <a:spcPts val="400"/>
              </a:spcBef>
              <a:spcAft>
                <a:spcPts val="0"/>
              </a:spcAft>
            </a:pPr>
            <a:endParaRPr lang="en-US" sz="2500" dirty="0"/>
          </a:p>
          <a:p>
            <a:pPr rtl="0">
              <a:spcBef>
                <a:spcPts val="400"/>
              </a:spcBef>
              <a:spcAft>
                <a:spcPts val="0"/>
              </a:spcAft>
            </a:pPr>
            <a:endParaRPr lang="en-US" sz="2500" dirty="0">
              <a:effectLst/>
            </a:endParaRPr>
          </a:p>
          <a:p>
            <a:pPr rtl="0">
              <a:spcBef>
                <a:spcPts val="400"/>
              </a:spcBef>
              <a:spcAft>
                <a:spcPts val="0"/>
              </a:spcAft>
            </a:pPr>
            <a:endParaRPr lang="en-US" sz="2500" dirty="0"/>
          </a:p>
          <a:p>
            <a:pPr rtl="0">
              <a:spcBef>
                <a:spcPts val="400"/>
              </a:spcBef>
              <a:spcAft>
                <a:spcPts val="0"/>
              </a:spcAft>
            </a:pPr>
            <a:endParaRPr lang="en-US" sz="2500" dirty="0">
              <a:effectLst/>
            </a:endParaRPr>
          </a:p>
          <a:p>
            <a:pPr rtl="0">
              <a:spcBef>
                <a:spcPts val="400"/>
              </a:spcBef>
              <a:spcAft>
                <a:spcPts val="0"/>
              </a:spcAft>
            </a:pPr>
            <a:endParaRPr lang="en-US" sz="2500" dirty="0">
              <a:effectLst/>
            </a:endParaRPr>
          </a:p>
          <a:p>
            <a:pPr>
              <a:spcBef>
                <a:spcPts val="800"/>
              </a:spcBef>
            </a:pPr>
            <a:endParaRPr lang="en-US" sz="2500" b="1" dirty="0"/>
          </a:p>
          <a:p>
            <a:pPr>
              <a:spcBef>
                <a:spcPts val="800"/>
              </a:spcBef>
            </a:pPr>
            <a:r>
              <a:rPr lang="en-US" sz="3200" b="1" dirty="0"/>
              <a:t>RESPONSE </a:t>
            </a:r>
            <a:r>
              <a:rPr lang="en-US" sz="2800" i="1" dirty="0"/>
              <a:t>(GPT-4 via the ChatGPT Plus web interface):</a:t>
            </a:r>
            <a:endParaRPr lang="en-US" sz="2800" i="1" dirty="0">
              <a:effectLst/>
            </a:endParaRPr>
          </a:p>
          <a:p>
            <a:pPr>
              <a:spcBef>
                <a:spcPts val="400"/>
              </a:spcBef>
            </a:pPr>
            <a:endParaRPr lang="en-US" sz="1500" dirty="0">
              <a:solidFill>
                <a:srgbClr val="7030A0"/>
              </a:solidFill>
            </a:endParaRPr>
          </a:p>
          <a:p>
            <a:pPr>
              <a:spcBef>
                <a:spcPts val="400"/>
              </a:spcBef>
            </a:pPr>
            <a:r>
              <a:rPr lang="en-US" sz="3200" dirty="0">
                <a:solidFill>
                  <a:srgbClr val="7030A0"/>
                </a:solidFill>
              </a:rPr>
              <a:t>[LaTeX code]</a:t>
            </a:r>
          </a:p>
          <a:p>
            <a:pPr rtl="0">
              <a:spcBef>
                <a:spcPts val="400"/>
              </a:spcBef>
              <a:spcAft>
                <a:spcPts val="0"/>
              </a:spcAft>
            </a:pPr>
            <a:endParaRPr lang="en-US" sz="2500" dirty="0"/>
          </a:p>
        </p:txBody>
      </p:sp>
      <p:pic>
        <p:nvPicPr>
          <p:cNvPr id="12" name="Picture 11">
            <a:extLst>
              <a:ext uri="{FF2B5EF4-FFF2-40B4-BE49-F238E27FC236}">
                <a16:creationId xmlns:a16="http://schemas.microsoft.com/office/drawing/2014/main" id="{DAB2C3A7-1DC5-3862-AC4F-A00C8C79AFC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3161010" y="1242590"/>
            <a:ext cx="9526632" cy="11778381"/>
          </a:xfrm>
          <a:prstGeom prst="rect">
            <a:avLst/>
          </a:prstGeom>
        </p:spPr>
      </p:pic>
      <p:cxnSp>
        <p:nvCxnSpPr>
          <p:cNvPr id="14" name="Straight Arrow Connector 13">
            <a:extLst>
              <a:ext uri="{FF2B5EF4-FFF2-40B4-BE49-F238E27FC236}">
                <a16:creationId xmlns:a16="http://schemas.microsoft.com/office/drawing/2014/main" id="{A3A8BDEA-9FBF-EF0E-35EB-0E06CE46D0C7}"/>
              </a:ext>
            </a:extLst>
          </p:cNvPr>
          <p:cNvCxnSpPr>
            <a:cxnSpLocks/>
          </p:cNvCxnSpPr>
          <p:nvPr/>
        </p:nvCxnSpPr>
        <p:spPr>
          <a:xfrm>
            <a:off x="4485179" y="10846861"/>
            <a:ext cx="8180120" cy="0"/>
          </a:xfrm>
          <a:prstGeom prst="straightConnector1">
            <a:avLst/>
          </a:prstGeom>
          <a:ln w="76200">
            <a:solidFill>
              <a:srgbClr val="184296"/>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A8B4239-2C43-8644-D0FD-8DFA1E7ABD58}"/>
              </a:ext>
            </a:extLst>
          </p:cNvPr>
          <p:cNvSpPr txBox="1"/>
          <p:nvPr/>
        </p:nvSpPr>
        <p:spPr>
          <a:xfrm>
            <a:off x="4485179" y="10951081"/>
            <a:ext cx="8180120" cy="477054"/>
          </a:xfrm>
          <a:prstGeom prst="rect">
            <a:avLst/>
          </a:prstGeom>
          <a:noFill/>
        </p:spPr>
        <p:txBody>
          <a:bodyPr wrap="square">
            <a:spAutoFit/>
          </a:bodyPr>
          <a:lstStyle/>
          <a:p>
            <a:pPr algn="ctr" rtl="0">
              <a:spcBef>
                <a:spcPts val="800"/>
              </a:spcBef>
              <a:spcAft>
                <a:spcPts val="0"/>
              </a:spcAft>
            </a:pPr>
            <a:r>
              <a:rPr lang="en-US" sz="2500" b="1" dirty="0">
                <a:solidFill>
                  <a:srgbClr val="184296"/>
                </a:solidFill>
                <a:effectLst/>
              </a:rPr>
              <a:t>Copy-paste to LaTeX editor</a:t>
            </a:r>
            <a:endParaRPr lang="en-US" sz="2500" dirty="0">
              <a:solidFill>
                <a:srgbClr val="184296"/>
              </a:solidFill>
              <a:effectLst/>
            </a:endParaRPr>
          </a:p>
        </p:txBody>
      </p:sp>
      <p:pic>
        <p:nvPicPr>
          <p:cNvPr id="3" name="Picture 2" descr="A math equations on a white background&#10;&#10;Description automatically generated">
            <a:extLst>
              <a:ext uri="{FF2B5EF4-FFF2-40B4-BE49-F238E27FC236}">
                <a16:creationId xmlns:a16="http://schemas.microsoft.com/office/drawing/2014/main" id="{6FB9E278-23E2-9E3C-0E58-F54B2E3881F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90008" y="4301718"/>
            <a:ext cx="8180120" cy="5050523"/>
          </a:xfrm>
          <a:prstGeom prst="rect">
            <a:avLst/>
          </a:prstGeom>
        </p:spPr>
      </p:pic>
      <p:sp>
        <p:nvSpPr>
          <p:cNvPr id="2" name="TextBox 1">
            <a:extLst>
              <a:ext uri="{FF2B5EF4-FFF2-40B4-BE49-F238E27FC236}">
                <a16:creationId xmlns:a16="http://schemas.microsoft.com/office/drawing/2014/main" id="{2791059B-2C8C-1494-D686-64C692C82573}"/>
              </a:ext>
            </a:extLst>
          </p:cNvPr>
          <p:cNvSpPr txBox="1"/>
          <p:nvPr/>
        </p:nvSpPr>
        <p:spPr>
          <a:xfrm>
            <a:off x="4816928" y="237873"/>
            <a:ext cx="18949306" cy="523220"/>
          </a:xfrm>
          <a:prstGeom prst="rect">
            <a:avLst/>
          </a:prstGeom>
          <a:noFill/>
          <a:ln>
            <a:noFill/>
          </a:ln>
        </p:spPr>
        <p:txBody>
          <a:bodyPr wrap="square">
            <a:spAutoFit/>
          </a:bodyPr>
          <a:lstStyle/>
          <a:p>
            <a:pPr marL="3157538" indent="-3157538" algn="r">
              <a:spcBef>
                <a:spcPts val="800"/>
              </a:spcBef>
            </a:pPr>
            <a:r>
              <a:rPr lang="en-US" sz="2800" b="1" dirty="0">
                <a:solidFill>
                  <a:schemeClr val="tx1">
                    <a:lumMod val="50000"/>
                    <a:lumOff val="50000"/>
                  </a:schemeClr>
                </a:solidFill>
                <a:effectLst/>
              </a:rPr>
              <a:t>Mathematical derivations: Explaining models</a:t>
            </a:r>
          </a:p>
        </p:txBody>
      </p:sp>
      <p:sp>
        <p:nvSpPr>
          <p:cNvPr id="5" name="TextBox 4">
            <a:extLst>
              <a:ext uri="{FF2B5EF4-FFF2-40B4-BE49-F238E27FC236}">
                <a16:creationId xmlns:a16="http://schemas.microsoft.com/office/drawing/2014/main" id="{B5C61E3C-591C-5817-C534-FB77D1E0606D}"/>
              </a:ext>
            </a:extLst>
          </p:cNvPr>
          <p:cNvSpPr txBox="1"/>
          <p:nvPr/>
        </p:nvSpPr>
        <p:spPr>
          <a:xfrm>
            <a:off x="3659280" y="12059513"/>
            <a:ext cx="7207475" cy="1015663"/>
          </a:xfrm>
          <a:prstGeom prst="rect">
            <a:avLst/>
          </a:prstGeom>
          <a:noFill/>
        </p:spPr>
        <p:txBody>
          <a:bodyPr wrap="square">
            <a:spAutoFit/>
          </a:bodyPr>
          <a:lstStyle/>
          <a:p>
            <a:r>
              <a:rPr lang="en-US" sz="2000" dirty="0">
                <a:solidFill>
                  <a:srgbClr val="102348"/>
                </a:solidFill>
              </a:rPr>
              <a:t>From: Korinek, A. (2023): “Generative AI for Economic Research: Use Cases and Implications for Economists“. Journal of Economic Literature 61 (4): 1281–1317.</a:t>
            </a:r>
          </a:p>
        </p:txBody>
      </p:sp>
    </p:spTree>
    <p:extLst>
      <p:ext uri="{BB962C8B-B14F-4D97-AF65-F5344CB8AC3E}">
        <p14:creationId xmlns:p14="http://schemas.microsoft.com/office/powerpoint/2010/main" val="8944949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xEl>
                                              <p:pRg st="16" end="16"/>
                                            </p:txEl>
                                          </p:spTgt>
                                        </p:tgtEl>
                                        <p:attrNameLst>
                                          <p:attrName>style.visibility</p:attrName>
                                        </p:attrNameLst>
                                      </p:cBhvr>
                                      <p:to>
                                        <p:strVal val="visible"/>
                                      </p:to>
                                    </p:set>
                                    <p:animEffect transition="in" filter="fade">
                                      <p:cBhvr>
                                        <p:cTn id="7" dur="500"/>
                                        <p:tgtEl>
                                          <p:spTgt spid="10">
                                            <p:txEl>
                                              <p:pRg st="16" end="16"/>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0">
                                            <p:txEl>
                                              <p:pRg st="18" end="18"/>
                                            </p:txEl>
                                          </p:spTgt>
                                        </p:tgtEl>
                                        <p:attrNameLst>
                                          <p:attrName>style.visibility</p:attrName>
                                        </p:attrNameLst>
                                      </p:cBhvr>
                                      <p:to>
                                        <p:strVal val="visible"/>
                                      </p:to>
                                    </p:set>
                                    <p:animEffect transition="in" filter="fade">
                                      <p:cBhvr>
                                        <p:cTn id="10" dur="500"/>
                                        <p:tgtEl>
                                          <p:spTgt spid="10">
                                            <p:txEl>
                                              <p:pRg st="18" end="18"/>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par>
                                <p:cTn id="14" presetID="10" presetClass="entr" presetSubtype="0" fill="hold"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par>
                                <p:cTn id="17" presetID="10"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picture containing colorfulness, screenshot, blue, art&#10;&#10;Description automatically generated">
            <a:extLst>
              <a:ext uri="{FF2B5EF4-FFF2-40B4-BE49-F238E27FC236}">
                <a16:creationId xmlns:a16="http://schemas.microsoft.com/office/drawing/2014/main" id="{E69997D3-5584-EBC7-A2B4-F56BB970E095}"/>
              </a:ext>
            </a:extLst>
          </p:cNvPr>
          <p:cNvPicPr>
            <a:picLocks noChangeAspect="1"/>
          </p:cNvPicPr>
          <p:nvPr/>
        </p:nvPicPr>
        <p:blipFill rotWithShape="1">
          <a:blip r:embed="rId3" cstate="email">
            <a:alphaModFix amt="35000"/>
            <a:extLst>
              <a:ext uri="{28A0092B-C50C-407E-A947-70E740481C1C}">
                <a14:useLocalDpi xmlns:a14="http://schemas.microsoft.com/office/drawing/2010/main" val="0"/>
              </a:ext>
            </a:extLst>
          </a:blip>
          <a:srcRect l="5104" t="5177" r="5104" b="4261"/>
          <a:stretch/>
        </p:blipFill>
        <p:spPr>
          <a:xfrm>
            <a:off x="-1" y="0"/>
            <a:ext cx="24377651" cy="13830005"/>
          </a:xfrm>
          <a:prstGeom prst="rect">
            <a:avLst/>
          </a:prstGeom>
        </p:spPr>
      </p:pic>
      <p:sp>
        <p:nvSpPr>
          <p:cNvPr id="2" name="Title 1">
            <a:extLst>
              <a:ext uri="{FF2B5EF4-FFF2-40B4-BE49-F238E27FC236}">
                <a16:creationId xmlns:a16="http://schemas.microsoft.com/office/drawing/2014/main" id="{E71B7643-2852-2CF7-AD2F-B063210740DA}"/>
              </a:ext>
            </a:extLst>
          </p:cNvPr>
          <p:cNvSpPr>
            <a:spLocks noGrp="1"/>
          </p:cNvSpPr>
          <p:nvPr>
            <p:ph type="title"/>
          </p:nvPr>
        </p:nvSpPr>
        <p:spPr>
          <a:xfrm>
            <a:off x="1472050" y="1444839"/>
            <a:ext cx="21433548" cy="4142270"/>
          </a:xfrm>
        </p:spPr>
        <p:txBody>
          <a:bodyPr/>
          <a:lstStyle/>
          <a:p>
            <a:r>
              <a:rPr lang="en-US" sz="10500" dirty="0">
                <a:effectLst>
                  <a:outerShdw blurRad="50800" dist="38100" dir="2700000" algn="tl" rotWithShape="0">
                    <a:prstClr val="black">
                      <a:alpha val="40000"/>
                    </a:prstClr>
                  </a:outerShdw>
                </a:effectLst>
              </a:rPr>
              <a:t>Data analysis</a:t>
            </a:r>
          </a:p>
        </p:txBody>
      </p:sp>
      <p:sp>
        <p:nvSpPr>
          <p:cNvPr id="7" name="TextBox 6">
            <a:extLst>
              <a:ext uri="{FF2B5EF4-FFF2-40B4-BE49-F238E27FC236}">
                <a16:creationId xmlns:a16="http://schemas.microsoft.com/office/drawing/2014/main" id="{13488C71-D4D7-DD2A-6D2D-67589AACAEEF}"/>
              </a:ext>
            </a:extLst>
          </p:cNvPr>
          <p:cNvSpPr txBox="1"/>
          <p:nvPr/>
        </p:nvSpPr>
        <p:spPr>
          <a:xfrm>
            <a:off x="0" y="5331077"/>
            <a:ext cx="24377650" cy="6268383"/>
          </a:xfrm>
          <a:prstGeom prst="rect">
            <a:avLst/>
          </a:prstGeom>
          <a:noFill/>
        </p:spPr>
        <p:txBody>
          <a:bodyPr wrap="square" rtlCol="0">
            <a:spAutoFit/>
          </a:bodyPr>
          <a:lstStyle/>
          <a:p>
            <a:pPr algn="ctr">
              <a:spcAft>
                <a:spcPts val="2000"/>
              </a:spcAft>
            </a:pPr>
            <a:r>
              <a:rPr lang="en-US" sz="5300" b="1" dirty="0">
                <a:solidFill>
                  <a:schemeClr val="bg1"/>
                </a:solidFill>
                <a:effectLst>
                  <a:outerShdw blurRad="50800" dist="50800" dir="2700000" algn="tl" rotWithShape="0">
                    <a:prstClr val="black">
                      <a:alpha val="40000"/>
                    </a:prstClr>
                  </a:outerShdw>
                </a:effectLst>
              </a:rPr>
              <a:t>Creating figures from data</a:t>
            </a:r>
          </a:p>
          <a:p>
            <a:pPr algn="ctr">
              <a:spcAft>
                <a:spcPts val="2000"/>
              </a:spcAft>
            </a:pPr>
            <a:r>
              <a:rPr lang="en-US" sz="5300" b="1" dirty="0">
                <a:solidFill>
                  <a:schemeClr val="bg1"/>
                </a:solidFill>
                <a:effectLst>
                  <a:outerShdw blurRad="50800" dist="50800" dir="2700000" algn="tl" rotWithShape="0">
                    <a:prstClr val="black">
                      <a:alpha val="40000"/>
                    </a:prstClr>
                  </a:outerShdw>
                </a:effectLst>
              </a:rPr>
              <a:t>Extracting data</a:t>
            </a:r>
          </a:p>
          <a:p>
            <a:pPr algn="ctr">
              <a:spcAft>
                <a:spcPts val="2000"/>
              </a:spcAft>
            </a:pPr>
            <a:r>
              <a:rPr lang="en-US" sz="5300" b="1" dirty="0">
                <a:solidFill>
                  <a:schemeClr val="bg1"/>
                </a:solidFill>
                <a:effectLst>
                  <a:outerShdw blurRad="50800" dist="50800" dir="2700000" algn="tl" rotWithShape="0">
                    <a:prstClr val="black">
                      <a:alpha val="40000"/>
                    </a:prstClr>
                  </a:outerShdw>
                </a:effectLst>
              </a:rPr>
              <a:t>Reformatting data</a:t>
            </a:r>
          </a:p>
          <a:p>
            <a:pPr algn="ctr">
              <a:spcAft>
                <a:spcPts val="2000"/>
              </a:spcAft>
            </a:pPr>
            <a:r>
              <a:rPr lang="en-US" sz="5300" b="1" dirty="0">
                <a:solidFill>
                  <a:schemeClr val="bg1"/>
                </a:solidFill>
                <a:effectLst>
                  <a:outerShdw blurRad="50800" dist="50800" dir="2700000" algn="tl" rotWithShape="0">
                    <a:prstClr val="black">
                      <a:alpha val="40000"/>
                    </a:prstClr>
                  </a:outerShdw>
                </a:effectLst>
              </a:rPr>
              <a:t>Classifying and scoring text</a:t>
            </a:r>
          </a:p>
          <a:p>
            <a:pPr algn="ctr">
              <a:spcAft>
                <a:spcPts val="2000"/>
              </a:spcAft>
            </a:pPr>
            <a:r>
              <a:rPr lang="en-US" sz="5300" b="1" dirty="0">
                <a:solidFill>
                  <a:schemeClr val="bg1"/>
                </a:solidFill>
                <a:effectLst>
                  <a:outerShdw blurRad="50800" dist="50800" dir="2700000" algn="tl" rotWithShape="0">
                    <a:prstClr val="black">
                      <a:alpha val="40000"/>
                    </a:prstClr>
                  </a:outerShdw>
                </a:effectLst>
              </a:rPr>
              <a:t>Extracting sentiment</a:t>
            </a:r>
          </a:p>
          <a:p>
            <a:pPr algn="ctr">
              <a:spcAft>
                <a:spcPts val="2000"/>
              </a:spcAft>
            </a:pPr>
            <a:r>
              <a:rPr lang="en-US" sz="5300" b="1" dirty="0">
                <a:solidFill>
                  <a:schemeClr val="bg1"/>
                </a:solidFill>
                <a:effectLst>
                  <a:outerShdw blurRad="50800" dist="50800" dir="2700000" algn="tl" rotWithShape="0">
                    <a:prstClr val="black">
                      <a:alpha val="40000"/>
                    </a:prstClr>
                  </a:outerShdw>
                </a:effectLst>
              </a:rPr>
              <a:t>Simulating human subjects</a:t>
            </a:r>
          </a:p>
        </p:txBody>
      </p:sp>
      <p:sp>
        <p:nvSpPr>
          <p:cNvPr id="9" name="Rectangle 8">
            <a:extLst>
              <a:ext uri="{FF2B5EF4-FFF2-40B4-BE49-F238E27FC236}">
                <a16:creationId xmlns:a16="http://schemas.microsoft.com/office/drawing/2014/main" id="{372381E5-67DB-D667-724E-53BFA2586103}"/>
              </a:ext>
            </a:extLst>
          </p:cNvPr>
          <p:cNvSpPr/>
          <p:nvPr/>
        </p:nvSpPr>
        <p:spPr>
          <a:xfrm>
            <a:off x="835024" y="792480"/>
            <a:ext cx="22707600" cy="12131040"/>
          </a:xfrm>
          <a:prstGeom prst="rect">
            <a:avLst/>
          </a:prstGeom>
          <a:noFill/>
          <a:ln w="12700">
            <a:solidFill>
              <a:schemeClr val="bg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54641791"/>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26F81EA-1368-1B2B-3AC5-B4C95DEC2F7C}"/>
              </a:ext>
            </a:extLst>
          </p:cNvPr>
          <p:cNvSpPr>
            <a:spLocks noGrp="1"/>
          </p:cNvSpPr>
          <p:nvPr>
            <p:ph type="body" sz="quarter" idx="10"/>
          </p:nvPr>
        </p:nvSpPr>
        <p:spPr>
          <a:xfrm>
            <a:off x="1454399" y="2644053"/>
            <a:ext cx="21651785" cy="9021474"/>
          </a:xfrm>
        </p:spPr>
        <p:txBody>
          <a:bodyPr>
            <a:noAutofit/>
          </a:bodyPr>
          <a:lstStyle/>
          <a:p>
            <a:pPr>
              <a:lnSpc>
                <a:spcPct val="100000"/>
              </a:lnSpc>
              <a:spcBef>
                <a:spcPts val="1000"/>
              </a:spcBef>
              <a:spcAft>
                <a:spcPts val="3500"/>
              </a:spcAft>
            </a:pPr>
            <a:r>
              <a:rPr lang="en-GB" sz="4400" dirty="0"/>
              <a:t>LLMs help format, extract, and classify data, and discern text sentiment</a:t>
            </a:r>
          </a:p>
          <a:p>
            <a:pPr>
              <a:lnSpc>
                <a:spcPct val="100000"/>
              </a:lnSpc>
              <a:spcBef>
                <a:spcPts val="1000"/>
              </a:spcBef>
              <a:spcAft>
                <a:spcPts val="3500"/>
              </a:spcAft>
            </a:pPr>
            <a:r>
              <a:rPr lang="en-GB" sz="4400" dirty="0"/>
              <a:t>Generate </a:t>
            </a:r>
            <a:r>
              <a:rPr lang="en-GB" sz="4400" i="1" dirty="0"/>
              <a:t>and run</a:t>
            </a:r>
            <a:r>
              <a:rPr lang="en-GB" sz="4400" dirty="0"/>
              <a:t> code for analysis, with results presented in various formats</a:t>
            </a:r>
          </a:p>
          <a:p>
            <a:pPr>
              <a:lnSpc>
                <a:spcPct val="100000"/>
              </a:lnSpc>
              <a:spcBef>
                <a:spcPts val="1000"/>
              </a:spcBef>
              <a:spcAft>
                <a:spcPts val="3500"/>
              </a:spcAft>
            </a:pPr>
            <a:r>
              <a:rPr lang="en-GB" sz="4400" dirty="0"/>
              <a:t>Produce figures or tables from datasets of your own, or data on websites</a:t>
            </a:r>
          </a:p>
          <a:p>
            <a:pPr>
              <a:lnSpc>
                <a:spcPct val="100000"/>
              </a:lnSpc>
              <a:spcBef>
                <a:spcPts val="1000"/>
              </a:spcBef>
              <a:spcAft>
                <a:spcPts val="3500"/>
              </a:spcAft>
            </a:pPr>
            <a:r>
              <a:rPr lang="en-GB" sz="4400" dirty="0"/>
              <a:t>Replicate economic models</a:t>
            </a:r>
          </a:p>
          <a:p>
            <a:pPr>
              <a:lnSpc>
                <a:spcPct val="100000"/>
              </a:lnSpc>
              <a:spcBef>
                <a:spcPts val="2800"/>
              </a:spcBef>
              <a:spcAft>
                <a:spcPts val="1500"/>
              </a:spcAft>
            </a:pPr>
            <a:r>
              <a:rPr lang="en-GB" sz="4400" b="1" dirty="0">
                <a:solidFill>
                  <a:schemeClr val="accent4">
                    <a:lumMod val="75000"/>
                  </a:schemeClr>
                </a:solidFill>
              </a:rPr>
              <a:t>Caveats</a:t>
            </a:r>
            <a:r>
              <a:rPr lang="en-GB" sz="4400" dirty="0">
                <a:solidFill>
                  <a:schemeClr val="accent4">
                    <a:lumMod val="75000"/>
                  </a:schemeClr>
                </a:solidFill>
              </a:rPr>
              <a:t>: </a:t>
            </a:r>
          </a:p>
          <a:p>
            <a:pPr lvl="1">
              <a:lnSpc>
                <a:spcPct val="100000"/>
              </a:lnSpc>
              <a:spcBef>
                <a:spcPts val="1000"/>
              </a:spcBef>
              <a:spcAft>
                <a:spcPts val="1000"/>
              </a:spcAft>
            </a:pPr>
            <a:r>
              <a:rPr lang="en-GB" sz="3900" dirty="0">
                <a:solidFill>
                  <a:schemeClr val="accent4">
                    <a:lumMod val="75000"/>
                  </a:schemeClr>
                </a:solidFill>
              </a:rPr>
              <a:t>Complex analyses may lack accuracy</a:t>
            </a:r>
          </a:p>
          <a:p>
            <a:pPr lvl="1">
              <a:lnSpc>
                <a:spcPct val="100000"/>
              </a:lnSpc>
              <a:spcBef>
                <a:spcPts val="1000"/>
              </a:spcBef>
              <a:spcAft>
                <a:spcPts val="1000"/>
              </a:spcAft>
            </a:pPr>
            <a:r>
              <a:rPr lang="en-GB" sz="3900" dirty="0">
                <a:solidFill>
                  <a:schemeClr val="accent4">
                    <a:lumMod val="75000"/>
                  </a:schemeClr>
                </a:solidFill>
              </a:rPr>
              <a:t>Extensive iteration recommended</a:t>
            </a:r>
          </a:p>
          <a:p>
            <a:pPr lvl="1">
              <a:lnSpc>
                <a:spcPct val="100000"/>
              </a:lnSpc>
              <a:spcBef>
                <a:spcPts val="1000"/>
              </a:spcBef>
              <a:spcAft>
                <a:spcPts val="1000"/>
              </a:spcAft>
            </a:pPr>
            <a:r>
              <a:rPr lang="en-GB" sz="3900" dirty="0">
                <a:solidFill>
                  <a:schemeClr val="accent4">
                    <a:lumMod val="75000"/>
                  </a:schemeClr>
                </a:solidFill>
              </a:rPr>
              <a:t>Review outputs carefully for mistakes</a:t>
            </a:r>
          </a:p>
        </p:txBody>
      </p:sp>
      <p:sp>
        <p:nvSpPr>
          <p:cNvPr id="3" name="Title 2">
            <a:extLst>
              <a:ext uri="{FF2B5EF4-FFF2-40B4-BE49-F238E27FC236}">
                <a16:creationId xmlns:a16="http://schemas.microsoft.com/office/drawing/2014/main" id="{E9491467-F347-1F1F-0335-7AE2176F27E6}"/>
              </a:ext>
            </a:extLst>
          </p:cNvPr>
          <p:cNvSpPr>
            <a:spLocks noGrp="1"/>
          </p:cNvSpPr>
          <p:nvPr>
            <p:ph type="title"/>
          </p:nvPr>
        </p:nvSpPr>
        <p:spPr/>
        <p:txBody>
          <a:bodyPr/>
          <a:lstStyle/>
          <a:p>
            <a:r>
              <a:rPr lang="en-GB" dirty="0"/>
              <a:t>Data analysis: </a:t>
            </a:r>
            <a:r>
              <a:rPr lang="en-GB" i="1" dirty="0"/>
              <a:t>Streamline data-related tasks</a:t>
            </a:r>
            <a:endParaRPr lang="en-GB" i="1" dirty="0">
              <a:solidFill>
                <a:schemeClr val="tx1">
                  <a:lumMod val="75000"/>
                  <a:lumOff val="25000"/>
                </a:schemeClr>
              </a:solidFill>
            </a:endParaRPr>
          </a:p>
        </p:txBody>
      </p:sp>
      <p:sp>
        <p:nvSpPr>
          <p:cNvPr id="5" name="Rectangle 4">
            <a:extLst>
              <a:ext uri="{FF2B5EF4-FFF2-40B4-BE49-F238E27FC236}">
                <a16:creationId xmlns:a16="http://schemas.microsoft.com/office/drawing/2014/main" id="{598C5255-F202-2BB1-04A2-7ADD8075DCB5}"/>
              </a:ext>
            </a:extLst>
          </p:cNvPr>
          <p:cNvSpPr/>
          <p:nvPr/>
        </p:nvSpPr>
        <p:spPr>
          <a:xfrm>
            <a:off x="1271466" y="2549460"/>
            <a:ext cx="20256121" cy="982016"/>
          </a:xfrm>
          <a:prstGeom prst="rect">
            <a:avLst/>
          </a:prstGeom>
          <a:noFill/>
          <a:ln w="28575">
            <a:solidFill>
              <a:srgbClr val="184296"/>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E7BABEF0-BD20-CA48-E635-9F4D83EA0F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43479" y="8126184"/>
            <a:ext cx="11667744" cy="974393"/>
          </a:xfrm>
          <a:prstGeom prst="rect">
            <a:avLst/>
          </a:prstGeom>
        </p:spPr>
      </p:pic>
      <p:pic>
        <p:nvPicPr>
          <p:cNvPr id="9" name="Picture 8">
            <a:extLst>
              <a:ext uri="{FF2B5EF4-FFF2-40B4-BE49-F238E27FC236}">
                <a16:creationId xmlns:a16="http://schemas.microsoft.com/office/drawing/2014/main" id="{A3A98EB8-B3A2-2DE3-177F-0D983D8D949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871187" y="9389878"/>
            <a:ext cx="11338560" cy="1042905"/>
          </a:xfrm>
          <a:prstGeom prst="rect">
            <a:avLst/>
          </a:prstGeom>
        </p:spPr>
      </p:pic>
      <p:pic>
        <p:nvPicPr>
          <p:cNvPr id="11" name="Picture 10">
            <a:extLst>
              <a:ext uri="{FF2B5EF4-FFF2-40B4-BE49-F238E27FC236}">
                <a16:creationId xmlns:a16="http://schemas.microsoft.com/office/drawing/2014/main" id="{3C4BE521-FA25-4066-09DD-B123F3F9DE5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649514" y="6772845"/>
            <a:ext cx="10241280" cy="1333752"/>
          </a:xfrm>
          <a:prstGeom prst="rect">
            <a:avLst/>
          </a:prstGeom>
        </p:spPr>
      </p:pic>
    </p:spTree>
    <p:extLst>
      <p:ext uri="{BB962C8B-B14F-4D97-AF65-F5344CB8AC3E}">
        <p14:creationId xmlns:p14="http://schemas.microsoft.com/office/powerpoint/2010/main" val="7078670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227AF5-259A-83E6-4D64-0C00CE853395}"/>
            </a:ext>
          </a:extLst>
        </p:cNvPr>
        <p:cNvGrpSpPr/>
        <p:nvPr/>
      </p:nvGrpSpPr>
      <p:grpSpPr>
        <a:xfrm>
          <a:off x="0" y="0"/>
          <a:ext cx="0" cy="0"/>
          <a:chOff x="0" y="0"/>
          <a:chExt cx="0" cy="0"/>
        </a:xfrm>
      </p:grpSpPr>
      <p:pic>
        <p:nvPicPr>
          <p:cNvPr id="3" name="Picture 2" descr="A graph showing a line graph&#10;&#10;Description automatically generated with medium confidence">
            <a:extLst>
              <a:ext uri="{FF2B5EF4-FFF2-40B4-BE49-F238E27FC236}">
                <a16:creationId xmlns:a16="http://schemas.microsoft.com/office/drawing/2014/main" id="{7C0586A2-AE9D-D087-A70F-E7DD5E86B3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6284" y="2988234"/>
            <a:ext cx="16756139" cy="8299769"/>
          </a:xfrm>
          <a:prstGeom prst="rect">
            <a:avLst/>
          </a:prstGeom>
        </p:spPr>
      </p:pic>
      <p:sp>
        <p:nvSpPr>
          <p:cNvPr id="10" name="TextBox 9">
            <a:extLst>
              <a:ext uri="{FF2B5EF4-FFF2-40B4-BE49-F238E27FC236}">
                <a16:creationId xmlns:a16="http://schemas.microsoft.com/office/drawing/2014/main" id="{BD050833-B1A4-AB9C-1EE4-07B3CF4F484D}"/>
              </a:ext>
            </a:extLst>
          </p:cNvPr>
          <p:cNvSpPr txBox="1"/>
          <p:nvPr/>
        </p:nvSpPr>
        <p:spPr>
          <a:xfrm>
            <a:off x="1690007" y="1273587"/>
            <a:ext cx="19942415" cy="2098010"/>
          </a:xfrm>
          <a:prstGeom prst="rect">
            <a:avLst/>
          </a:prstGeom>
          <a:solidFill>
            <a:schemeClr val="bg1"/>
          </a:solidFill>
        </p:spPr>
        <p:txBody>
          <a:bodyPr wrap="square">
            <a:spAutoFit/>
          </a:bodyPr>
          <a:lstStyle/>
          <a:p>
            <a:pPr marL="3157538" indent="-3157538">
              <a:spcBef>
                <a:spcPts val="800"/>
              </a:spcBef>
            </a:pPr>
            <a:r>
              <a:rPr lang="en-US" sz="3400" b="1" dirty="0">
                <a:effectLst/>
              </a:rPr>
              <a:t>PROMPT: 	</a:t>
            </a:r>
            <a:r>
              <a:rPr lang="en-US" sz="3400" dirty="0">
                <a:effectLst/>
              </a:rPr>
              <a:t>Please display a graph that shows the performance of these securities normalized to start at 100? </a:t>
            </a:r>
            <a:r>
              <a:rPr lang="en-US" sz="3400" dirty="0">
                <a:solidFill>
                  <a:srgbClr val="7030A0"/>
                </a:solidFill>
                <a:effectLst/>
              </a:rPr>
              <a:t>(Attachment: </a:t>
            </a:r>
            <a:r>
              <a:rPr lang="en-US" sz="3400" dirty="0" err="1">
                <a:solidFill>
                  <a:srgbClr val="7030A0"/>
                </a:solidFill>
                <a:effectLst/>
              </a:rPr>
              <a:t>stock_data.csv</a:t>
            </a:r>
            <a:r>
              <a:rPr lang="en-US" sz="3400" dirty="0">
                <a:solidFill>
                  <a:srgbClr val="7030A0"/>
                </a:solidFill>
                <a:effectLst/>
              </a:rPr>
              <a:t>, which is itself generated via an LLM)</a:t>
            </a:r>
          </a:p>
          <a:p>
            <a:pPr marL="3157538" indent="-3157538" rtl="0">
              <a:spcBef>
                <a:spcPts val="800"/>
              </a:spcBef>
              <a:spcAft>
                <a:spcPts val="0"/>
              </a:spcAft>
            </a:pPr>
            <a:endParaRPr lang="en-US" sz="1500" b="1" dirty="0">
              <a:effectLst/>
            </a:endParaRPr>
          </a:p>
          <a:p>
            <a:pPr marL="3157538" indent="-3157538" rtl="0">
              <a:spcBef>
                <a:spcPts val="800"/>
              </a:spcBef>
              <a:spcAft>
                <a:spcPts val="0"/>
              </a:spcAft>
            </a:pPr>
            <a:r>
              <a:rPr lang="en-US" sz="3400" b="1" dirty="0">
                <a:effectLst/>
              </a:rPr>
              <a:t>RESPONSE: 	</a:t>
            </a:r>
            <a:endParaRPr lang="en-US" sz="3400" dirty="0">
              <a:effectLst/>
            </a:endParaRPr>
          </a:p>
        </p:txBody>
      </p:sp>
      <p:pic>
        <p:nvPicPr>
          <p:cNvPr id="5" name="Picture 4" descr="A screenshot of a table with numbers&#10;&#10;Description automatically generated">
            <a:extLst>
              <a:ext uri="{FF2B5EF4-FFF2-40B4-BE49-F238E27FC236}">
                <a16:creationId xmlns:a16="http://schemas.microsoft.com/office/drawing/2014/main" id="{0B24E4C2-D653-F236-6479-8C399654879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69328" y="2891985"/>
            <a:ext cx="8155668" cy="6953987"/>
          </a:xfrm>
          <a:prstGeom prst="rect">
            <a:avLst/>
          </a:prstGeom>
        </p:spPr>
      </p:pic>
      <p:sp>
        <p:nvSpPr>
          <p:cNvPr id="2" name="TextBox 1">
            <a:extLst>
              <a:ext uri="{FF2B5EF4-FFF2-40B4-BE49-F238E27FC236}">
                <a16:creationId xmlns:a16="http://schemas.microsoft.com/office/drawing/2014/main" id="{D740CF99-197F-ADA0-B79F-DFC5698E858A}"/>
              </a:ext>
            </a:extLst>
          </p:cNvPr>
          <p:cNvSpPr txBox="1"/>
          <p:nvPr/>
        </p:nvSpPr>
        <p:spPr>
          <a:xfrm>
            <a:off x="4816928" y="237873"/>
            <a:ext cx="18949306" cy="523220"/>
          </a:xfrm>
          <a:prstGeom prst="rect">
            <a:avLst/>
          </a:prstGeom>
          <a:noFill/>
          <a:ln>
            <a:noFill/>
          </a:ln>
        </p:spPr>
        <p:txBody>
          <a:bodyPr wrap="square">
            <a:spAutoFit/>
          </a:bodyPr>
          <a:lstStyle/>
          <a:p>
            <a:pPr marL="3157538" indent="-3157538" algn="r">
              <a:spcBef>
                <a:spcPts val="800"/>
              </a:spcBef>
            </a:pPr>
            <a:r>
              <a:rPr lang="en-US" sz="2800" b="1" dirty="0">
                <a:solidFill>
                  <a:schemeClr val="tx1">
                    <a:lumMod val="50000"/>
                    <a:lumOff val="50000"/>
                  </a:schemeClr>
                </a:solidFill>
                <a:effectLst/>
              </a:rPr>
              <a:t>Data analysis: Creating figures from data</a:t>
            </a:r>
          </a:p>
        </p:txBody>
      </p:sp>
      <p:sp>
        <p:nvSpPr>
          <p:cNvPr id="4" name="TextBox 3">
            <a:extLst>
              <a:ext uri="{FF2B5EF4-FFF2-40B4-BE49-F238E27FC236}">
                <a16:creationId xmlns:a16="http://schemas.microsoft.com/office/drawing/2014/main" id="{BADCD627-B160-CA3E-6300-EF47FBCE50BC}"/>
              </a:ext>
            </a:extLst>
          </p:cNvPr>
          <p:cNvSpPr txBox="1"/>
          <p:nvPr/>
        </p:nvSpPr>
        <p:spPr>
          <a:xfrm>
            <a:off x="1690008" y="3653259"/>
            <a:ext cx="3036295" cy="2246769"/>
          </a:xfrm>
          <a:prstGeom prst="rect">
            <a:avLst/>
          </a:prstGeom>
          <a:noFill/>
        </p:spPr>
        <p:txBody>
          <a:bodyPr wrap="square">
            <a:spAutoFit/>
          </a:bodyPr>
          <a:lstStyle/>
          <a:p>
            <a:pPr rtl="0">
              <a:spcBef>
                <a:spcPts val="400"/>
              </a:spcBef>
              <a:spcAft>
                <a:spcPts val="0"/>
              </a:spcAft>
            </a:pPr>
            <a:r>
              <a:rPr lang="en-US" sz="2800" b="0" i="1" dirty="0">
                <a:effectLst/>
                <a:latin typeface="Arial" panose="020B0604020202020204" pitchFamily="34" charset="0"/>
                <a:cs typeface="Arial" panose="020B0604020202020204" pitchFamily="34" charset="0"/>
              </a:rPr>
              <a:t>(GPT-4 via the ChatGPT Plus web interface, Advanced Data Analysis) </a:t>
            </a:r>
          </a:p>
        </p:txBody>
      </p:sp>
      <p:sp>
        <p:nvSpPr>
          <p:cNvPr id="7" name="TextBox 6">
            <a:extLst>
              <a:ext uri="{FF2B5EF4-FFF2-40B4-BE49-F238E27FC236}">
                <a16:creationId xmlns:a16="http://schemas.microsoft.com/office/drawing/2014/main" id="{70AB483B-D8BD-2BA9-6FF8-0E60C2E773E7}"/>
              </a:ext>
            </a:extLst>
          </p:cNvPr>
          <p:cNvSpPr txBox="1"/>
          <p:nvPr/>
        </p:nvSpPr>
        <p:spPr>
          <a:xfrm>
            <a:off x="10717967" y="11942526"/>
            <a:ext cx="12834408" cy="861774"/>
          </a:xfrm>
          <a:prstGeom prst="rect">
            <a:avLst/>
          </a:prstGeom>
          <a:noFill/>
        </p:spPr>
        <p:txBody>
          <a:bodyPr wrap="square">
            <a:spAutoFit/>
          </a:bodyPr>
          <a:lstStyle/>
          <a:p>
            <a:pPr algn="r"/>
            <a:r>
              <a:rPr lang="en-US" sz="2500" dirty="0">
                <a:solidFill>
                  <a:srgbClr val="102348"/>
                </a:solidFill>
              </a:rPr>
              <a:t>From: Korinek, A. (2023): “Generative AI for Economic Research: Use Cases and Implications for Economists“. Journal of Economic Literature 61 (4): 1281–1317.</a:t>
            </a:r>
          </a:p>
        </p:txBody>
      </p:sp>
    </p:spTree>
    <p:extLst>
      <p:ext uri="{BB962C8B-B14F-4D97-AF65-F5344CB8AC3E}">
        <p14:creationId xmlns:p14="http://schemas.microsoft.com/office/powerpoint/2010/main" val="6688419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10">
                                            <p:txEl>
                                              <p:pRg st="2" end="2"/>
                                            </p:txEl>
                                          </p:spTgt>
                                        </p:tgtEl>
                                        <p:attrNameLst>
                                          <p:attrName>style.visibility</p:attrName>
                                        </p:attrNameLst>
                                      </p:cBhvr>
                                      <p:to>
                                        <p:strVal val="visible"/>
                                      </p:to>
                                    </p:set>
                                    <p:animEffect transition="in" filter="fade">
                                      <p:cBhvr>
                                        <p:cTn id="10" dur="500"/>
                                        <p:tgtEl>
                                          <p:spTgt spid="10">
                                            <p:txEl>
                                              <p:pRg st="2" end="2"/>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10" presetClass="entr" presetSubtype="0" fill="hold" nodeType="with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771286-6910-2A7D-2BEC-62BA440C8042}"/>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41E25851-CFF9-D982-1F0F-6288850A5862}"/>
              </a:ext>
            </a:extLst>
          </p:cNvPr>
          <p:cNvSpPr txBox="1"/>
          <p:nvPr/>
        </p:nvSpPr>
        <p:spPr>
          <a:xfrm>
            <a:off x="1314302" y="1273586"/>
            <a:ext cx="8977992" cy="4562788"/>
          </a:xfrm>
          <a:prstGeom prst="rect">
            <a:avLst/>
          </a:prstGeom>
          <a:noFill/>
        </p:spPr>
        <p:txBody>
          <a:bodyPr wrap="square">
            <a:spAutoFit/>
          </a:bodyPr>
          <a:lstStyle/>
          <a:p>
            <a:pPr marL="3190875" indent="-3190875">
              <a:spcBef>
                <a:spcPts val="1500"/>
              </a:spcBef>
            </a:pPr>
            <a:r>
              <a:rPr lang="en-US" sz="3400" b="1" dirty="0">
                <a:effectLst/>
              </a:rPr>
              <a:t>PROMPT: 	</a:t>
            </a:r>
            <a:r>
              <a:rPr lang="en-US" sz="3400" dirty="0"/>
              <a:t>Go online to extract details of all 'At a glance' indicators (both indicator and current estimate). </a:t>
            </a:r>
          </a:p>
          <a:p>
            <a:pPr marL="3190875" indent="-3190875">
              <a:spcBef>
                <a:spcPts val="1500"/>
              </a:spcBef>
            </a:pPr>
            <a:r>
              <a:rPr lang="en-US" sz="3400" dirty="0"/>
              <a:t>	It is available at: https://</a:t>
            </a:r>
            <a:r>
              <a:rPr lang="en-US" sz="3400" dirty="0" err="1"/>
              <a:t>fred.stlouisfed.org</a:t>
            </a:r>
            <a:r>
              <a:rPr lang="en-US" sz="3400" dirty="0"/>
              <a:t> </a:t>
            </a:r>
          </a:p>
          <a:p>
            <a:pPr marL="3190875" indent="-3190875">
              <a:spcBef>
                <a:spcPts val="1500"/>
              </a:spcBef>
            </a:pPr>
            <a:r>
              <a:rPr lang="en-US" sz="3400" dirty="0"/>
              <a:t>	List in short bullet points.</a:t>
            </a:r>
          </a:p>
          <a:p>
            <a:pPr marL="3190875" indent="-3190875">
              <a:spcBef>
                <a:spcPts val="1500"/>
              </a:spcBef>
            </a:pPr>
            <a:endParaRPr lang="en-US" sz="1500" dirty="0">
              <a:effectLst/>
            </a:endParaRPr>
          </a:p>
        </p:txBody>
      </p:sp>
      <p:sp>
        <p:nvSpPr>
          <p:cNvPr id="4" name="TextBox 3">
            <a:extLst>
              <a:ext uri="{FF2B5EF4-FFF2-40B4-BE49-F238E27FC236}">
                <a16:creationId xmlns:a16="http://schemas.microsoft.com/office/drawing/2014/main" id="{353C4E2A-9786-48E1-ED5C-4DB6B5A278E3}"/>
              </a:ext>
            </a:extLst>
          </p:cNvPr>
          <p:cNvSpPr txBox="1"/>
          <p:nvPr/>
        </p:nvSpPr>
        <p:spPr>
          <a:xfrm>
            <a:off x="4816928" y="237873"/>
            <a:ext cx="18949306" cy="523220"/>
          </a:xfrm>
          <a:prstGeom prst="rect">
            <a:avLst/>
          </a:prstGeom>
          <a:noFill/>
          <a:ln>
            <a:noFill/>
          </a:ln>
        </p:spPr>
        <p:txBody>
          <a:bodyPr wrap="square">
            <a:spAutoFit/>
          </a:bodyPr>
          <a:lstStyle/>
          <a:p>
            <a:pPr marL="3157538" indent="-3157538" algn="r">
              <a:spcBef>
                <a:spcPts val="800"/>
              </a:spcBef>
            </a:pPr>
            <a:r>
              <a:rPr lang="en-US" sz="2800" b="1" dirty="0">
                <a:solidFill>
                  <a:schemeClr val="tx1">
                    <a:lumMod val="50000"/>
                    <a:lumOff val="50000"/>
                  </a:schemeClr>
                </a:solidFill>
                <a:effectLst/>
              </a:rPr>
              <a:t>Data analysis: Extracting data</a:t>
            </a:r>
          </a:p>
        </p:txBody>
      </p:sp>
      <p:sp>
        <p:nvSpPr>
          <p:cNvPr id="3" name="TextBox 2">
            <a:extLst>
              <a:ext uri="{FF2B5EF4-FFF2-40B4-BE49-F238E27FC236}">
                <a16:creationId xmlns:a16="http://schemas.microsoft.com/office/drawing/2014/main" id="{01F9B95A-1A7C-5C17-0BE0-3EA54FDFB704}"/>
              </a:ext>
            </a:extLst>
          </p:cNvPr>
          <p:cNvSpPr txBox="1"/>
          <p:nvPr/>
        </p:nvSpPr>
        <p:spPr>
          <a:xfrm>
            <a:off x="1314302" y="6835916"/>
            <a:ext cx="22451932" cy="6827510"/>
          </a:xfrm>
          <a:prstGeom prst="rect">
            <a:avLst/>
          </a:prstGeom>
          <a:noFill/>
        </p:spPr>
        <p:txBody>
          <a:bodyPr wrap="square">
            <a:spAutoFit/>
          </a:bodyPr>
          <a:lstStyle/>
          <a:p>
            <a:pPr marL="3190875" indent="-3190875">
              <a:spcBef>
                <a:spcPts val="800"/>
              </a:spcBef>
            </a:pPr>
            <a:endParaRPr lang="en-US" sz="1500" dirty="0">
              <a:effectLst/>
            </a:endParaRPr>
          </a:p>
          <a:p>
            <a:pPr marL="3190875" indent="-3190875">
              <a:spcBef>
                <a:spcPts val="800"/>
              </a:spcBef>
            </a:pPr>
            <a:r>
              <a:rPr lang="en-US" sz="3400" b="1" dirty="0">
                <a:effectLst/>
              </a:rPr>
              <a:t>RESPONSE: 	</a:t>
            </a:r>
            <a:r>
              <a:rPr lang="en-US" sz="3400" dirty="0"/>
              <a:t>Here are the “At a Glance” economic indicators from the Federal Reserve Economic Data (FRED) website, along with their current estimates as of December 15, 2024:</a:t>
            </a:r>
          </a:p>
          <a:p>
            <a:pPr marL="3516313" lvl="7" indent="-315913">
              <a:spcBef>
                <a:spcPts val="800"/>
              </a:spcBef>
              <a:buFont typeface="Arial" panose="020B0604020202020204" pitchFamily="34" charset="0"/>
              <a:buChar char="•"/>
            </a:pPr>
            <a:r>
              <a:rPr lang="en-US" sz="2500" dirty="0"/>
              <a:t>Consumer Price Index for All Urban Consumers: All Items: Increased by 2.7% from a year ago in November 2024.</a:t>
            </a:r>
          </a:p>
          <a:p>
            <a:pPr marL="3516313" lvl="7" indent="-315913">
              <a:spcBef>
                <a:spcPts val="800"/>
              </a:spcBef>
              <a:buFont typeface="Arial" panose="020B0604020202020204" pitchFamily="34" charset="0"/>
              <a:buChar char="•"/>
            </a:pPr>
            <a:r>
              <a:rPr lang="en-US" sz="2500" dirty="0"/>
              <a:t>Real Gross Domestic Product: Grew by 2.8% in the third quarter of 2024 compared to the preceding period.</a:t>
            </a:r>
          </a:p>
          <a:p>
            <a:pPr marL="3516313" lvl="7" indent="-315913">
              <a:spcBef>
                <a:spcPts val="800"/>
              </a:spcBef>
              <a:buFont typeface="Arial" panose="020B0604020202020204" pitchFamily="34" charset="0"/>
              <a:buChar char="•"/>
            </a:pPr>
            <a:r>
              <a:rPr lang="en-US" sz="2500" dirty="0"/>
              <a:t>Industrial Production Index: Decreased by 0.3% in October 2024.</a:t>
            </a:r>
          </a:p>
          <a:p>
            <a:pPr marL="3516313" lvl="7" indent="-315913">
              <a:spcBef>
                <a:spcPts val="800"/>
              </a:spcBef>
              <a:buFont typeface="Arial" panose="020B0604020202020204" pitchFamily="34" charset="0"/>
              <a:buChar char="•"/>
            </a:pPr>
            <a:r>
              <a:rPr lang="en-US" sz="2500" dirty="0"/>
              <a:t>10-Year Treasury Constant Maturity Rate: Stood at 4.32% on December 12, 2024.</a:t>
            </a:r>
          </a:p>
          <a:p>
            <a:pPr marL="3516313" lvl="7" indent="-315913">
              <a:spcBef>
                <a:spcPts val="800"/>
              </a:spcBef>
              <a:buFont typeface="Arial" panose="020B0604020202020204" pitchFamily="34" charset="0"/>
              <a:buChar char="•"/>
            </a:pPr>
            <a:r>
              <a:rPr lang="en-US" sz="2500" dirty="0"/>
              <a:t>U.S. / Euro Foreign Exchange Rate: 1.0563 U.S. dollars per euro on December 6, 2024.</a:t>
            </a:r>
          </a:p>
          <a:p>
            <a:pPr marL="3516313" lvl="7" indent="-315913">
              <a:spcBef>
                <a:spcPts val="800"/>
              </a:spcBef>
              <a:buFont typeface="Arial" panose="020B0604020202020204" pitchFamily="34" charset="0"/>
              <a:buChar char="•"/>
            </a:pPr>
            <a:r>
              <a:rPr lang="en-US" sz="2500" dirty="0"/>
              <a:t>Unemployment Rate: At 4.2% in November 2024.</a:t>
            </a:r>
          </a:p>
          <a:p>
            <a:pPr marL="3516313" lvl="7" indent="-315913">
              <a:spcBef>
                <a:spcPts val="800"/>
              </a:spcBef>
              <a:buFont typeface="Arial" panose="020B0604020202020204" pitchFamily="34" charset="0"/>
              <a:buChar char="•"/>
            </a:pPr>
            <a:r>
              <a:rPr lang="en-US" sz="2500" dirty="0"/>
              <a:t>All Employees: Total Nonfarm Payrolls: Increased by 227,000 persons in November 2024.</a:t>
            </a:r>
          </a:p>
          <a:p>
            <a:pPr marL="3516313" lvl="7" indent="-315913">
              <a:spcBef>
                <a:spcPts val="800"/>
              </a:spcBef>
              <a:buFont typeface="Arial" panose="020B0604020202020204" pitchFamily="34" charset="0"/>
              <a:buChar char="•"/>
            </a:pPr>
            <a:r>
              <a:rPr lang="en-US" sz="2500" dirty="0"/>
              <a:t>Initial Claims: 242,000 claims on December 7, 2024.</a:t>
            </a:r>
            <a:endParaRPr lang="en-US" sz="3400" dirty="0"/>
          </a:p>
          <a:p>
            <a:pPr marL="3190875" indent="-3190875">
              <a:spcBef>
                <a:spcPts val="2400"/>
              </a:spcBef>
            </a:pPr>
            <a:r>
              <a:rPr lang="en-US" sz="3400" dirty="0"/>
              <a:t>	These indicators provide a snapshot of the current economic conditions in the United States.</a:t>
            </a:r>
          </a:p>
          <a:p>
            <a:pPr marL="3190875" indent="-3190875">
              <a:spcBef>
                <a:spcPts val="800"/>
              </a:spcBef>
            </a:pPr>
            <a:r>
              <a:rPr lang="en-US" sz="3400" dirty="0"/>
              <a:t>​.</a:t>
            </a:r>
            <a:endParaRPr lang="en-US" sz="3400" dirty="0">
              <a:effectLst/>
            </a:endParaRPr>
          </a:p>
        </p:txBody>
      </p:sp>
      <p:sp>
        <p:nvSpPr>
          <p:cNvPr id="5" name="TextBox 4">
            <a:extLst>
              <a:ext uri="{FF2B5EF4-FFF2-40B4-BE49-F238E27FC236}">
                <a16:creationId xmlns:a16="http://schemas.microsoft.com/office/drawing/2014/main" id="{1C931C37-7492-2FA6-A627-3A18A3311953}"/>
              </a:ext>
            </a:extLst>
          </p:cNvPr>
          <p:cNvSpPr txBox="1"/>
          <p:nvPr/>
        </p:nvSpPr>
        <p:spPr>
          <a:xfrm>
            <a:off x="1314302" y="7900310"/>
            <a:ext cx="2708997" cy="2246769"/>
          </a:xfrm>
          <a:prstGeom prst="rect">
            <a:avLst/>
          </a:prstGeom>
          <a:noFill/>
        </p:spPr>
        <p:txBody>
          <a:bodyPr wrap="square">
            <a:spAutoFit/>
          </a:bodyPr>
          <a:lstStyle/>
          <a:p>
            <a:pPr rtl="0">
              <a:spcBef>
                <a:spcPts val="400"/>
              </a:spcBef>
              <a:spcAft>
                <a:spcPts val="0"/>
              </a:spcAft>
            </a:pPr>
            <a:r>
              <a:rPr lang="en-US" sz="2800" b="0" i="1" dirty="0">
                <a:effectLst/>
                <a:latin typeface="Arial" panose="020B0604020202020204" pitchFamily="34" charset="0"/>
                <a:cs typeface="Arial" panose="020B0604020202020204" pitchFamily="34" charset="0"/>
              </a:rPr>
              <a:t>(GPT-</a:t>
            </a:r>
            <a:r>
              <a:rPr lang="en-US" sz="2800" i="1" dirty="0">
                <a:latin typeface="Arial" panose="020B0604020202020204" pitchFamily="34" charset="0"/>
                <a:cs typeface="Arial" panose="020B0604020202020204" pitchFamily="34" charset="0"/>
              </a:rPr>
              <a:t>4o</a:t>
            </a:r>
            <a:r>
              <a:rPr lang="en-US" sz="2800" b="0" i="1" dirty="0">
                <a:effectLst/>
                <a:latin typeface="Arial" panose="020B0604020202020204" pitchFamily="34" charset="0"/>
                <a:cs typeface="Arial" panose="020B0604020202020204" pitchFamily="34" charset="0"/>
              </a:rPr>
              <a:t> via the ChatGPT Plus web interface, incl. online search)</a:t>
            </a:r>
            <a:r>
              <a:rPr lang="en-US" sz="2800" b="1" i="1" dirty="0">
                <a:effectLst/>
                <a:latin typeface="Arial" panose="020B0604020202020204" pitchFamily="34" charset="0"/>
                <a:cs typeface="Arial" panose="020B0604020202020204" pitchFamily="34" charset="0"/>
              </a:rPr>
              <a:t> </a:t>
            </a:r>
            <a:endParaRPr lang="en-US" sz="2800" i="1" dirty="0">
              <a:effectLst/>
              <a:latin typeface="Arial" panose="020B0604020202020204" pitchFamily="34" charset="0"/>
              <a:cs typeface="Arial" panose="020B0604020202020204" pitchFamily="34" charset="0"/>
            </a:endParaRPr>
          </a:p>
        </p:txBody>
      </p:sp>
      <p:pic>
        <p:nvPicPr>
          <p:cNvPr id="6" name="Picture 5" descr="A screenshot of a website&#10;&#10;Description automatically generated">
            <a:extLst>
              <a:ext uri="{FF2B5EF4-FFF2-40B4-BE49-F238E27FC236}">
                <a16:creationId xmlns:a16="http://schemas.microsoft.com/office/drawing/2014/main" id="{EBD3FC91-342B-C5EF-D7D4-F802991A5F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789228" y="1018950"/>
            <a:ext cx="10801831" cy="5588186"/>
          </a:xfrm>
          <a:prstGeom prst="rect">
            <a:avLst/>
          </a:prstGeom>
        </p:spPr>
      </p:pic>
    </p:spTree>
    <p:extLst>
      <p:ext uri="{BB962C8B-B14F-4D97-AF65-F5344CB8AC3E}">
        <p14:creationId xmlns:p14="http://schemas.microsoft.com/office/powerpoint/2010/main" val="14168504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DFAE2C-4C2B-B669-1AFF-2D1FCD475C73}"/>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6B7A13CA-6AAF-606B-1BCE-E2E064914298}"/>
              </a:ext>
            </a:extLst>
          </p:cNvPr>
          <p:cNvSpPr/>
          <p:nvPr/>
        </p:nvSpPr>
        <p:spPr>
          <a:xfrm>
            <a:off x="12188825" y="3146612"/>
            <a:ext cx="4243481" cy="1102659"/>
          </a:xfrm>
          <a:prstGeom prst="rect">
            <a:avLst/>
          </a:prstGeom>
          <a:solidFill>
            <a:srgbClr val="FFFF0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screenshot of a website&#10;&#10;Description automatically generated">
            <a:extLst>
              <a:ext uri="{FF2B5EF4-FFF2-40B4-BE49-F238E27FC236}">
                <a16:creationId xmlns:a16="http://schemas.microsoft.com/office/drawing/2014/main" id="{EFEEBF5E-0A33-4978-6834-DA02CECE1378}"/>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1789228" y="1018950"/>
            <a:ext cx="10801831" cy="5588186"/>
          </a:xfrm>
          <a:prstGeom prst="rect">
            <a:avLst/>
          </a:prstGeom>
        </p:spPr>
      </p:pic>
      <p:sp>
        <p:nvSpPr>
          <p:cNvPr id="10" name="TextBox 9">
            <a:extLst>
              <a:ext uri="{FF2B5EF4-FFF2-40B4-BE49-F238E27FC236}">
                <a16:creationId xmlns:a16="http://schemas.microsoft.com/office/drawing/2014/main" id="{CBD1BA25-B938-297F-CE9C-982A07FA53F7}"/>
              </a:ext>
            </a:extLst>
          </p:cNvPr>
          <p:cNvSpPr txBox="1"/>
          <p:nvPr/>
        </p:nvSpPr>
        <p:spPr>
          <a:xfrm>
            <a:off x="1314302" y="1273586"/>
            <a:ext cx="8977992" cy="4562788"/>
          </a:xfrm>
          <a:prstGeom prst="rect">
            <a:avLst/>
          </a:prstGeom>
          <a:noFill/>
        </p:spPr>
        <p:txBody>
          <a:bodyPr wrap="square">
            <a:spAutoFit/>
          </a:bodyPr>
          <a:lstStyle/>
          <a:p>
            <a:pPr marL="3190875" indent="-3190875">
              <a:spcBef>
                <a:spcPts val="1500"/>
              </a:spcBef>
            </a:pPr>
            <a:r>
              <a:rPr lang="en-US" sz="3400" b="1" dirty="0">
                <a:effectLst/>
              </a:rPr>
              <a:t>PROMPT: 	</a:t>
            </a:r>
            <a:r>
              <a:rPr lang="en-US" sz="3400" dirty="0"/>
              <a:t>Go online to extract details of all 'At a glance' indicators (both indicator and current estimate). </a:t>
            </a:r>
          </a:p>
          <a:p>
            <a:pPr marL="3190875" indent="-3190875">
              <a:spcBef>
                <a:spcPts val="1500"/>
              </a:spcBef>
            </a:pPr>
            <a:r>
              <a:rPr lang="en-US" sz="3400" dirty="0"/>
              <a:t>	It is available at: https://</a:t>
            </a:r>
            <a:r>
              <a:rPr lang="en-US" sz="3400" dirty="0" err="1"/>
              <a:t>fred.stlouisfed.org</a:t>
            </a:r>
            <a:r>
              <a:rPr lang="en-US" sz="3400" dirty="0"/>
              <a:t> </a:t>
            </a:r>
          </a:p>
          <a:p>
            <a:pPr marL="3190875" indent="-3190875">
              <a:spcBef>
                <a:spcPts val="1500"/>
              </a:spcBef>
            </a:pPr>
            <a:r>
              <a:rPr lang="en-US" sz="3400" dirty="0"/>
              <a:t>	List in short bullet points.</a:t>
            </a:r>
          </a:p>
          <a:p>
            <a:pPr marL="3190875" indent="-3190875">
              <a:spcBef>
                <a:spcPts val="1500"/>
              </a:spcBef>
            </a:pPr>
            <a:endParaRPr lang="en-US" sz="1500" dirty="0">
              <a:effectLst/>
            </a:endParaRPr>
          </a:p>
        </p:txBody>
      </p:sp>
      <p:sp>
        <p:nvSpPr>
          <p:cNvPr id="4" name="TextBox 3">
            <a:extLst>
              <a:ext uri="{FF2B5EF4-FFF2-40B4-BE49-F238E27FC236}">
                <a16:creationId xmlns:a16="http://schemas.microsoft.com/office/drawing/2014/main" id="{2BD32AF8-EF90-A450-9352-289CC567CE41}"/>
              </a:ext>
            </a:extLst>
          </p:cNvPr>
          <p:cNvSpPr txBox="1"/>
          <p:nvPr/>
        </p:nvSpPr>
        <p:spPr>
          <a:xfrm>
            <a:off x="4816928" y="237873"/>
            <a:ext cx="18949306" cy="523220"/>
          </a:xfrm>
          <a:prstGeom prst="rect">
            <a:avLst/>
          </a:prstGeom>
          <a:noFill/>
          <a:ln>
            <a:noFill/>
          </a:ln>
        </p:spPr>
        <p:txBody>
          <a:bodyPr wrap="square">
            <a:spAutoFit/>
          </a:bodyPr>
          <a:lstStyle/>
          <a:p>
            <a:pPr marL="3157538" indent="-3157538" algn="r">
              <a:spcBef>
                <a:spcPts val="800"/>
              </a:spcBef>
            </a:pPr>
            <a:r>
              <a:rPr lang="en-US" sz="2800" b="1" dirty="0">
                <a:solidFill>
                  <a:schemeClr val="tx1">
                    <a:lumMod val="50000"/>
                    <a:lumOff val="50000"/>
                  </a:schemeClr>
                </a:solidFill>
                <a:effectLst/>
              </a:rPr>
              <a:t>Data analysis: Extracting data</a:t>
            </a:r>
          </a:p>
        </p:txBody>
      </p:sp>
      <p:sp>
        <p:nvSpPr>
          <p:cNvPr id="3" name="TextBox 2">
            <a:extLst>
              <a:ext uri="{FF2B5EF4-FFF2-40B4-BE49-F238E27FC236}">
                <a16:creationId xmlns:a16="http://schemas.microsoft.com/office/drawing/2014/main" id="{AB20A0D5-6466-D416-BC6C-DF5BCF71271D}"/>
              </a:ext>
            </a:extLst>
          </p:cNvPr>
          <p:cNvSpPr txBox="1"/>
          <p:nvPr/>
        </p:nvSpPr>
        <p:spPr>
          <a:xfrm>
            <a:off x="1314302" y="6835916"/>
            <a:ext cx="22451932" cy="6827510"/>
          </a:xfrm>
          <a:prstGeom prst="rect">
            <a:avLst/>
          </a:prstGeom>
          <a:noFill/>
        </p:spPr>
        <p:txBody>
          <a:bodyPr wrap="square">
            <a:spAutoFit/>
          </a:bodyPr>
          <a:lstStyle/>
          <a:p>
            <a:pPr marL="3190875" indent="-3190875">
              <a:spcBef>
                <a:spcPts val="800"/>
              </a:spcBef>
            </a:pPr>
            <a:endParaRPr lang="en-US" sz="1500" dirty="0">
              <a:effectLst/>
            </a:endParaRPr>
          </a:p>
          <a:p>
            <a:pPr marL="3190875" indent="-3190875">
              <a:spcBef>
                <a:spcPts val="800"/>
              </a:spcBef>
            </a:pPr>
            <a:r>
              <a:rPr lang="en-US" sz="3400" b="1" dirty="0">
                <a:effectLst/>
              </a:rPr>
              <a:t>RESPONSE: 	</a:t>
            </a:r>
            <a:r>
              <a:rPr lang="en-US" sz="3400" dirty="0"/>
              <a:t>Here are the “At a Glance” economic indicators from the Federal Reserve Economic Data (FRED) website, along with their current estimates as of December 15, 2024:</a:t>
            </a:r>
          </a:p>
          <a:p>
            <a:pPr marL="3516313" lvl="7" indent="-315913">
              <a:spcBef>
                <a:spcPts val="800"/>
              </a:spcBef>
              <a:buFont typeface="Arial" panose="020B0604020202020204" pitchFamily="34" charset="0"/>
              <a:buChar char="•"/>
            </a:pPr>
            <a:r>
              <a:rPr lang="en-US" sz="2500" dirty="0"/>
              <a:t>Consumer Price Index for All Urban Consumers: All Items: Increased by 2.7% from a year ago in November 2024.</a:t>
            </a:r>
          </a:p>
          <a:p>
            <a:pPr marL="3516313" lvl="7" indent="-315913">
              <a:spcBef>
                <a:spcPts val="800"/>
              </a:spcBef>
              <a:buFont typeface="Arial" panose="020B0604020202020204" pitchFamily="34" charset="0"/>
              <a:buChar char="•"/>
            </a:pPr>
            <a:r>
              <a:rPr lang="en-US" sz="2500" dirty="0">
                <a:highlight>
                  <a:srgbClr val="FFFF00"/>
                </a:highlight>
              </a:rPr>
              <a:t>Real Gross Domestic Product: Grew by 2.8% in the third quarter of 2024 compared to the preceding period.</a:t>
            </a:r>
          </a:p>
          <a:p>
            <a:pPr marL="3516313" lvl="7" indent="-315913">
              <a:spcBef>
                <a:spcPts val="800"/>
              </a:spcBef>
              <a:buFont typeface="Arial" panose="020B0604020202020204" pitchFamily="34" charset="0"/>
              <a:buChar char="•"/>
            </a:pPr>
            <a:r>
              <a:rPr lang="en-US" sz="2500" dirty="0"/>
              <a:t>Industrial Production Index: Decreased by 0.3% in October 2024.</a:t>
            </a:r>
          </a:p>
          <a:p>
            <a:pPr marL="3516313" lvl="7" indent="-315913">
              <a:spcBef>
                <a:spcPts val="800"/>
              </a:spcBef>
              <a:buFont typeface="Arial" panose="020B0604020202020204" pitchFamily="34" charset="0"/>
              <a:buChar char="•"/>
            </a:pPr>
            <a:r>
              <a:rPr lang="en-US" sz="2500" dirty="0"/>
              <a:t>10-Year Treasury Constant Maturity Rate: Stood at 4.32% on December 12, 2024.</a:t>
            </a:r>
          </a:p>
          <a:p>
            <a:pPr marL="3516313" lvl="7" indent="-315913">
              <a:spcBef>
                <a:spcPts val="800"/>
              </a:spcBef>
              <a:buFont typeface="Arial" panose="020B0604020202020204" pitchFamily="34" charset="0"/>
              <a:buChar char="•"/>
            </a:pPr>
            <a:r>
              <a:rPr lang="en-US" sz="2500" dirty="0"/>
              <a:t>U.S. / Euro Foreign Exchange Rate: 1.0563 U.S. dollars per euro on December 6, 2024.</a:t>
            </a:r>
          </a:p>
          <a:p>
            <a:pPr marL="3516313" lvl="7" indent="-315913">
              <a:spcBef>
                <a:spcPts val="800"/>
              </a:spcBef>
              <a:buFont typeface="Arial" panose="020B0604020202020204" pitchFamily="34" charset="0"/>
              <a:buChar char="•"/>
            </a:pPr>
            <a:r>
              <a:rPr lang="en-US" sz="2500" dirty="0"/>
              <a:t>Unemployment Rate: At 4.2% in November 2024.</a:t>
            </a:r>
          </a:p>
          <a:p>
            <a:pPr marL="3516313" lvl="7" indent="-315913">
              <a:spcBef>
                <a:spcPts val="800"/>
              </a:spcBef>
              <a:buFont typeface="Arial" panose="020B0604020202020204" pitchFamily="34" charset="0"/>
              <a:buChar char="•"/>
            </a:pPr>
            <a:r>
              <a:rPr lang="en-US" sz="2500" dirty="0"/>
              <a:t>All Employees: Total Nonfarm Payrolls: Increased by 227,000 persons in November 2024.</a:t>
            </a:r>
          </a:p>
          <a:p>
            <a:pPr marL="3516313" lvl="7" indent="-315913">
              <a:spcBef>
                <a:spcPts val="800"/>
              </a:spcBef>
              <a:buFont typeface="Arial" panose="020B0604020202020204" pitchFamily="34" charset="0"/>
              <a:buChar char="•"/>
            </a:pPr>
            <a:r>
              <a:rPr lang="en-US" sz="2500" dirty="0"/>
              <a:t>Initial Claims: 242,000 claims on December 7, 2024.</a:t>
            </a:r>
            <a:endParaRPr lang="en-US" sz="3400" dirty="0"/>
          </a:p>
          <a:p>
            <a:pPr marL="3190875" indent="-3190875">
              <a:spcBef>
                <a:spcPts val="2400"/>
              </a:spcBef>
            </a:pPr>
            <a:r>
              <a:rPr lang="en-US" sz="3400" dirty="0"/>
              <a:t>	These indicators provide a snapshot of the current economic conditions in the United States.</a:t>
            </a:r>
          </a:p>
          <a:p>
            <a:pPr marL="3190875" indent="-3190875">
              <a:spcBef>
                <a:spcPts val="800"/>
              </a:spcBef>
            </a:pPr>
            <a:r>
              <a:rPr lang="en-US" sz="3400" dirty="0"/>
              <a:t>​.</a:t>
            </a:r>
            <a:endParaRPr lang="en-US" sz="3400" dirty="0">
              <a:effectLst/>
            </a:endParaRPr>
          </a:p>
        </p:txBody>
      </p:sp>
      <p:sp>
        <p:nvSpPr>
          <p:cNvPr id="5" name="TextBox 4">
            <a:extLst>
              <a:ext uri="{FF2B5EF4-FFF2-40B4-BE49-F238E27FC236}">
                <a16:creationId xmlns:a16="http://schemas.microsoft.com/office/drawing/2014/main" id="{93F7E555-551A-6B97-A7E7-AE86F2DB2515}"/>
              </a:ext>
            </a:extLst>
          </p:cNvPr>
          <p:cNvSpPr txBox="1"/>
          <p:nvPr/>
        </p:nvSpPr>
        <p:spPr>
          <a:xfrm>
            <a:off x="1314302" y="7900310"/>
            <a:ext cx="2708997" cy="2246769"/>
          </a:xfrm>
          <a:prstGeom prst="rect">
            <a:avLst/>
          </a:prstGeom>
          <a:noFill/>
        </p:spPr>
        <p:txBody>
          <a:bodyPr wrap="square">
            <a:spAutoFit/>
          </a:bodyPr>
          <a:lstStyle/>
          <a:p>
            <a:pPr rtl="0">
              <a:spcBef>
                <a:spcPts val="400"/>
              </a:spcBef>
              <a:spcAft>
                <a:spcPts val="0"/>
              </a:spcAft>
            </a:pPr>
            <a:r>
              <a:rPr lang="en-US" sz="2800" b="0" i="1" dirty="0">
                <a:effectLst/>
                <a:latin typeface="Arial" panose="020B0604020202020204" pitchFamily="34" charset="0"/>
                <a:cs typeface="Arial" panose="020B0604020202020204" pitchFamily="34" charset="0"/>
              </a:rPr>
              <a:t>(GPT-</a:t>
            </a:r>
            <a:r>
              <a:rPr lang="en-US" sz="2800" i="1" dirty="0">
                <a:latin typeface="Arial" panose="020B0604020202020204" pitchFamily="34" charset="0"/>
                <a:cs typeface="Arial" panose="020B0604020202020204" pitchFamily="34" charset="0"/>
              </a:rPr>
              <a:t>4o</a:t>
            </a:r>
            <a:r>
              <a:rPr lang="en-US" sz="2800" b="0" i="1" dirty="0">
                <a:effectLst/>
                <a:latin typeface="Arial" panose="020B0604020202020204" pitchFamily="34" charset="0"/>
                <a:cs typeface="Arial" panose="020B0604020202020204" pitchFamily="34" charset="0"/>
              </a:rPr>
              <a:t> via the ChatGPT Plus web interface, incl. online search)</a:t>
            </a:r>
            <a:r>
              <a:rPr lang="en-US" sz="2800" b="1" i="1" dirty="0">
                <a:effectLst/>
                <a:latin typeface="Arial" panose="020B0604020202020204" pitchFamily="34" charset="0"/>
                <a:cs typeface="Arial" panose="020B0604020202020204" pitchFamily="34" charset="0"/>
              </a:rPr>
              <a:t> </a:t>
            </a:r>
            <a:endParaRPr lang="en-US" sz="2800" i="1" dirty="0">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5153259"/>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E04527DE-803C-6C69-6C1E-E341F3596FFE}"/>
              </a:ext>
            </a:extLst>
          </p:cNvPr>
          <p:cNvGrpSpPr/>
          <p:nvPr/>
        </p:nvGrpSpPr>
        <p:grpSpPr>
          <a:xfrm>
            <a:off x="3855333" y="3458323"/>
            <a:ext cx="16587470" cy="7076882"/>
            <a:chOff x="3895090" y="4948000"/>
            <a:chExt cx="16587470" cy="7076882"/>
          </a:xfrm>
          <a:solidFill>
            <a:schemeClr val="bg1">
              <a:lumMod val="95000"/>
            </a:schemeClr>
          </a:solidFill>
        </p:grpSpPr>
        <p:cxnSp>
          <p:nvCxnSpPr>
            <p:cNvPr id="10" name="Straight Connector 9">
              <a:extLst>
                <a:ext uri="{FF2B5EF4-FFF2-40B4-BE49-F238E27FC236}">
                  <a16:creationId xmlns:a16="http://schemas.microsoft.com/office/drawing/2014/main" id="{AC7A1923-DF94-F82F-9FF3-409DAD4E2F74}"/>
                </a:ext>
              </a:extLst>
            </p:cNvPr>
            <p:cNvCxnSpPr>
              <a:cxnSpLocks/>
            </p:cNvCxnSpPr>
            <p:nvPr/>
          </p:nvCxnSpPr>
          <p:spPr>
            <a:xfrm flipV="1">
              <a:off x="3895090" y="4948000"/>
              <a:ext cx="16587470" cy="7076882"/>
            </a:xfrm>
            <a:prstGeom prst="line">
              <a:avLst/>
            </a:prstGeom>
            <a:grpFill/>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70971478-6F65-113E-D984-2AC2B001A07E}"/>
                </a:ext>
              </a:extLst>
            </p:cNvPr>
            <p:cNvCxnSpPr>
              <a:cxnSpLocks/>
            </p:cNvCxnSpPr>
            <p:nvPr/>
          </p:nvCxnSpPr>
          <p:spPr>
            <a:xfrm flipH="1" flipV="1">
              <a:off x="3895090" y="4948000"/>
              <a:ext cx="16587470" cy="7076882"/>
            </a:xfrm>
            <a:prstGeom prst="line">
              <a:avLst/>
            </a:prstGeom>
            <a:grpFill/>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C133CEAC-5D6A-C480-2C3E-4DE46F756BC7}"/>
                </a:ext>
              </a:extLst>
            </p:cNvPr>
            <p:cNvSpPr/>
            <p:nvPr/>
          </p:nvSpPr>
          <p:spPr>
            <a:xfrm>
              <a:off x="10624114" y="6865589"/>
              <a:ext cx="3240000" cy="3240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sp>
        <p:nvSpPr>
          <p:cNvPr id="15" name="TextBox 14">
            <a:extLst>
              <a:ext uri="{FF2B5EF4-FFF2-40B4-BE49-F238E27FC236}">
                <a16:creationId xmlns:a16="http://schemas.microsoft.com/office/drawing/2014/main" id="{F7E74C24-404A-825B-FE07-CC6EC29489E3}"/>
              </a:ext>
            </a:extLst>
          </p:cNvPr>
          <p:cNvSpPr txBox="1"/>
          <p:nvPr/>
        </p:nvSpPr>
        <p:spPr>
          <a:xfrm>
            <a:off x="7711440" y="3558981"/>
            <a:ext cx="8863914" cy="1015663"/>
          </a:xfrm>
          <a:prstGeom prst="rect">
            <a:avLst/>
          </a:prstGeom>
          <a:noFill/>
        </p:spPr>
        <p:txBody>
          <a:bodyPr wrap="square" rtlCol="0">
            <a:spAutoFit/>
          </a:bodyPr>
          <a:lstStyle/>
          <a:p>
            <a:pPr lvl="0" algn="ctr"/>
            <a:r>
              <a:rPr lang="en-US" sz="3000" dirty="0">
                <a:latin typeface="Arial" panose="020B0604020202020204" pitchFamily="34" charset="0"/>
                <a:ea typeface="Lato Light" panose="020F0502020204030203" pitchFamily="34" charset="0"/>
                <a:cs typeface="Arial" panose="020B0604020202020204" pitchFamily="34" charset="0"/>
              </a:rPr>
              <a:t>Improve the productivity of research efforts and the quality of research outputs</a:t>
            </a:r>
          </a:p>
        </p:txBody>
      </p:sp>
      <p:sp>
        <p:nvSpPr>
          <p:cNvPr id="16" name="Rectangle 15">
            <a:extLst>
              <a:ext uri="{FF2B5EF4-FFF2-40B4-BE49-F238E27FC236}">
                <a16:creationId xmlns:a16="http://schemas.microsoft.com/office/drawing/2014/main" id="{5ECCD353-9C1D-D5AF-D15F-32A78D88CB6B}"/>
              </a:ext>
            </a:extLst>
          </p:cNvPr>
          <p:cNvSpPr/>
          <p:nvPr/>
        </p:nvSpPr>
        <p:spPr>
          <a:xfrm>
            <a:off x="8614250" y="2651100"/>
            <a:ext cx="7043194" cy="707886"/>
          </a:xfrm>
          <a:prstGeom prst="rect">
            <a:avLst/>
          </a:prstGeom>
        </p:spPr>
        <p:txBody>
          <a:bodyPr wrap="square">
            <a:spAutoFit/>
          </a:bodyPr>
          <a:lstStyle/>
          <a:p>
            <a:pPr algn="ctr"/>
            <a:r>
              <a:rPr lang="en-US" sz="4000" b="1" dirty="0">
                <a:solidFill>
                  <a:srgbClr val="184296"/>
                </a:solidFill>
                <a:latin typeface="Arial" panose="020B0604020202020204" pitchFamily="34" charset="0"/>
                <a:ea typeface="Roboto Medium" panose="02000000000000000000" pitchFamily="2" charset="0"/>
                <a:cs typeface="Arial" panose="020B0604020202020204" pitchFamily="34" charset="0"/>
              </a:rPr>
              <a:t>Accelerating progress</a:t>
            </a:r>
          </a:p>
        </p:txBody>
      </p:sp>
      <p:sp>
        <p:nvSpPr>
          <p:cNvPr id="17" name="TextBox 16">
            <a:extLst>
              <a:ext uri="{FF2B5EF4-FFF2-40B4-BE49-F238E27FC236}">
                <a16:creationId xmlns:a16="http://schemas.microsoft.com/office/drawing/2014/main" id="{08ABA7FB-58B6-D990-B009-B5F74A8197E9}"/>
              </a:ext>
            </a:extLst>
          </p:cNvPr>
          <p:cNvSpPr txBox="1"/>
          <p:nvPr/>
        </p:nvSpPr>
        <p:spPr>
          <a:xfrm>
            <a:off x="1452030" y="6555036"/>
            <a:ext cx="8149170" cy="1477328"/>
          </a:xfrm>
          <a:prstGeom prst="rect">
            <a:avLst/>
          </a:prstGeom>
          <a:noFill/>
        </p:spPr>
        <p:txBody>
          <a:bodyPr wrap="square" rtlCol="0">
            <a:spAutoFit/>
          </a:bodyPr>
          <a:lstStyle/>
          <a:p>
            <a:r>
              <a:rPr lang="en-US" sz="3000" dirty="0">
                <a:latin typeface="Arial" panose="020B0604020202020204" pitchFamily="34" charset="0"/>
                <a:ea typeface="Lato Light" panose="020F0502020204030203" pitchFamily="34" charset="0"/>
                <a:cs typeface="Arial" panose="020B0604020202020204" pitchFamily="34" charset="0"/>
              </a:rPr>
              <a:t>Allocate more time for critical thinking and our core competencies, and less time to the mechanical aspects of the work</a:t>
            </a:r>
          </a:p>
        </p:txBody>
      </p:sp>
      <p:sp>
        <p:nvSpPr>
          <p:cNvPr id="18" name="Rectangle 17">
            <a:extLst>
              <a:ext uri="{FF2B5EF4-FFF2-40B4-BE49-F238E27FC236}">
                <a16:creationId xmlns:a16="http://schemas.microsoft.com/office/drawing/2014/main" id="{67C79832-DB8E-C409-CF45-0D9B83155C72}"/>
              </a:ext>
            </a:extLst>
          </p:cNvPr>
          <p:cNvSpPr/>
          <p:nvPr/>
        </p:nvSpPr>
        <p:spPr>
          <a:xfrm>
            <a:off x="1446706" y="5574215"/>
            <a:ext cx="7167544" cy="707886"/>
          </a:xfrm>
          <a:prstGeom prst="rect">
            <a:avLst/>
          </a:prstGeom>
        </p:spPr>
        <p:txBody>
          <a:bodyPr wrap="square">
            <a:spAutoFit/>
          </a:bodyPr>
          <a:lstStyle/>
          <a:p>
            <a:r>
              <a:rPr lang="en-US" sz="4000" b="1" dirty="0">
                <a:solidFill>
                  <a:srgbClr val="184296"/>
                </a:solidFill>
                <a:latin typeface="Arial" panose="020B0604020202020204" pitchFamily="34" charset="0"/>
                <a:ea typeface="Roboto Medium" panose="02000000000000000000" pitchFamily="2" charset="0"/>
                <a:cs typeface="Arial" panose="020B0604020202020204" pitchFamily="34" charset="0"/>
              </a:rPr>
              <a:t>Private benefits</a:t>
            </a:r>
          </a:p>
        </p:txBody>
      </p:sp>
      <p:sp>
        <p:nvSpPr>
          <p:cNvPr id="19" name="TextBox 18">
            <a:extLst>
              <a:ext uri="{FF2B5EF4-FFF2-40B4-BE49-F238E27FC236}">
                <a16:creationId xmlns:a16="http://schemas.microsoft.com/office/drawing/2014/main" id="{5BF1ACAC-3E8D-199D-D1CB-504A71047FEF}"/>
              </a:ext>
            </a:extLst>
          </p:cNvPr>
          <p:cNvSpPr txBox="1"/>
          <p:nvPr/>
        </p:nvSpPr>
        <p:spPr>
          <a:xfrm>
            <a:off x="14292353" y="6524556"/>
            <a:ext cx="8640888" cy="1477328"/>
          </a:xfrm>
          <a:prstGeom prst="rect">
            <a:avLst/>
          </a:prstGeom>
          <a:noFill/>
        </p:spPr>
        <p:txBody>
          <a:bodyPr wrap="square" rtlCol="0">
            <a:spAutoFit/>
          </a:bodyPr>
          <a:lstStyle/>
          <a:p>
            <a:pPr algn="r"/>
            <a:r>
              <a:rPr lang="en-US" sz="3000" dirty="0">
                <a:latin typeface="Arial" panose="020B0604020202020204" pitchFamily="34" charset="0"/>
                <a:ea typeface="Lato Light" panose="020F0502020204030203" pitchFamily="34" charset="0"/>
                <a:cs typeface="Arial" panose="020B0604020202020204" pitchFamily="34" charset="0"/>
              </a:rPr>
              <a:t>Keeping track of the current capabilities offers insights into what the next versions of these systems will be capable of achieving</a:t>
            </a:r>
          </a:p>
        </p:txBody>
      </p:sp>
      <p:sp>
        <p:nvSpPr>
          <p:cNvPr id="20" name="Rectangle 19">
            <a:extLst>
              <a:ext uri="{FF2B5EF4-FFF2-40B4-BE49-F238E27FC236}">
                <a16:creationId xmlns:a16="http://schemas.microsoft.com/office/drawing/2014/main" id="{EFC3F2A6-AECE-19A1-FD75-73ECCF226844}"/>
              </a:ext>
            </a:extLst>
          </p:cNvPr>
          <p:cNvSpPr/>
          <p:nvPr/>
        </p:nvSpPr>
        <p:spPr>
          <a:xfrm>
            <a:off x="16403506" y="4958662"/>
            <a:ext cx="6537830" cy="1323439"/>
          </a:xfrm>
          <a:prstGeom prst="rect">
            <a:avLst/>
          </a:prstGeom>
        </p:spPr>
        <p:txBody>
          <a:bodyPr wrap="square">
            <a:spAutoFit/>
          </a:bodyPr>
          <a:lstStyle/>
          <a:p>
            <a:pPr algn="r"/>
            <a:r>
              <a:rPr lang="en-US" sz="4000" b="1" dirty="0">
                <a:solidFill>
                  <a:srgbClr val="184296"/>
                </a:solidFill>
                <a:latin typeface="Arial" panose="020B0604020202020204" pitchFamily="34" charset="0"/>
                <a:ea typeface="Roboto Medium" panose="02000000000000000000" pitchFamily="2" charset="0"/>
                <a:cs typeface="Arial" panose="020B0604020202020204" pitchFamily="34" charset="0"/>
              </a:rPr>
              <a:t>Anticipating </a:t>
            </a:r>
          </a:p>
          <a:p>
            <a:pPr algn="r"/>
            <a:r>
              <a:rPr lang="en-US" sz="4000" b="1" dirty="0">
                <a:solidFill>
                  <a:srgbClr val="184296"/>
                </a:solidFill>
                <a:latin typeface="Arial" panose="020B0604020202020204" pitchFamily="34" charset="0"/>
                <a:ea typeface="Roboto Medium" panose="02000000000000000000" pitchFamily="2" charset="0"/>
                <a:cs typeface="Arial" panose="020B0604020202020204" pitchFamily="34" charset="0"/>
              </a:rPr>
              <a:t>future developments</a:t>
            </a:r>
          </a:p>
        </p:txBody>
      </p:sp>
      <p:pic>
        <p:nvPicPr>
          <p:cNvPr id="40" name="Graphic 39">
            <a:extLst>
              <a:ext uri="{FF2B5EF4-FFF2-40B4-BE49-F238E27FC236}">
                <a16:creationId xmlns:a16="http://schemas.microsoft.com/office/drawing/2014/main" id="{AF18DFAE-0BC4-4AD5-9947-260D6D29828A}"/>
              </a:ext>
            </a:extLst>
          </p:cNvPr>
          <p:cNvPicPr>
            <a:picLocks noChangeAspect="1"/>
          </p:cNvPicPr>
          <p:nvPr/>
        </p:nvPicPr>
        <p:blipFill rotWithShape="1">
          <a:blip r:embed="rId3">
            <a:extLst>
              <a:ext uri="{28A0092B-C50C-407E-A947-70E740481C1C}">
                <a14:useLocalDpi xmlns:a14="http://schemas.microsoft.com/office/drawing/2010/main" val="0"/>
              </a:ext>
            </a:extLst>
          </a:blip>
          <a:srcRect l="9049" t="7059" r="9399" b="6697"/>
          <a:stretch/>
        </p:blipFill>
        <p:spPr>
          <a:xfrm>
            <a:off x="10994232" y="5836444"/>
            <a:ext cx="2407444" cy="2386012"/>
          </a:xfrm>
          <a:prstGeom prst="rect">
            <a:avLst/>
          </a:prstGeom>
        </p:spPr>
      </p:pic>
      <p:sp>
        <p:nvSpPr>
          <p:cNvPr id="2" name="Title 2">
            <a:extLst>
              <a:ext uri="{FF2B5EF4-FFF2-40B4-BE49-F238E27FC236}">
                <a16:creationId xmlns:a16="http://schemas.microsoft.com/office/drawing/2014/main" id="{23746664-5B3A-501C-5CA3-FD663C937D32}"/>
              </a:ext>
            </a:extLst>
          </p:cNvPr>
          <p:cNvSpPr>
            <a:spLocks noGrp="1"/>
          </p:cNvSpPr>
          <p:nvPr>
            <p:ph type="title"/>
          </p:nvPr>
        </p:nvSpPr>
        <p:spPr>
          <a:xfrm>
            <a:off x="1453875" y="786132"/>
            <a:ext cx="20834626" cy="964734"/>
          </a:xfrm>
        </p:spPr>
        <p:txBody>
          <a:bodyPr>
            <a:normAutofit/>
          </a:bodyPr>
          <a:lstStyle/>
          <a:p>
            <a:r>
              <a:rPr lang="en-GB" dirty="0"/>
              <a:t>Why should we care?</a:t>
            </a:r>
          </a:p>
        </p:txBody>
      </p:sp>
      <p:sp>
        <p:nvSpPr>
          <p:cNvPr id="3" name="TextBox 2">
            <a:extLst>
              <a:ext uri="{FF2B5EF4-FFF2-40B4-BE49-F238E27FC236}">
                <a16:creationId xmlns:a16="http://schemas.microsoft.com/office/drawing/2014/main" id="{D5C8378B-8E40-BC10-D26E-FBF6F4796C13}"/>
              </a:ext>
            </a:extLst>
          </p:cNvPr>
          <p:cNvSpPr txBox="1"/>
          <p:nvPr/>
        </p:nvSpPr>
        <p:spPr>
          <a:xfrm>
            <a:off x="6567055" y="13840691"/>
            <a:ext cx="184731" cy="369332"/>
          </a:xfrm>
          <a:prstGeom prst="rect">
            <a:avLst/>
          </a:prstGeom>
          <a:noFill/>
        </p:spPr>
        <p:txBody>
          <a:bodyPr wrap="none" rtlCol="0">
            <a:spAutoFit/>
          </a:bodyPr>
          <a:lstStyle/>
          <a:p>
            <a:endParaRPr lang="en-US" dirty="0"/>
          </a:p>
        </p:txBody>
      </p:sp>
      <p:sp>
        <p:nvSpPr>
          <p:cNvPr id="5" name="TextBox 4">
            <a:extLst>
              <a:ext uri="{FF2B5EF4-FFF2-40B4-BE49-F238E27FC236}">
                <a16:creationId xmlns:a16="http://schemas.microsoft.com/office/drawing/2014/main" id="{C8BC45BF-635E-7231-F199-0B834087072E}"/>
              </a:ext>
            </a:extLst>
          </p:cNvPr>
          <p:cNvSpPr txBox="1"/>
          <p:nvPr/>
        </p:nvSpPr>
        <p:spPr>
          <a:xfrm>
            <a:off x="7268745" y="10176239"/>
            <a:ext cx="9840160" cy="1477328"/>
          </a:xfrm>
          <a:prstGeom prst="rect">
            <a:avLst/>
          </a:prstGeom>
          <a:noFill/>
        </p:spPr>
        <p:txBody>
          <a:bodyPr wrap="square" rtlCol="0">
            <a:spAutoFit/>
          </a:bodyPr>
          <a:lstStyle/>
          <a:p>
            <a:pPr lvl="0" algn="ctr"/>
            <a:r>
              <a:rPr lang="en-US" sz="3000" dirty="0">
                <a:latin typeface="Arial" panose="020B0604020202020204" pitchFamily="34" charset="0"/>
                <a:ea typeface="Lato Light" panose="020F0502020204030203" pitchFamily="34" charset="0"/>
                <a:cs typeface="Arial" panose="020B0604020202020204" pitchFamily="34" charset="0"/>
              </a:rPr>
              <a:t>E.g. Authoritative sounding but inaccurate or biased outputs, challenges to education/homework, the risk of creating a digital divide, labour market impacts…</a:t>
            </a:r>
          </a:p>
        </p:txBody>
      </p:sp>
      <p:sp>
        <p:nvSpPr>
          <p:cNvPr id="6" name="Rectangle 5">
            <a:extLst>
              <a:ext uri="{FF2B5EF4-FFF2-40B4-BE49-F238E27FC236}">
                <a16:creationId xmlns:a16="http://schemas.microsoft.com/office/drawing/2014/main" id="{1F49ADDB-42D8-8117-9D71-7F856A22D684}"/>
              </a:ext>
            </a:extLst>
          </p:cNvPr>
          <p:cNvSpPr/>
          <p:nvPr/>
        </p:nvSpPr>
        <p:spPr>
          <a:xfrm>
            <a:off x="8659678" y="9268358"/>
            <a:ext cx="7043194" cy="707886"/>
          </a:xfrm>
          <a:prstGeom prst="rect">
            <a:avLst/>
          </a:prstGeom>
        </p:spPr>
        <p:txBody>
          <a:bodyPr wrap="square">
            <a:spAutoFit/>
          </a:bodyPr>
          <a:lstStyle/>
          <a:p>
            <a:pPr algn="ctr"/>
            <a:r>
              <a:rPr lang="en-US" sz="4000" b="1" dirty="0">
                <a:solidFill>
                  <a:srgbClr val="184296"/>
                </a:solidFill>
                <a:latin typeface="Arial" panose="020B0604020202020204" pitchFamily="34" charset="0"/>
                <a:ea typeface="Roboto Medium" panose="02000000000000000000" pitchFamily="2" charset="0"/>
                <a:cs typeface="Arial" panose="020B0604020202020204" pitchFamily="34" charset="0"/>
              </a:rPr>
              <a:t>Mitigating risks</a:t>
            </a:r>
          </a:p>
        </p:txBody>
      </p:sp>
    </p:spTree>
    <p:extLst>
      <p:ext uri="{BB962C8B-B14F-4D97-AF65-F5344CB8AC3E}">
        <p14:creationId xmlns:p14="http://schemas.microsoft.com/office/powerpoint/2010/main" val="10447435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par>
                                <p:cTn id="8" presetID="10" presetClass="entr" presetSubtype="0" fill="hold" grpId="0" nodeType="withEffect" nodePh="1">
                                  <p:stCondLst>
                                    <p:cond delay="100"/>
                                  </p:stCondLst>
                                  <p:endCondLst>
                                    <p:cond evt="begin" delay="0">
                                      <p:tn val="8"/>
                                    </p:cond>
                                  </p:end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nodeType="withEffect">
                                  <p:stCondLst>
                                    <p:cond delay="10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fade">
                                      <p:cBhvr>
                                        <p:cTn id="18" dur="500"/>
                                        <p:tgtEl>
                                          <p:spTgt spid="18"/>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fade">
                                      <p:cBhvr>
                                        <p:cTn id="21" dur="500"/>
                                        <p:tgtEl>
                                          <p:spTgt spid="20"/>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500"/>
                                        <p:tgtEl>
                                          <p:spTgt spid="16"/>
                                        </p:tgtEl>
                                      </p:cBhvr>
                                    </p:animEffect>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grpId="0"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500"/>
                                        <p:tgtEl>
                                          <p:spTgt spid="15"/>
                                        </p:tgtEl>
                                      </p:cBhvr>
                                    </p:animEffect>
                                    <p:anim calcmode="lin" valueType="num">
                                      <p:cBhvr>
                                        <p:cTn id="33" dur="500" fill="hold"/>
                                        <p:tgtEl>
                                          <p:spTgt spid="15"/>
                                        </p:tgtEl>
                                        <p:attrNameLst>
                                          <p:attrName>ppt_x</p:attrName>
                                        </p:attrNameLst>
                                      </p:cBhvr>
                                      <p:tavLst>
                                        <p:tav tm="0">
                                          <p:val>
                                            <p:strVal val="#ppt_x"/>
                                          </p:val>
                                        </p:tav>
                                        <p:tav tm="100000">
                                          <p:val>
                                            <p:strVal val="#ppt_x"/>
                                          </p:val>
                                        </p:tav>
                                      </p:tavLst>
                                    </p:anim>
                                    <p:anim calcmode="lin" valueType="num">
                                      <p:cBhvr>
                                        <p:cTn id="34" dur="5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grpId="0" nodeType="click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fade">
                                      <p:cBhvr>
                                        <p:cTn id="39" dur="500"/>
                                        <p:tgtEl>
                                          <p:spTgt spid="17"/>
                                        </p:tgtEl>
                                      </p:cBhvr>
                                    </p:animEffect>
                                    <p:anim calcmode="lin" valueType="num">
                                      <p:cBhvr>
                                        <p:cTn id="40" dur="500" fill="hold"/>
                                        <p:tgtEl>
                                          <p:spTgt spid="17"/>
                                        </p:tgtEl>
                                        <p:attrNameLst>
                                          <p:attrName>ppt_x</p:attrName>
                                        </p:attrNameLst>
                                      </p:cBhvr>
                                      <p:tavLst>
                                        <p:tav tm="0">
                                          <p:val>
                                            <p:strVal val="#ppt_x"/>
                                          </p:val>
                                        </p:tav>
                                        <p:tav tm="100000">
                                          <p:val>
                                            <p:strVal val="#ppt_x"/>
                                          </p:val>
                                        </p:tav>
                                      </p:tavLst>
                                    </p:anim>
                                    <p:anim calcmode="lin" valueType="num">
                                      <p:cBhvr>
                                        <p:cTn id="41" dur="5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42" presetClass="entr" presetSubtype="0" fill="hold" grpId="0" nodeType="clickEffect">
                                  <p:stCondLst>
                                    <p:cond delay="0"/>
                                  </p:stCondLst>
                                  <p:childTnLst>
                                    <p:set>
                                      <p:cBhvr>
                                        <p:cTn id="45" dur="1" fill="hold">
                                          <p:stCondLst>
                                            <p:cond delay="0"/>
                                          </p:stCondLst>
                                        </p:cTn>
                                        <p:tgtEl>
                                          <p:spTgt spid="19"/>
                                        </p:tgtEl>
                                        <p:attrNameLst>
                                          <p:attrName>style.visibility</p:attrName>
                                        </p:attrNameLst>
                                      </p:cBhvr>
                                      <p:to>
                                        <p:strVal val="visible"/>
                                      </p:to>
                                    </p:set>
                                    <p:animEffect transition="in" filter="fade">
                                      <p:cBhvr>
                                        <p:cTn id="46" dur="500"/>
                                        <p:tgtEl>
                                          <p:spTgt spid="19"/>
                                        </p:tgtEl>
                                      </p:cBhvr>
                                    </p:animEffect>
                                    <p:anim calcmode="lin" valueType="num">
                                      <p:cBhvr>
                                        <p:cTn id="47" dur="500" fill="hold"/>
                                        <p:tgtEl>
                                          <p:spTgt spid="19"/>
                                        </p:tgtEl>
                                        <p:attrNameLst>
                                          <p:attrName>ppt_x</p:attrName>
                                        </p:attrNameLst>
                                      </p:cBhvr>
                                      <p:tavLst>
                                        <p:tav tm="0">
                                          <p:val>
                                            <p:strVal val="#ppt_x"/>
                                          </p:val>
                                        </p:tav>
                                        <p:tav tm="100000">
                                          <p:val>
                                            <p:strVal val="#ppt_x"/>
                                          </p:val>
                                        </p:tav>
                                      </p:tavLst>
                                    </p:anim>
                                    <p:anim calcmode="lin" valueType="num">
                                      <p:cBhvr>
                                        <p:cTn id="48" dur="5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42" presetClass="entr" presetSubtype="0" fill="hold" grpId="0" nodeType="clickEffect">
                                  <p:stCondLst>
                                    <p:cond delay="0"/>
                                  </p:stCondLst>
                                  <p:childTnLst>
                                    <p:set>
                                      <p:cBhvr>
                                        <p:cTn id="52" dur="1" fill="hold">
                                          <p:stCondLst>
                                            <p:cond delay="0"/>
                                          </p:stCondLst>
                                        </p:cTn>
                                        <p:tgtEl>
                                          <p:spTgt spid="5"/>
                                        </p:tgtEl>
                                        <p:attrNameLst>
                                          <p:attrName>style.visibility</p:attrName>
                                        </p:attrNameLst>
                                      </p:cBhvr>
                                      <p:to>
                                        <p:strVal val="visible"/>
                                      </p:to>
                                    </p:set>
                                    <p:animEffect transition="in" filter="fade">
                                      <p:cBhvr>
                                        <p:cTn id="53" dur="500"/>
                                        <p:tgtEl>
                                          <p:spTgt spid="5"/>
                                        </p:tgtEl>
                                      </p:cBhvr>
                                    </p:animEffect>
                                    <p:anim calcmode="lin" valueType="num">
                                      <p:cBhvr>
                                        <p:cTn id="54" dur="500" fill="hold"/>
                                        <p:tgtEl>
                                          <p:spTgt spid="5"/>
                                        </p:tgtEl>
                                        <p:attrNameLst>
                                          <p:attrName>ppt_x</p:attrName>
                                        </p:attrNameLst>
                                      </p:cBhvr>
                                      <p:tavLst>
                                        <p:tav tm="0">
                                          <p:val>
                                            <p:strVal val="#ppt_x"/>
                                          </p:val>
                                        </p:tav>
                                        <p:tav tm="100000">
                                          <p:val>
                                            <p:strVal val="#ppt_x"/>
                                          </p:val>
                                        </p:tav>
                                      </p:tavLst>
                                    </p:anim>
                                    <p:anim calcmode="lin" valueType="num">
                                      <p:cBhvr>
                                        <p:cTn id="55" dur="5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7" grpId="0"/>
      <p:bldP spid="18" grpId="0"/>
      <p:bldP spid="19" grpId="0"/>
      <p:bldP spid="20" grpId="0"/>
      <p:bldP spid="3" grpId="0"/>
      <p:bldP spid="5" grpId="0"/>
      <p:bldP spid="6"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86DB64A-14D6-4FFD-AB4B-A22D40C1C2FD}"/>
              </a:ext>
            </a:extLst>
          </p:cNvPr>
          <p:cNvSpPr/>
          <p:nvPr/>
        </p:nvSpPr>
        <p:spPr>
          <a:xfrm>
            <a:off x="0" y="7821333"/>
            <a:ext cx="24377650" cy="569386"/>
          </a:xfrm>
          <a:prstGeom prst="rect">
            <a:avLst/>
          </a:prstGeom>
          <a:solidFill>
            <a:schemeClr val="tx1">
              <a:lumMod val="10000"/>
              <a:lumOff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39AB5BEF-5F21-C5FF-72B9-700A565644A0}"/>
              </a:ext>
            </a:extLst>
          </p:cNvPr>
          <p:cNvSpPr/>
          <p:nvPr/>
        </p:nvSpPr>
        <p:spPr>
          <a:xfrm>
            <a:off x="0" y="671860"/>
            <a:ext cx="14218024" cy="569386"/>
          </a:xfrm>
          <a:prstGeom prst="rect">
            <a:avLst/>
          </a:prstGeom>
          <a:solidFill>
            <a:schemeClr val="tx1">
              <a:lumMod val="10000"/>
              <a:lumOff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CEC2A8FD-8F54-3F67-AA83-19D002E6BEB9}"/>
              </a:ext>
            </a:extLst>
          </p:cNvPr>
          <p:cNvSpPr txBox="1"/>
          <p:nvPr/>
        </p:nvSpPr>
        <p:spPr>
          <a:xfrm>
            <a:off x="1463040" y="1586540"/>
            <a:ext cx="21610320" cy="11069697"/>
          </a:xfrm>
          <a:prstGeom prst="rect">
            <a:avLst/>
          </a:prstGeom>
          <a:noFill/>
        </p:spPr>
        <p:txBody>
          <a:bodyPr wrap="square">
            <a:spAutoFit/>
          </a:bodyPr>
          <a:lstStyle/>
          <a:p>
            <a:pPr marL="2540000" indent="-2540000">
              <a:spcBef>
                <a:spcPts val="800"/>
              </a:spcBef>
            </a:pPr>
            <a:r>
              <a:rPr lang="en-US" sz="3000" b="1" dirty="0">
                <a:effectLst/>
              </a:rPr>
              <a:t>PROMPT: 	</a:t>
            </a:r>
            <a:r>
              <a:rPr lang="en-US" sz="3000" dirty="0"/>
              <a:t>Below are excerpts from the U.N. World Economic Situation Prospects reports from 2020 (top) and 2021 (bottom) related to international tourism in 2019 and 2020. Summarize the sentiment of both excerpts in one bullet point, and label them on a scale from 1 (very negative) to 5 (very positive), explaining your reasoning.</a:t>
            </a:r>
          </a:p>
          <a:p>
            <a:pPr marL="2540000" indent="-2540000">
              <a:spcBef>
                <a:spcPts val="800"/>
              </a:spcBef>
            </a:pPr>
            <a:endParaRPr lang="en-US" sz="1000" dirty="0"/>
          </a:p>
          <a:p>
            <a:pPr marL="2540000" indent="-2540000">
              <a:spcBef>
                <a:spcPts val="800"/>
              </a:spcBef>
            </a:pPr>
            <a:r>
              <a:rPr lang="en-US" sz="2400" i="1" dirty="0"/>
              <a:t>	"Confidence in global tourism remains positive yet cautious for the remainder of 2019. Weakening economic indicators, trade tensions and Brexit-related uncertainties have started to take a toll on business and consumer confidence. The UNWTO Confidence Index points to more moderate growth in arrivals during the period September-December 2019, particularly in Europe and the Americas.  ... UNWTO estimates 3 to 4 per cent growth in international arrivals globally for 2019, reflecting rising tourism demand overall, though at a slower pace. At the regional level, prospects are strongest for Asia and the Pacific, where arrivals are expected to have grown 5 to 6 per cent"</a:t>
            </a:r>
          </a:p>
          <a:p>
            <a:pPr marL="2540000" indent="-2540000">
              <a:spcBef>
                <a:spcPts val="800"/>
              </a:spcBef>
            </a:pPr>
            <a:endParaRPr lang="en-US" sz="1000" dirty="0"/>
          </a:p>
          <a:p>
            <a:pPr marL="2540000" indent="-2540000">
              <a:spcBef>
                <a:spcPts val="800"/>
              </a:spcBef>
            </a:pPr>
            <a:r>
              <a:rPr lang="en-US" sz="2400" i="1" dirty="0"/>
              <a:t>	”The tourism industry has been the hardest-hit services sector, as COVID-19 brought international travel to a virtual standstill from March 2020 onward. Before the pandemic, travel services accounted for almost one third of developing countries’ services exports. International tourist arrivals (overnight visitors) are estimated to have plunged by about 70 per cent globally in 2020 (UNWTO, 2020e), which would represent 1 billion fewer international arrivals than in 2019 and a potential loss of US$ 1.1 trillion in international tourism receipts, the largest decline ever. The shock has put 100 million to 120 million direct tourism jobs at risk, with large spill-overs into other sectors."	</a:t>
            </a:r>
          </a:p>
          <a:p>
            <a:pPr marL="2540000" indent="-2540000">
              <a:spcBef>
                <a:spcPts val="800"/>
              </a:spcBef>
            </a:pPr>
            <a:endParaRPr lang="en-US" sz="1000" dirty="0"/>
          </a:p>
          <a:p>
            <a:pPr marL="2540000" indent="-2540000">
              <a:spcBef>
                <a:spcPts val="800"/>
              </a:spcBef>
            </a:pPr>
            <a:endParaRPr lang="en-US" sz="2000" dirty="0"/>
          </a:p>
          <a:p>
            <a:pPr marL="2540000" indent="-2540000">
              <a:spcBef>
                <a:spcPts val="800"/>
              </a:spcBef>
            </a:pPr>
            <a:endParaRPr lang="en-US" sz="3000" dirty="0"/>
          </a:p>
          <a:p>
            <a:pPr marL="2540000" marR="0" lvl="0" indent="-2540000" algn="l" defTabSz="457200" rtl="0" eaLnBrk="1" fontAlgn="auto" latinLnBrk="0" hangingPunct="1">
              <a:lnSpc>
                <a:spcPct val="100000"/>
              </a:lnSpc>
              <a:spcBef>
                <a:spcPts val="800"/>
              </a:spcBef>
              <a:spcAft>
                <a:spcPts val="0"/>
              </a:spcAft>
              <a:buClrTx/>
              <a:buSzTx/>
              <a:buFontTx/>
              <a:buNone/>
              <a:tabLst/>
              <a:defRPr/>
            </a:pPr>
            <a:r>
              <a:rPr kumimoji="0" lang="en-US" sz="3000" b="1" i="0" u="none" strike="noStrike" kern="1200" cap="none" spc="0" normalizeH="0" baseline="0" noProof="0" dirty="0">
                <a:ln>
                  <a:noFill/>
                </a:ln>
                <a:solidFill>
                  <a:srgbClr val="102348"/>
                </a:solidFill>
                <a:effectLst/>
                <a:uLnTx/>
                <a:uFillTx/>
                <a:latin typeface="Arial" panose="020B0604020202020204"/>
                <a:ea typeface="+mn-ea"/>
                <a:cs typeface="+mn-cs"/>
              </a:rPr>
              <a:t>PROMPT: 	</a:t>
            </a:r>
            <a:r>
              <a:rPr kumimoji="0" lang="en-US" sz="3000" b="0" i="0" u="none" strike="noStrike" kern="1200" cap="none" spc="0" normalizeH="0" baseline="0" noProof="0" dirty="0">
                <a:ln>
                  <a:noFill/>
                </a:ln>
                <a:solidFill>
                  <a:srgbClr val="102348"/>
                </a:solidFill>
                <a:effectLst/>
                <a:uLnTx/>
                <a:uFillTx/>
                <a:latin typeface="Arial" panose="020B0604020202020204"/>
                <a:ea typeface="+mn-ea"/>
                <a:cs typeface="+mn-cs"/>
              </a:rPr>
              <a:t>For each of the following registered voters, provide a one-word rating to indicate whether they are more likely to approve or disapprove of a policy proposal to loosen US immigration restrictions on highly-educated workers: </a:t>
            </a:r>
          </a:p>
          <a:p>
            <a:pPr marL="2540000" marR="0" lvl="0" indent="-2540000" algn="l" defTabSz="457200" rtl="0" eaLnBrk="1" fontAlgn="auto" latinLnBrk="0" hangingPunct="1">
              <a:lnSpc>
                <a:spcPct val="100000"/>
              </a:lnSpc>
              <a:spcBef>
                <a:spcPts val="800"/>
              </a:spcBef>
              <a:spcAft>
                <a:spcPts val="0"/>
              </a:spcAft>
              <a:buClrTx/>
              <a:buSzTx/>
              <a:buFontTx/>
              <a:buNone/>
              <a:tabLst/>
              <a:defRPr/>
            </a:pPr>
            <a:endParaRPr kumimoji="0" lang="en-US" sz="500" b="0" i="0" u="none" strike="noStrike" kern="1200" cap="none" spc="0" normalizeH="0" baseline="0" noProof="0" dirty="0">
              <a:ln>
                <a:noFill/>
              </a:ln>
              <a:solidFill>
                <a:srgbClr val="102348"/>
              </a:solidFill>
              <a:effectLst/>
              <a:uLnTx/>
              <a:uFillTx/>
              <a:latin typeface="Arial" panose="020B0604020202020204"/>
              <a:ea typeface="+mn-ea"/>
              <a:cs typeface="+mn-cs"/>
            </a:endParaRPr>
          </a:p>
          <a:p>
            <a:pPr marL="3900488" lvl="7" indent="-514350">
              <a:spcBef>
                <a:spcPts val="800"/>
              </a:spcBef>
              <a:buFont typeface="+mj-lt"/>
              <a:buAutoNum type="arabicPeriod"/>
              <a:tabLst>
                <a:tab pos="3235325" algn="l"/>
              </a:tabLst>
              <a:defRPr/>
            </a:pPr>
            <a:r>
              <a:rPr kumimoji="0" lang="en-US" sz="2600" b="0" i="0" u="none" strike="noStrike" kern="1200" cap="none" spc="0" normalizeH="0" baseline="0" noProof="0" dirty="0">
                <a:ln>
                  <a:noFill/>
                </a:ln>
                <a:solidFill>
                  <a:srgbClr val="102348"/>
                </a:solidFill>
                <a:effectLst/>
                <a:uLnTx/>
                <a:uFillTx/>
                <a:latin typeface="Arial" panose="020B0604020202020204"/>
                <a:ea typeface="+mn-ea"/>
                <a:cs typeface="+mn-cs"/>
              </a:rPr>
              <a:t>A 32-year old female lawyer in Houston, TX who is Hispanic </a:t>
            </a:r>
          </a:p>
          <a:p>
            <a:pPr marL="3900488" lvl="7" indent="-514350">
              <a:spcBef>
                <a:spcPts val="800"/>
              </a:spcBef>
              <a:buFont typeface="+mj-lt"/>
              <a:buAutoNum type="arabicPeriod"/>
              <a:tabLst>
                <a:tab pos="3235325" algn="l"/>
              </a:tabLst>
              <a:defRPr/>
            </a:pPr>
            <a:r>
              <a:rPr kumimoji="0" lang="en-US" sz="2600" b="0" i="0" u="none" strike="noStrike" kern="1200" cap="none" spc="0" normalizeH="0" baseline="0" noProof="0" dirty="0">
                <a:ln>
                  <a:noFill/>
                </a:ln>
                <a:solidFill>
                  <a:srgbClr val="102348"/>
                </a:solidFill>
                <a:effectLst/>
                <a:uLnTx/>
                <a:uFillTx/>
                <a:latin typeface="Arial" panose="020B0604020202020204"/>
                <a:ea typeface="+mn-ea"/>
                <a:cs typeface="+mn-cs"/>
              </a:rPr>
              <a:t>A 73-year old male retired doctor in Rome, GA who is Caucasian</a:t>
            </a:r>
          </a:p>
          <a:p>
            <a:pPr marL="3900488" lvl="7" indent="-514350">
              <a:spcBef>
                <a:spcPts val="800"/>
              </a:spcBef>
              <a:buFont typeface="+mj-lt"/>
              <a:buAutoNum type="arabicPeriod"/>
              <a:tabLst>
                <a:tab pos="3235325" algn="l"/>
              </a:tabLst>
              <a:defRPr/>
            </a:pPr>
            <a:r>
              <a:rPr kumimoji="0" lang="en-US" sz="2600" b="0" i="0" u="none" strike="noStrike" kern="1200" cap="none" spc="0" normalizeH="0" baseline="0" noProof="0" dirty="0">
                <a:ln>
                  <a:noFill/>
                </a:ln>
                <a:solidFill>
                  <a:srgbClr val="102348"/>
                </a:solidFill>
                <a:effectLst/>
                <a:uLnTx/>
                <a:uFillTx/>
                <a:latin typeface="Arial" panose="020B0604020202020204"/>
                <a:ea typeface="+mn-ea"/>
                <a:cs typeface="+mn-cs"/>
              </a:rPr>
              <a:t>A 25-year old software engineer in San Francisco, CA who is Asian and identifies as non-binary </a:t>
            </a:r>
          </a:p>
          <a:p>
            <a:pPr marL="3900488" lvl="7" indent="-514350">
              <a:spcBef>
                <a:spcPts val="800"/>
              </a:spcBef>
              <a:buFont typeface="+mj-lt"/>
              <a:buAutoNum type="arabicPeriod"/>
              <a:tabLst>
                <a:tab pos="3235325" algn="l"/>
              </a:tabLst>
              <a:defRPr/>
            </a:pPr>
            <a:r>
              <a:rPr kumimoji="0" lang="en-US" sz="2600" b="0" i="0" u="none" strike="noStrike" kern="1200" cap="none" spc="0" normalizeH="0" baseline="0" noProof="0" dirty="0">
                <a:ln>
                  <a:noFill/>
                </a:ln>
                <a:solidFill>
                  <a:srgbClr val="102348"/>
                </a:solidFill>
                <a:effectLst/>
                <a:uLnTx/>
                <a:uFillTx/>
                <a:latin typeface="Arial" panose="020B0604020202020204"/>
                <a:ea typeface="+mn-ea"/>
                <a:cs typeface="+mn-cs"/>
              </a:rPr>
              <a:t>A 45-year old female grocery check-out clerk in Brooklyn, NY who is second-generation Italian </a:t>
            </a:r>
          </a:p>
          <a:p>
            <a:pPr marL="3900488" lvl="7" indent="-514350">
              <a:spcBef>
                <a:spcPts val="800"/>
              </a:spcBef>
              <a:buFont typeface="+mj-lt"/>
              <a:buAutoNum type="arabicPeriod"/>
              <a:tabLst>
                <a:tab pos="3235325" algn="l"/>
              </a:tabLst>
              <a:defRPr/>
            </a:pPr>
            <a:r>
              <a:rPr kumimoji="0" lang="en-US" sz="2600" b="0" i="0" u="none" strike="noStrike" kern="1200" cap="none" spc="0" normalizeH="0" baseline="0" noProof="0" dirty="0">
                <a:ln>
                  <a:noFill/>
                </a:ln>
                <a:solidFill>
                  <a:srgbClr val="102348"/>
                </a:solidFill>
                <a:effectLst/>
                <a:uLnTx/>
                <a:uFillTx/>
                <a:latin typeface="Arial" panose="020B0604020202020204"/>
                <a:ea typeface="+mn-ea"/>
                <a:cs typeface="+mn-cs"/>
              </a:rPr>
              <a:t>A 55-year old male insurance agent in Lake City, FL who is Caucasian</a:t>
            </a:r>
          </a:p>
        </p:txBody>
      </p:sp>
      <p:sp>
        <p:nvSpPr>
          <p:cNvPr id="4" name="TextBox 3">
            <a:extLst>
              <a:ext uri="{FF2B5EF4-FFF2-40B4-BE49-F238E27FC236}">
                <a16:creationId xmlns:a16="http://schemas.microsoft.com/office/drawing/2014/main" id="{9C2843A7-B990-EE15-1649-6270DCFDB6DD}"/>
              </a:ext>
            </a:extLst>
          </p:cNvPr>
          <p:cNvSpPr txBox="1"/>
          <p:nvPr/>
        </p:nvSpPr>
        <p:spPr>
          <a:xfrm>
            <a:off x="684166" y="671860"/>
            <a:ext cx="18949306" cy="569387"/>
          </a:xfrm>
          <a:prstGeom prst="rect">
            <a:avLst/>
          </a:prstGeom>
          <a:noFill/>
          <a:ln>
            <a:noFill/>
          </a:ln>
        </p:spPr>
        <p:txBody>
          <a:bodyPr wrap="square">
            <a:spAutoFit/>
          </a:bodyPr>
          <a:lstStyle/>
          <a:p>
            <a:pPr marL="3157538" indent="-3157538">
              <a:spcBef>
                <a:spcPts val="800"/>
              </a:spcBef>
            </a:pPr>
            <a:r>
              <a:rPr lang="en-US" sz="3100" b="1" dirty="0">
                <a:solidFill>
                  <a:schemeClr val="tx1">
                    <a:lumMod val="50000"/>
                    <a:lumOff val="50000"/>
                  </a:schemeClr>
                </a:solidFill>
                <a:effectLst/>
              </a:rPr>
              <a:t>Extracting sentiment</a:t>
            </a:r>
          </a:p>
        </p:txBody>
      </p:sp>
      <p:sp>
        <p:nvSpPr>
          <p:cNvPr id="2" name="TextBox 1">
            <a:extLst>
              <a:ext uri="{FF2B5EF4-FFF2-40B4-BE49-F238E27FC236}">
                <a16:creationId xmlns:a16="http://schemas.microsoft.com/office/drawing/2014/main" id="{3F36414C-FBD6-2A0C-3E70-EED21EF82B34}"/>
              </a:ext>
            </a:extLst>
          </p:cNvPr>
          <p:cNvSpPr txBox="1"/>
          <p:nvPr/>
        </p:nvSpPr>
        <p:spPr>
          <a:xfrm>
            <a:off x="684166" y="7810851"/>
            <a:ext cx="18949306" cy="569387"/>
          </a:xfrm>
          <a:prstGeom prst="rect">
            <a:avLst/>
          </a:prstGeom>
          <a:noFill/>
          <a:ln>
            <a:noFill/>
          </a:ln>
        </p:spPr>
        <p:txBody>
          <a:bodyPr wrap="square">
            <a:spAutoFit/>
          </a:bodyPr>
          <a:lstStyle/>
          <a:p>
            <a:pPr marL="3157538" indent="-3157538">
              <a:spcBef>
                <a:spcPts val="800"/>
              </a:spcBef>
            </a:pPr>
            <a:r>
              <a:rPr lang="en-US" sz="3100" b="1" dirty="0">
                <a:solidFill>
                  <a:schemeClr val="tx1">
                    <a:lumMod val="50000"/>
                    <a:lumOff val="50000"/>
                  </a:schemeClr>
                </a:solidFill>
                <a:effectLst/>
              </a:rPr>
              <a:t>Simulating human subjects</a:t>
            </a:r>
          </a:p>
        </p:txBody>
      </p:sp>
      <p:sp>
        <p:nvSpPr>
          <p:cNvPr id="7" name="Title 1">
            <a:extLst>
              <a:ext uri="{FF2B5EF4-FFF2-40B4-BE49-F238E27FC236}">
                <a16:creationId xmlns:a16="http://schemas.microsoft.com/office/drawing/2014/main" id="{AD75F3F2-0932-7489-7AA6-161CE00E1006}"/>
              </a:ext>
            </a:extLst>
          </p:cNvPr>
          <p:cNvSpPr>
            <a:spLocks noGrp="1"/>
          </p:cNvSpPr>
          <p:nvPr>
            <p:ph type="title"/>
          </p:nvPr>
        </p:nvSpPr>
        <p:spPr>
          <a:xfrm>
            <a:off x="11479034" y="602971"/>
            <a:ext cx="12293964" cy="1923875"/>
          </a:xfrm>
        </p:spPr>
        <p:txBody>
          <a:bodyPr anchor="t">
            <a:normAutofit/>
          </a:bodyPr>
          <a:lstStyle/>
          <a:p>
            <a:pPr algn="r"/>
            <a:r>
              <a:rPr lang="en-US" sz="4500" i="1" dirty="0">
                <a:effectLst>
                  <a:outerShdw blurRad="50800" dist="38100" dir="2700000" algn="tl" rotWithShape="0">
                    <a:prstClr val="black">
                      <a:alpha val="40000"/>
                    </a:prstClr>
                  </a:outerShdw>
                </a:effectLst>
              </a:rPr>
              <a:t>Other use cases in ‘data analysis’</a:t>
            </a:r>
          </a:p>
        </p:txBody>
      </p:sp>
      <p:pic>
        <p:nvPicPr>
          <p:cNvPr id="9" name="Picture 8">
            <a:extLst>
              <a:ext uri="{FF2B5EF4-FFF2-40B4-BE49-F238E27FC236}">
                <a16:creationId xmlns:a16="http://schemas.microsoft.com/office/drawing/2014/main" id="{FCDDC40B-3AF4-EBBE-9CE8-9592D508B8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90699" y="5489218"/>
            <a:ext cx="12834806" cy="1923875"/>
          </a:xfrm>
          <a:prstGeom prst="rect">
            <a:avLst/>
          </a:prstGeom>
          <a:solidFill>
            <a:srgbClr val="FFFFFF">
              <a:shade val="85000"/>
            </a:srgbClr>
          </a:solidFill>
          <a:ln w="76200" cap="rnd">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pic>
      <p:sp>
        <p:nvSpPr>
          <p:cNvPr id="11" name="TextBox 10">
            <a:extLst>
              <a:ext uri="{FF2B5EF4-FFF2-40B4-BE49-F238E27FC236}">
                <a16:creationId xmlns:a16="http://schemas.microsoft.com/office/drawing/2014/main" id="{E1D3DF99-9082-F894-0A26-B45022FD54EB}"/>
              </a:ext>
            </a:extLst>
          </p:cNvPr>
          <p:cNvSpPr txBox="1"/>
          <p:nvPr/>
        </p:nvSpPr>
        <p:spPr>
          <a:xfrm>
            <a:off x="16518030" y="12028477"/>
            <a:ext cx="7207475" cy="1015663"/>
          </a:xfrm>
          <a:prstGeom prst="rect">
            <a:avLst/>
          </a:prstGeom>
          <a:noFill/>
        </p:spPr>
        <p:txBody>
          <a:bodyPr wrap="square">
            <a:spAutoFit/>
          </a:bodyPr>
          <a:lstStyle/>
          <a:p>
            <a:pPr algn="r"/>
            <a:r>
              <a:rPr lang="en-US" sz="2000" dirty="0">
                <a:solidFill>
                  <a:srgbClr val="102348"/>
                </a:solidFill>
              </a:rPr>
              <a:t>From: Korinek, A. (2023): “Generative AI for Economic Research: Use Cases and Implications for Economists“. Journal of Economic Literature 61 (4): 1281–1317.</a:t>
            </a:r>
          </a:p>
        </p:txBody>
      </p:sp>
    </p:spTree>
    <p:extLst>
      <p:ext uri="{BB962C8B-B14F-4D97-AF65-F5344CB8AC3E}">
        <p14:creationId xmlns:p14="http://schemas.microsoft.com/office/powerpoint/2010/main" val="22129533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nodeType="withEffect">
                                  <p:stCondLst>
                                    <p:cond delay="0"/>
                                  </p:stCondLst>
                                  <p:childTnLst>
                                    <p:set>
                                      <p:cBhvr>
                                        <p:cTn id="12" dur="1" fill="hold">
                                          <p:stCondLst>
                                            <p:cond delay="0"/>
                                          </p:stCondLst>
                                        </p:cTn>
                                        <p:tgtEl>
                                          <p:spTgt spid="10">
                                            <p:txEl>
                                              <p:pRg st="0" end="0"/>
                                            </p:txEl>
                                          </p:spTgt>
                                        </p:tgtEl>
                                        <p:attrNameLst>
                                          <p:attrName>style.visibility</p:attrName>
                                        </p:attrNameLst>
                                      </p:cBhvr>
                                      <p:to>
                                        <p:strVal val="visible"/>
                                      </p:to>
                                    </p:set>
                                    <p:animEffect transition="in" filter="fade">
                                      <p:cBhvr>
                                        <p:cTn id="13" dur="500"/>
                                        <p:tgtEl>
                                          <p:spTgt spid="10">
                                            <p:txEl>
                                              <p:pRg st="0" end="0"/>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10">
                                            <p:txEl>
                                              <p:pRg st="2" end="2"/>
                                            </p:txEl>
                                          </p:spTgt>
                                        </p:tgtEl>
                                        <p:attrNameLst>
                                          <p:attrName>style.visibility</p:attrName>
                                        </p:attrNameLst>
                                      </p:cBhvr>
                                      <p:to>
                                        <p:strVal val="visible"/>
                                      </p:to>
                                    </p:set>
                                    <p:animEffect transition="in" filter="fade">
                                      <p:cBhvr>
                                        <p:cTn id="16" dur="500"/>
                                        <p:tgtEl>
                                          <p:spTgt spid="10">
                                            <p:txEl>
                                              <p:pRg st="2" end="2"/>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10">
                                            <p:txEl>
                                              <p:pRg st="4" end="4"/>
                                            </p:txEl>
                                          </p:spTgt>
                                        </p:tgtEl>
                                        <p:attrNameLst>
                                          <p:attrName>style.visibility</p:attrName>
                                        </p:attrNameLst>
                                      </p:cBhvr>
                                      <p:to>
                                        <p:strVal val="visible"/>
                                      </p:to>
                                    </p:set>
                                    <p:animEffect transition="in" filter="fade">
                                      <p:cBhvr>
                                        <p:cTn id="19" dur="500"/>
                                        <p:tgtEl>
                                          <p:spTgt spid="10">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500"/>
                                        <p:tgtEl>
                                          <p:spTgt spid="6"/>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
                                        </p:tgtEl>
                                        <p:attrNameLst>
                                          <p:attrName>style.visibility</p:attrName>
                                        </p:attrNameLst>
                                      </p:cBhvr>
                                      <p:to>
                                        <p:strVal val="visible"/>
                                      </p:to>
                                    </p:set>
                                    <p:animEffect transition="in" filter="fade">
                                      <p:cBhvr>
                                        <p:cTn id="32" dur="500"/>
                                        <p:tgtEl>
                                          <p:spTgt spid="2"/>
                                        </p:tgtEl>
                                      </p:cBhvr>
                                    </p:animEffect>
                                  </p:childTnLst>
                                </p:cTn>
                              </p:par>
                              <p:par>
                                <p:cTn id="33" presetID="10" presetClass="entr" presetSubtype="0" fill="hold" nodeType="withEffect">
                                  <p:stCondLst>
                                    <p:cond delay="0"/>
                                  </p:stCondLst>
                                  <p:childTnLst>
                                    <p:set>
                                      <p:cBhvr>
                                        <p:cTn id="34" dur="1" fill="hold">
                                          <p:stCondLst>
                                            <p:cond delay="0"/>
                                          </p:stCondLst>
                                        </p:cTn>
                                        <p:tgtEl>
                                          <p:spTgt spid="10">
                                            <p:txEl>
                                              <p:pRg st="8" end="8"/>
                                            </p:txEl>
                                          </p:spTgt>
                                        </p:tgtEl>
                                        <p:attrNameLst>
                                          <p:attrName>style.visibility</p:attrName>
                                        </p:attrNameLst>
                                      </p:cBhvr>
                                      <p:to>
                                        <p:strVal val="visible"/>
                                      </p:to>
                                    </p:set>
                                    <p:animEffect transition="in" filter="fade">
                                      <p:cBhvr>
                                        <p:cTn id="35" dur="500"/>
                                        <p:tgtEl>
                                          <p:spTgt spid="10">
                                            <p:txEl>
                                              <p:pRg st="8" end="8"/>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10">
                                            <p:txEl>
                                              <p:pRg st="10" end="10"/>
                                            </p:txEl>
                                          </p:spTgt>
                                        </p:tgtEl>
                                        <p:attrNameLst>
                                          <p:attrName>style.visibility</p:attrName>
                                        </p:attrNameLst>
                                      </p:cBhvr>
                                      <p:to>
                                        <p:strVal val="visible"/>
                                      </p:to>
                                    </p:set>
                                    <p:animEffect transition="in" filter="fade">
                                      <p:cBhvr>
                                        <p:cTn id="38" dur="500"/>
                                        <p:tgtEl>
                                          <p:spTgt spid="10">
                                            <p:txEl>
                                              <p:pRg st="10" end="10"/>
                                            </p:txEl>
                                          </p:spTgt>
                                        </p:tgtEl>
                                      </p:cBhvr>
                                    </p:animEffect>
                                  </p:childTnLst>
                                </p:cTn>
                              </p:par>
                              <p:par>
                                <p:cTn id="39" presetID="10" presetClass="entr" presetSubtype="0" fill="hold" nodeType="withEffect">
                                  <p:stCondLst>
                                    <p:cond delay="0"/>
                                  </p:stCondLst>
                                  <p:childTnLst>
                                    <p:set>
                                      <p:cBhvr>
                                        <p:cTn id="40" dur="1" fill="hold">
                                          <p:stCondLst>
                                            <p:cond delay="0"/>
                                          </p:stCondLst>
                                        </p:cTn>
                                        <p:tgtEl>
                                          <p:spTgt spid="10">
                                            <p:txEl>
                                              <p:pRg st="11" end="11"/>
                                            </p:txEl>
                                          </p:spTgt>
                                        </p:tgtEl>
                                        <p:attrNameLst>
                                          <p:attrName>style.visibility</p:attrName>
                                        </p:attrNameLst>
                                      </p:cBhvr>
                                      <p:to>
                                        <p:strVal val="visible"/>
                                      </p:to>
                                    </p:set>
                                    <p:animEffect transition="in" filter="fade">
                                      <p:cBhvr>
                                        <p:cTn id="41" dur="500"/>
                                        <p:tgtEl>
                                          <p:spTgt spid="10">
                                            <p:txEl>
                                              <p:pRg st="11" end="11"/>
                                            </p:txEl>
                                          </p:spTgt>
                                        </p:tgtEl>
                                      </p:cBhvr>
                                    </p:animEffect>
                                  </p:childTnLst>
                                </p:cTn>
                              </p:par>
                              <p:par>
                                <p:cTn id="42" presetID="10" presetClass="entr" presetSubtype="0" fill="hold" nodeType="withEffect">
                                  <p:stCondLst>
                                    <p:cond delay="0"/>
                                  </p:stCondLst>
                                  <p:childTnLst>
                                    <p:set>
                                      <p:cBhvr>
                                        <p:cTn id="43" dur="1" fill="hold">
                                          <p:stCondLst>
                                            <p:cond delay="0"/>
                                          </p:stCondLst>
                                        </p:cTn>
                                        <p:tgtEl>
                                          <p:spTgt spid="10">
                                            <p:txEl>
                                              <p:pRg st="12" end="12"/>
                                            </p:txEl>
                                          </p:spTgt>
                                        </p:tgtEl>
                                        <p:attrNameLst>
                                          <p:attrName>style.visibility</p:attrName>
                                        </p:attrNameLst>
                                      </p:cBhvr>
                                      <p:to>
                                        <p:strVal val="visible"/>
                                      </p:to>
                                    </p:set>
                                    <p:animEffect transition="in" filter="fade">
                                      <p:cBhvr>
                                        <p:cTn id="44" dur="500"/>
                                        <p:tgtEl>
                                          <p:spTgt spid="10">
                                            <p:txEl>
                                              <p:pRg st="12" end="12"/>
                                            </p:txEl>
                                          </p:spTgt>
                                        </p:tgtEl>
                                      </p:cBhvr>
                                    </p:animEffect>
                                  </p:childTnLst>
                                </p:cTn>
                              </p:par>
                              <p:par>
                                <p:cTn id="45" presetID="10" presetClass="entr" presetSubtype="0" fill="hold" nodeType="withEffect">
                                  <p:stCondLst>
                                    <p:cond delay="0"/>
                                  </p:stCondLst>
                                  <p:childTnLst>
                                    <p:set>
                                      <p:cBhvr>
                                        <p:cTn id="46" dur="1" fill="hold">
                                          <p:stCondLst>
                                            <p:cond delay="0"/>
                                          </p:stCondLst>
                                        </p:cTn>
                                        <p:tgtEl>
                                          <p:spTgt spid="10">
                                            <p:txEl>
                                              <p:pRg st="13" end="13"/>
                                            </p:txEl>
                                          </p:spTgt>
                                        </p:tgtEl>
                                        <p:attrNameLst>
                                          <p:attrName>style.visibility</p:attrName>
                                        </p:attrNameLst>
                                      </p:cBhvr>
                                      <p:to>
                                        <p:strVal val="visible"/>
                                      </p:to>
                                    </p:set>
                                    <p:animEffect transition="in" filter="fade">
                                      <p:cBhvr>
                                        <p:cTn id="47" dur="500"/>
                                        <p:tgtEl>
                                          <p:spTgt spid="10">
                                            <p:txEl>
                                              <p:pRg st="13" end="13"/>
                                            </p:txEl>
                                          </p:spTgt>
                                        </p:tgtEl>
                                      </p:cBhvr>
                                    </p:animEffect>
                                  </p:childTnLst>
                                </p:cTn>
                              </p:par>
                              <p:par>
                                <p:cTn id="48" presetID="10" presetClass="entr" presetSubtype="0" fill="hold" nodeType="withEffect">
                                  <p:stCondLst>
                                    <p:cond delay="0"/>
                                  </p:stCondLst>
                                  <p:childTnLst>
                                    <p:set>
                                      <p:cBhvr>
                                        <p:cTn id="49" dur="1" fill="hold">
                                          <p:stCondLst>
                                            <p:cond delay="0"/>
                                          </p:stCondLst>
                                        </p:cTn>
                                        <p:tgtEl>
                                          <p:spTgt spid="10">
                                            <p:txEl>
                                              <p:pRg st="14" end="14"/>
                                            </p:txEl>
                                          </p:spTgt>
                                        </p:tgtEl>
                                        <p:attrNameLst>
                                          <p:attrName>style.visibility</p:attrName>
                                        </p:attrNameLst>
                                      </p:cBhvr>
                                      <p:to>
                                        <p:strVal val="visible"/>
                                      </p:to>
                                    </p:set>
                                    <p:animEffect transition="in" filter="fade">
                                      <p:cBhvr>
                                        <p:cTn id="50" dur="500"/>
                                        <p:tgtEl>
                                          <p:spTgt spid="10">
                                            <p:txEl>
                                              <p:pRg st="14" end="14"/>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1"/>
                                        </p:tgtEl>
                                        <p:attrNameLst>
                                          <p:attrName>style.visibility</p:attrName>
                                        </p:attrNameLst>
                                      </p:cBhvr>
                                      <p:to>
                                        <p:strVal val="visible"/>
                                      </p:to>
                                    </p:set>
                                    <p:animEffect transition="in" filter="fade">
                                      <p:cBhvr>
                                        <p:cTn id="5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animBg="1"/>
      <p:bldP spid="4" grpId="0"/>
      <p:bldP spid="2" grpId="0"/>
      <p:bldP spid="11"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1264019"/>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5408DA-13AA-37EE-B340-821A3C61D7C8}"/>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BBCEDFB7-0A13-1D99-1659-B7D99FD7DBAE}"/>
              </a:ext>
            </a:extLst>
          </p:cNvPr>
          <p:cNvSpPr>
            <a:spLocks noGrp="1"/>
          </p:cNvSpPr>
          <p:nvPr>
            <p:ph type="body" sz="quarter" idx="10"/>
          </p:nvPr>
        </p:nvSpPr>
        <p:spPr>
          <a:xfrm>
            <a:off x="1454400" y="2644053"/>
            <a:ext cx="20834102" cy="9021474"/>
          </a:xfrm>
        </p:spPr>
        <p:txBody>
          <a:bodyPr>
            <a:noAutofit/>
          </a:bodyPr>
          <a:lstStyle/>
          <a:p>
            <a:pPr>
              <a:lnSpc>
                <a:spcPct val="100000"/>
              </a:lnSpc>
              <a:spcBef>
                <a:spcPts val="1000"/>
              </a:spcBef>
              <a:spcAft>
                <a:spcPts val="3500"/>
              </a:spcAft>
            </a:pPr>
            <a:endParaRPr lang="en-US" sz="4800" dirty="0"/>
          </a:p>
          <a:p>
            <a:pPr>
              <a:lnSpc>
                <a:spcPct val="100000"/>
              </a:lnSpc>
              <a:spcBef>
                <a:spcPts val="1000"/>
              </a:spcBef>
              <a:spcAft>
                <a:spcPts val="3500"/>
              </a:spcAft>
            </a:pPr>
            <a:endParaRPr lang="en-US" sz="4800" dirty="0"/>
          </a:p>
          <a:p>
            <a:pPr>
              <a:lnSpc>
                <a:spcPct val="100000"/>
              </a:lnSpc>
              <a:spcBef>
                <a:spcPts val="1000"/>
              </a:spcBef>
              <a:spcAft>
                <a:spcPts val="3500"/>
              </a:spcAft>
            </a:pPr>
            <a:endParaRPr lang="en-US" sz="4800" dirty="0"/>
          </a:p>
          <a:p>
            <a:pPr>
              <a:lnSpc>
                <a:spcPct val="100000"/>
              </a:lnSpc>
              <a:spcBef>
                <a:spcPts val="0"/>
              </a:spcBef>
              <a:spcAft>
                <a:spcPts val="1500"/>
              </a:spcAft>
            </a:pPr>
            <a:r>
              <a:rPr lang="en-GB" sz="4500" dirty="0"/>
              <a:t>2024 improvements with top tools (also beyond textual prompts/responses):</a:t>
            </a:r>
          </a:p>
          <a:p>
            <a:pPr lvl="1">
              <a:lnSpc>
                <a:spcPct val="100000"/>
              </a:lnSpc>
              <a:spcBef>
                <a:spcPts val="0"/>
              </a:spcBef>
              <a:spcAft>
                <a:spcPts val="500"/>
              </a:spcAft>
            </a:pPr>
            <a:r>
              <a:rPr lang="en-GB" sz="3700" dirty="0"/>
              <a:t>Growing context windows</a:t>
            </a:r>
          </a:p>
          <a:p>
            <a:pPr lvl="1">
              <a:lnSpc>
                <a:spcPct val="100000"/>
              </a:lnSpc>
              <a:spcBef>
                <a:spcPts val="0"/>
              </a:spcBef>
              <a:spcAft>
                <a:spcPts val="500"/>
              </a:spcAft>
            </a:pPr>
            <a:r>
              <a:rPr lang="en-GB" sz="3700" dirty="0"/>
              <a:t>Better recall</a:t>
            </a:r>
          </a:p>
          <a:p>
            <a:pPr lvl="1">
              <a:lnSpc>
                <a:spcPct val="100000"/>
              </a:lnSpc>
              <a:spcBef>
                <a:spcPts val="0"/>
              </a:spcBef>
              <a:spcAft>
                <a:spcPts val="500"/>
              </a:spcAft>
            </a:pPr>
            <a:r>
              <a:rPr lang="en-GB" sz="3700" dirty="0"/>
              <a:t>Improved visual information processing</a:t>
            </a:r>
          </a:p>
          <a:p>
            <a:pPr lvl="1">
              <a:lnSpc>
                <a:spcPct val="100000"/>
              </a:lnSpc>
              <a:spcBef>
                <a:spcPts val="0"/>
              </a:spcBef>
              <a:spcAft>
                <a:spcPts val="500"/>
              </a:spcAft>
            </a:pPr>
            <a:r>
              <a:rPr lang="en-GB" sz="3700" dirty="0"/>
              <a:t>Voice conversations</a:t>
            </a:r>
          </a:p>
          <a:p>
            <a:pPr lvl="1">
              <a:lnSpc>
                <a:spcPct val="100000"/>
              </a:lnSpc>
              <a:spcBef>
                <a:spcPts val="0"/>
              </a:spcBef>
              <a:spcAft>
                <a:spcPts val="500"/>
              </a:spcAft>
            </a:pPr>
            <a:r>
              <a:rPr lang="en-GB" sz="3700" dirty="0"/>
              <a:t>Thinking in steps</a:t>
            </a:r>
          </a:p>
          <a:p>
            <a:pPr lvl="1">
              <a:lnSpc>
                <a:spcPct val="100000"/>
              </a:lnSpc>
              <a:spcBef>
                <a:spcPts val="0"/>
              </a:spcBef>
              <a:spcAft>
                <a:spcPts val="500"/>
              </a:spcAft>
            </a:pPr>
            <a:r>
              <a:rPr lang="en-GB" sz="3700" dirty="0"/>
              <a:t>AI controlling your screen</a:t>
            </a:r>
          </a:p>
          <a:p>
            <a:pPr lvl="1">
              <a:lnSpc>
                <a:spcPct val="100000"/>
              </a:lnSpc>
              <a:spcBef>
                <a:spcPts val="0"/>
              </a:spcBef>
              <a:spcAft>
                <a:spcPts val="500"/>
              </a:spcAft>
            </a:pPr>
            <a:r>
              <a:rPr lang="en-GB" sz="3700" dirty="0"/>
              <a:t>Reasoning agents, etc.</a:t>
            </a:r>
          </a:p>
        </p:txBody>
      </p:sp>
      <p:sp>
        <p:nvSpPr>
          <p:cNvPr id="3" name="Title 2">
            <a:extLst>
              <a:ext uri="{FF2B5EF4-FFF2-40B4-BE49-F238E27FC236}">
                <a16:creationId xmlns:a16="http://schemas.microsoft.com/office/drawing/2014/main" id="{E10C5CE1-78F1-3954-F69A-EE2E49A0DCD5}"/>
              </a:ext>
            </a:extLst>
          </p:cNvPr>
          <p:cNvSpPr>
            <a:spLocks noGrp="1"/>
          </p:cNvSpPr>
          <p:nvPr>
            <p:ph type="title"/>
          </p:nvPr>
        </p:nvSpPr>
        <p:spPr>
          <a:xfrm>
            <a:off x="1453874" y="786132"/>
            <a:ext cx="22923775" cy="964734"/>
          </a:xfrm>
        </p:spPr>
        <p:txBody>
          <a:bodyPr>
            <a:normAutofit/>
          </a:bodyPr>
          <a:lstStyle/>
          <a:p>
            <a:r>
              <a:rPr lang="en-GB" sz="5800" dirty="0"/>
              <a:t>Commonly used LLMs as of December 2024</a:t>
            </a:r>
            <a:endParaRPr lang="en-GB" sz="5800" dirty="0">
              <a:solidFill>
                <a:schemeClr val="tx1">
                  <a:lumMod val="75000"/>
                  <a:lumOff val="25000"/>
                </a:schemeClr>
              </a:solidFill>
            </a:endParaRPr>
          </a:p>
        </p:txBody>
      </p:sp>
      <p:pic>
        <p:nvPicPr>
          <p:cNvPr id="6" name="Picture 5">
            <a:extLst>
              <a:ext uri="{FF2B5EF4-FFF2-40B4-BE49-F238E27FC236}">
                <a16:creationId xmlns:a16="http://schemas.microsoft.com/office/drawing/2014/main" id="{A25C2064-444B-5A88-C8E1-B80F1B05D0F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953581" y="2627776"/>
            <a:ext cx="19170299" cy="3331424"/>
          </a:xfrm>
          <a:prstGeom prst="rect">
            <a:avLst/>
          </a:prstGeom>
        </p:spPr>
      </p:pic>
      <p:sp>
        <p:nvSpPr>
          <p:cNvPr id="8" name="TextBox 7">
            <a:extLst>
              <a:ext uri="{FF2B5EF4-FFF2-40B4-BE49-F238E27FC236}">
                <a16:creationId xmlns:a16="http://schemas.microsoft.com/office/drawing/2014/main" id="{6531A827-A417-AAAD-A491-CDBAE6DC075F}"/>
              </a:ext>
            </a:extLst>
          </p:cNvPr>
          <p:cNvSpPr txBox="1"/>
          <p:nvPr/>
        </p:nvSpPr>
        <p:spPr>
          <a:xfrm>
            <a:off x="12149631" y="3629482"/>
            <a:ext cx="700644" cy="468654"/>
          </a:xfrm>
          <a:prstGeom prst="rect">
            <a:avLst/>
          </a:prstGeom>
          <a:solidFill>
            <a:schemeClr val="bg1"/>
          </a:solidFill>
        </p:spPr>
        <p:txBody>
          <a:bodyPr wrap="square" lIns="0" tIns="0" rIns="0" bIns="0" rtlCol="0" anchor="b" anchorCtr="0">
            <a:spAutoFit/>
          </a:bodyPr>
          <a:lstStyle/>
          <a:p>
            <a:pPr>
              <a:lnSpc>
                <a:spcPts val="3580"/>
              </a:lnSpc>
            </a:pPr>
            <a:r>
              <a:rPr lang="en-US" sz="3100" dirty="0">
                <a:latin typeface="Garamond" panose="02020404030301010803" pitchFamily="18" charset="0"/>
              </a:rPr>
              <a:t>2M</a:t>
            </a:r>
          </a:p>
        </p:txBody>
      </p:sp>
      <p:pic>
        <p:nvPicPr>
          <p:cNvPr id="10" name="Picture 9">
            <a:extLst>
              <a:ext uri="{FF2B5EF4-FFF2-40B4-BE49-F238E27FC236}">
                <a16:creationId xmlns:a16="http://schemas.microsoft.com/office/drawing/2014/main" id="{003A623B-0985-66BC-E225-A22124A8E28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28689" y="11744004"/>
            <a:ext cx="12332986" cy="1185864"/>
          </a:xfrm>
          <a:prstGeom prst="rect">
            <a:avLst/>
          </a:prstGeom>
        </p:spPr>
      </p:pic>
    </p:spTree>
    <p:extLst>
      <p:ext uri="{BB962C8B-B14F-4D97-AF65-F5344CB8AC3E}">
        <p14:creationId xmlns:p14="http://schemas.microsoft.com/office/powerpoint/2010/main" val="14464057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8" end="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xEl>
                                              <p:pRg st="9" end="9"/>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9491467-F347-1F1F-0335-7AE2176F27E6}"/>
              </a:ext>
            </a:extLst>
          </p:cNvPr>
          <p:cNvSpPr>
            <a:spLocks noGrp="1"/>
          </p:cNvSpPr>
          <p:nvPr>
            <p:ph type="title"/>
          </p:nvPr>
        </p:nvSpPr>
        <p:spPr/>
        <p:txBody>
          <a:bodyPr/>
          <a:lstStyle/>
          <a:p>
            <a:r>
              <a:rPr lang="en-GB" dirty="0"/>
              <a:t>Selected LLMs and interfaces</a:t>
            </a:r>
            <a:endParaRPr lang="en-GB" dirty="0">
              <a:solidFill>
                <a:schemeClr val="tx1">
                  <a:lumMod val="75000"/>
                  <a:lumOff val="25000"/>
                </a:schemeClr>
              </a:solidFill>
            </a:endParaRPr>
          </a:p>
        </p:txBody>
      </p:sp>
      <p:sp>
        <p:nvSpPr>
          <p:cNvPr id="9" name="Rounded Rectangle 8">
            <a:extLst>
              <a:ext uri="{FF2B5EF4-FFF2-40B4-BE49-F238E27FC236}">
                <a16:creationId xmlns:a16="http://schemas.microsoft.com/office/drawing/2014/main" id="{13B72EEE-7804-C2EC-6923-1C751C70849C}"/>
              </a:ext>
            </a:extLst>
          </p:cNvPr>
          <p:cNvSpPr/>
          <p:nvPr/>
        </p:nvSpPr>
        <p:spPr>
          <a:xfrm>
            <a:off x="1453873" y="2218891"/>
            <a:ext cx="10408612" cy="4987638"/>
          </a:xfrm>
          <a:prstGeom prst="roundRect">
            <a:avLst/>
          </a:prstGeom>
          <a:solidFill>
            <a:srgbClr val="E3EDFF">
              <a:alpha val="89804"/>
            </a:srgbClr>
          </a:solidFill>
          <a:ln w="57150">
            <a:solidFill>
              <a:schemeClr val="tx1">
                <a:lumMod val="75000"/>
                <a:lumOff val="25000"/>
              </a:schemeClr>
            </a:solidFill>
          </a:ln>
          <a:effectLst>
            <a:outerShdw blurRad="50800" dist="38100" dir="7800000" sx="101000" sy="101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365760" tIns="274320" rIns="274320" bIns="182880" rtlCol="0" anchor="t"/>
          <a:lstStyle/>
          <a:p>
            <a:pPr>
              <a:spcAft>
                <a:spcPts val="2400"/>
              </a:spcAft>
            </a:pPr>
            <a:r>
              <a:rPr lang="en-US" sz="3500" b="1" dirty="0">
                <a:solidFill>
                  <a:srgbClr val="184296"/>
                </a:solidFill>
              </a:rPr>
              <a:t>OpenAI’s ChatGPT at </a:t>
            </a:r>
            <a:r>
              <a:rPr lang="en-US" sz="3500" b="1" dirty="0">
                <a:solidFill>
                  <a:srgbClr val="5180DA"/>
                </a:solidFill>
                <a:hlinkClick r:id="rId3">
                  <a:extLst>
                    <a:ext uri="{A12FA001-AC4F-418D-AE19-62706E023703}">
                      <ahyp:hlinkClr xmlns:ahyp="http://schemas.microsoft.com/office/drawing/2018/hyperlinkcolor" val="tx"/>
                    </a:ext>
                  </a:extLst>
                </a:hlinkClick>
              </a:rPr>
              <a:t>chatgpt.com </a:t>
            </a:r>
            <a:endParaRPr lang="en-US" sz="3500" b="1" dirty="0">
              <a:solidFill>
                <a:srgbClr val="5180DA"/>
              </a:solidFill>
            </a:endParaRPr>
          </a:p>
          <a:p>
            <a:pPr marL="457200" indent="-457200">
              <a:spcAft>
                <a:spcPts val="1200"/>
              </a:spcAft>
              <a:buFont typeface="Arial" panose="020B0604020202020204" pitchFamily="34" charset="0"/>
              <a:buChar char="•"/>
            </a:pPr>
            <a:r>
              <a:rPr lang="en-US" sz="3100" dirty="0">
                <a:solidFill>
                  <a:srgbClr val="102348"/>
                </a:solidFill>
              </a:rPr>
              <a:t>Use GPT-4o mini for free</a:t>
            </a:r>
          </a:p>
          <a:p>
            <a:pPr marL="457200" indent="-457200">
              <a:spcAft>
                <a:spcPts val="1200"/>
              </a:spcAft>
              <a:buFont typeface="Arial" panose="020B0604020202020204" pitchFamily="34" charset="0"/>
              <a:buChar char="•"/>
            </a:pPr>
            <a:r>
              <a:rPr lang="en-US" sz="3100" dirty="0">
                <a:solidFill>
                  <a:srgbClr val="102348"/>
                </a:solidFill>
              </a:rPr>
              <a:t>ChatGPT Plus subscription is around $20/month, with access to more advanced models and tools</a:t>
            </a:r>
          </a:p>
          <a:p>
            <a:pPr marL="457200" indent="-457200">
              <a:spcAft>
                <a:spcPts val="1200"/>
              </a:spcAft>
              <a:buFont typeface="Arial" panose="020B0604020202020204" pitchFamily="34" charset="0"/>
              <a:buChar char="•"/>
            </a:pPr>
            <a:r>
              <a:rPr lang="en-US" sz="3100" dirty="0">
                <a:solidFill>
                  <a:srgbClr val="102348"/>
                </a:solidFill>
              </a:rPr>
              <a:t>Other benefits: Custom “GPTs”, image generation, plugins for expanded capabilities, advanced voice mode</a:t>
            </a:r>
          </a:p>
          <a:p>
            <a:pPr>
              <a:spcAft>
                <a:spcPts val="1200"/>
              </a:spcAft>
            </a:pPr>
            <a:endParaRPr lang="en-US" sz="3000" dirty="0">
              <a:solidFill>
                <a:srgbClr val="102348"/>
              </a:solidFill>
            </a:endParaRPr>
          </a:p>
        </p:txBody>
      </p:sp>
      <p:sp>
        <p:nvSpPr>
          <p:cNvPr id="10" name="Rounded Rectangle 9">
            <a:extLst>
              <a:ext uri="{FF2B5EF4-FFF2-40B4-BE49-F238E27FC236}">
                <a16:creationId xmlns:a16="http://schemas.microsoft.com/office/drawing/2014/main" id="{1D2E40D3-8A0F-6428-92A4-38CDA20DDEB0}"/>
              </a:ext>
            </a:extLst>
          </p:cNvPr>
          <p:cNvSpPr/>
          <p:nvPr/>
        </p:nvSpPr>
        <p:spPr>
          <a:xfrm>
            <a:off x="12515166" y="2218891"/>
            <a:ext cx="10408612" cy="4987638"/>
          </a:xfrm>
          <a:prstGeom prst="roundRect">
            <a:avLst/>
          </a:prstGeom>
          <a:solidFill>
            <a:srgbClr val="E3EDFF">
              <a:alpha val="89804"/>
            </a:srgbClr>
          </a:solidFill>
          <a:ln w="57150">
            <a:solidFill>
              <a:schemeClr val="tx1">
                <a:lumMod val="75000"/>
                <a:lumOff val="25000"/>
              </a:schemeClr>
            </a:solidFill>
          </a:ln>
          <a:effectLst>
            <a:outerShdw blurRad="50800" dist="38100" dir="7800000" sx="101000" sy="101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365760" tIns="274320" rIns="274320" bIns="182880" rtlCol="0" anchor="t"/>
          <a:lstStyle/>
          <a:p>
            <a:pPr>
              <a:spcAft>
                <a:spcPts val="2400"/>
              </a:spcAft>
            </a:pPr>
            <a:r>
              <a:rPr lang="en-US" sz="3500" b="1" dirty="0">
                <a:solidFill>
                  <a:srgbClr val="184296"/>
                </a:solidFill>
              </a:rPr>
              <a:t>Google’s Gemini at </a:t>
            </a:r>
            <a:r>
              <a:rPr lang="en-US" sz="3500" b="1" dirty="0">
                <a:solidFill>
                  <a:srgbClr val="5180DA"/>
                </a:solidFill>
                <a:hlinkClick r:id="rId4">
                  <a:extLst>
                    <a:ext uri="{A12FA001-AC4F-418D-AE19-62706E023703}">
                      <ahyp:hlinkClr xmlns:ahyp="http://schemas.microsoft.com/office/drawing/2018/hyperlinkcolor" val="tx"/>
                    </a:ext>
                  </a:extLst>
                </a:hlinkClick>
              </a:rPr>
              <a:t>gemini.google.com</a:t>
            </a:r>
            <a:endParaRPr lang="en-US" sz="3500" dirty="0">
              <a:solidFill>
                <a:srgbClr val="5180DA"/>
              </a:solidFill>
            </a:endParaRPr>
          </a:p>
          <a:p>
            <a:pPr marL="457200" indent="-457200">
              <a:spcAft>
                <a:spcPts val="1200"/>
              </a:spcAft>
              <a:buFont typeface="Arial" panose="020B0604020202020204" pitchFamily="34" charset="0"/>
              <a:buChar char="•"/>
            </a:pPr>
            <a:r>
              <a:rPr lang="en-US" sz="3100" dirty="0">
                <a:solidFill>
                  <a:srgbClr val="102348"/>
                </a:solidFill>
              </a:rPr>
              <a:t>Use 1.5 Flash for free, with internet access, image generation, and photo uploads</a:t>
            </a:r>
          </a:p>
          <a:p>
            <a:pPr marL="457200" indent="-457200">
              <a:spcAft>
                <a:spcPts val="1200"/>
              </a:spcAft>
              <a:buFont typeface="Arial" panose="020B0604020202020204" pitchFamily="34" charset="0"/>
              <a:buChar char="•"/>
            </a:pPr>
            <a:r>
              <a:rPr lang="en-US" sz="3100" dirty="0">
                <a:solidFill>
                  <a:srgbClr val="102348"/>
                </a:solidFill>
              </a:rPr>
              <a:t>Premium subscription is around $20/month, with access to 2.0 Flash experimental,1.5 Pro with Deep Research, and others</a:t>
            </a:r>
          </a:p>
        </p:txBody>
      </p:sp>
      <p:sp>
        <p:nvSpPr>
          <p:cNvPr id="11" name="Rounded Rectangle 10">
            <a:extLst>
              <a:ext uri="{FF2B5EF4-FFF2-40B4-BE49-F238E27FC236}">
                <a16:creationId xmlns:a16="http://schemas.microsoft.com/office/drawing/2014/main" id="{6D6E7271-B4D6-0732-D424-13814D110202}"/>
              </a:ext>
            </a:extLst>
          </p:cNvPr>
          <p:cNvSpPr/>
          <p:nvPr/>
        </p:nvSpPr>
        <p:spPr>
          <a:xfrm>
            <a:off x="1453874" y="7747706"/>
            <a:ext cx="10408612" cy="3956614"/>
          </a:xfrm>
          <a:prstGeom prst="roundRect">
            <a:avLst/>
          </a:prstGeom>
          <a:solidFill>
            <a:srgbClr val="E3EDFF">
              <a:alpha val="89804"/>
            </a:srgbClr>
          </a:solidFill>
          <a:ln w="57150">
            <a:solidFill>
              <a:schemeClr val="tx1">
                <a:lumMod val="75000"/>
                <a:lumOff val="25000"/>
              </a:schemeClr>
            </a:solidFill>
          </a:ln>
          <a:effectLst>
            <a:outerShdw blurRad="50800" dist="38100" dir="7800000" sx="101000" sy="101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365760" tIns="274320" rIns="274320" bIns="182880" rtlCol="0" anchor="t"/>
          <a:lstStyle/>
          <a:p>
            <a:pPr>
              <a:spcAft>
                <a:spcPts val="2400"/>
              </a:spcAft>
            </a:pPr>
            <a:r>
              <a:rPr lang="en-US" sz="3500" b="1" dirty="0">
                <a:solidFill>
                  <a:srgbClr val="184296"/>
                </a:solidFill>
              </a:rPr>
              <a:t>Microsoft’s Copilot at </a:t>
            </a:r>
            <a:r>
              <a:rPr lang="en-US" sz="3500" b="1" dirty="0">
                <a:solidFill>
                  <a:srgbClr val="5180DA"/>
                </a:solidFill>
                <a:hlinkClick r:id="rId5">
                  <a:extLst>
                    <a:ext uri="{A12FA001-AC4F-418D-AE19-62706E023703}">
                      <ahyp:hlinkClr xmlns:ahyp="http://schemas.microsoft.com/office/drawing/2018/hyperlinkcolor" val="tx"/>
                    </a:ext>
                  </a:extLst>
                </a:hlinkClick>
              </a:rPr>
              <a:t>copilot.microsoft.com</a:t>
            </a:r>
            <a:endParaRPr lang="en-US" sz="3500" b="1" dirty="0">
              <a:solidFill>
                <a:srgbClr val="5180DA"/>
              </a:solidFill>
            </a:endParaRPr>
          </a:p>
          <a:p>
            <a:pPr marL="457200" indent="-457200">
              <a:spcAft>
                <a:spcPts val="1200"/>
              </a:spcAft>
              <a:buFont typeface="Arial" panose="020B0604020202020204" pitchFamily="34" charset="0"/>
              <a:buChar char="•"/>
            </a:pPr>
            <a:r>
              <a:rPr lang="en-US" sz="3100" dirty="0">
                <a:solidFill>
                  <a:srgbClr val="102348"/>
                </a:solidFill>
              </a:rPr>
              <a:t>Sign up and use for free</a:t>
            </a:r>
          </a:p>
          <a:p>
            <a:pPr marL="457200" indent="-457200">
              <a:spcAft>
                <a:spcPts val="1200"/>
              </a:spcAft>
              <a:buFont typeface="Arial" panose="020B0604020202020204" pitchFamily="34" charset="0"/>
              <a:buChar char="•"/>
            </a:pPr>
            <a:r>
              <a:rPr lang="en-US" sz="3100" dirty="0">
                <a:solidFill>
                  <a:srgbClr val="102348"/>
                </a:solidFill>
              </a:rPr>
              <a:t>Access to OpenAI’s GPT-4 Turbo model, web search, image generation ($ for Office integration)</a:t>
            </a:r>
          </a:p>
          <a:p>
            <a:pPr marL="457200" indent="-457200">
              <a:spcAft>
                <a:spcPts val="1200"/>
              </a:spcAft>
              <a:buFont typeface="Arial" panose="020B0604020202020204" pitchFamily="34" charset="0"/>
              <a:buChar char="•"/>
            </a:pPr>
            <a:r>
              <a:rPr lang="en-US" sz="3100" dirty="0">
                <a:solidFill>
                  <a:srgbClr val="102348"/>
                </a:solidFill>
              </a:rPr>
              <a:t>Enterprise version protects your data</a:t>
            </a:r>
          </a:p>
        </p:txBody>
      </p:sp>
      <p:sp>
        <p:nvSpPr>
          <p:cNvPr id="12" name="Rounded Rectangle 11">
            <a:extLst>
              <a:ext uri="{FF2B5EF4-FFF2-40B4-BE49-F238E27FC236}">
                <a16:creationId xmlns:a16="http://schemas.microsoft.com/office/drawing/2014/main" id="{5E0354A6-8C56-0884-4D48-4C39996248CA}"/>
              </a:ext>
            </a:extLst>
          </p:cNvPr>
          <p:cNvSpPr/>
          <p:nvPr/>
        </p:nvSpPr>
        <p:spPr>
          <a:xfrm>
            <a:off x="12515166" y="7789270"/>
            <a:ext cx="10408612" cy="3956614"/>
          </a:xfrm>
          <a:prstGeom prst="roundRect">
            <a:avLst/>
          </a:prstGeom>
          <a:solidFill>
            <a:srgbClr val="E3EDFF">
              <a:alpha val="89804"/>
            </a:srgbClr>
          </a:solidFill>
          <a:ln w="57150">
            <a:solidFill>
              <a:schemeClr val="tx1">
                <a:lumMod val="75000"/>
                <a:lumOff val="25000"/>
              </a:schemeClr>
            </a:solidFill>
          </a:ln>
          <a:effectLst>
            <a:outerShdw blurRad="50800" dist="38100" dir="7800000" sx="101000" sy="101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365760" tIns="274320" rIns="274320" bIns="182880" rtlCol="0" anchor="t"/>
          <a:lstStyle/>
          <a:p>
            <a:pPr>
              <a:spcAft>
                <a:spcPts val="2400"/>
              </a:spcAft>
            </a:pPr>
            <a:r>
              <a:rPr lang="en-US" sz="3500" b="1" dirty="0" err="1">
                <a:solidFill>
                  <a:srgbClr val="184296"/>
                </a:solidFill>
              </a:rPr>
              <a:t>Anthropic’s</a:t>
            </a:r>
            <a:r>
              <a:rPr lang="en-US" sz="3500" b="1" dirty="0">
                <a:solidFill>
                  <a:srgbClr val="184296"/>
                </a:solidFill>
              </a:rPr>
              <a:t> Claude at </a:t>
            </a:r>
            <a:r>
              <a:rPr lang="en-US" sz="3500" b="1" dirty="0">
                <a:solidFill>
                  <a:srgbClr val="5180DA"/>
                </a:solidFill>
                <a:hlinkClick r:id="rId6">
                  <a:extLst>
                    <a:ext uri="{A12FA001-AC4F-418D-AE19-62706E023703}">
                      <ahyp:hlinkClr xmlns:ahyp="http://schemas.microsoft.com/office/drawing/2018/hyperlinkcolor" val="tx"/>
                    </a:ext>
                  </a:extLst>
                </a:hlinkClick>
              </a:rPr>
              <a:t>claude.ai</a:t>
            </a:r>
            <a:endParaRPr lang="en-US" sz="3500" b="1" dirty="0">
              <a:solidFill>
                <a:srgbClr val="5180DA"/>
              </a:solidFill>
            </a:endParaRPr>
          </a:p>
          <a:p>
            <a:pPr marL="457200" indent="-457200">
              <a:spcAft>
                <a:spcPts val="1200"/>
              </a:spcAft>
              <a:buFont typeface="Arial" panose="020B0604020202020204" pitchFamily="34" charset="0"/>
              <a:buChar char="•"/>
            </a:pPr>
            <a:r>
              <a:rPr lang="en-US" sz="3100" dirty="0">
                <a:solidFill>
                  <a:srgbClr val="102348"/>
                </a:solidFill>
              </a:rPr>
              <a:t>Sign up and use the Sonnet 3.5 model for free, upload documents, internet access</a:t>
            </a:r>
          </a:p>
          <a:p>
            <a:pPr marL="457200" indent="-457200">
              <a:spcAft>
                <a:spcPts val="1200"/>
              </a:spcAft>
              <a:buFont typeface="Arial" panose="020B0604020202020204" pitchFamily="34" charset="0"/>
              <a:buChar char="•"/>
            </a:pPr>
            <a:r>
              <a:rPr lang="en-US" sz="3100" dirty="0">
                <a:solidFill>
                  <a:srgbClr val="102348"/>
                </a:solidFill>
              </a:rPr>
              <a:t>Claude Pro is $20/month, with access to more advanced models, larger context window, etc.</a:t>
            </a:r>
          </a:p>
        </p:txBody>
      </p:sp>
    </p:spTree>
    <p:extLst>
      <p:ext uri="{BB962C8B-B14F-4D97-AF65-F5344CB8AC3E}">
        <p14:creationId xmlns:p14="http://schemas.microsoft.com/office/powerpoint/2010/main" val="1480641054"/>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84BADC-C363-2A11-BF90-6594FDC005C0}"/>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6A2DFCDD-6F32-81D9-0BF9-E2343737C42B}"/>
              </a:ext>
            </a:extLst>
          </p:cNvPr>
          <p:cNvSpPr>
            <a:spLocks noGrp="1"/>
          </p:cNvSpPr>
          <p:nvPr>
            <p:ph type="body" sz="quarter" idx="10"/>
          </p:nvPr>
        </p:nvSpPr>
        <p:spPr>
          <a:xfrm>
            <a:off x="1454399" y="2644053"/>
            <a:ext cx="22107349" cy="9021474"/>
          </a:xfrm>
        </p:spPr>
        <p:txBody>
          <a:bodyPr>
            <a:noAutofit/>
          </a:bodyPr>
          <a:lstStyle/>
          <a:p>
            <a:pPr>
              <a:lnSpc>
                <a:spcPct val="100000"/>
              </a:lnSpc>
              <a:spcBef>
                <a:spcPts val="1000"/>
              </a:spcBef>
              <a:spcAft>
                <a:spcPts val="1500"/>
              </a:spcAft>
            </a:pPr>
            <a:r>
              <a:rPr lang="en-GB" sz="4850" b="1" dirty="0"/>
              <a:t>APIs: </a:t>
            </a:r>
            <a:r>
              <a:rPr lang="en-GB" sz="4850" dirty="0"/>
              <a:t>integrate LLMs directly into your software applications</a:t>
            </a:r>
          </a:p>
          <a:p>
            <a:pPr lvl="1">
              <a:lnSpc>
                <a:spcPct val="100000"/>
              </a:lnSpc>
              <a:spcBef>
                <a:spcPts val="1000"/>
              </a:spcBef>
              <a:spcAft>
                <a:spcPts val="1500"/>
              </a:spcAft>
            </a:pPr>
            <a:r>
              <a:rPr lang="en-GB" sz="4050" dirty="0"/>
              <a:t>More advanced and customizable use cases, more flexibility and control</a:t>
            </a:r>
          </a:p>
          <a:p>
            <a:pPr lvl="1">
              <a:lnSpc>
                <a:spcPct val="100000"/>
              </a:lnSpc>
              <a:spcBef>
                <a:spcPts val="1000"/>
              </a:spcBef>
              <a:spcAft>
                <a:spcPts val="1500"/>
              </a:spcAft>
            </a:pPr>
            <a:r>
              <a:rPr lang="en-GB" sz="4050" dirty="0"/>
              <a:t>Pay-per-use basis, need to sign up for an API key, write code to interact with API endpoints</a:t>
            </a:r>
          </a:p>
          <a:p>
            <a:pPr>
              <a:lnSpc>
                <a:spcPct val="100000"/>
              </a:lnSpc>
              <a:spcBef>
                <a:spcPts val="3500"/>
              </a:spcBef>
              <a:spcAft>
                <a:spcPts val="3500"/>
              </a:spcAft>
            </a:pPr>
            <a:r>
              <a:rPr lang="en-GB" sz="4850" b="1" dirty="0"/>
              <a:t>Real-time voice assistants</a:t>
            </a:r>
          </a:p>
          <a:p>
            <a:pPr>
              <a:lnSpc>
                <a:spcPct val="100000"/>
              </a:lnSpc>
              <a:spcBef>
                <a:spcPts val="2000"/>
              </a:spcBef>
              <a:spcAft>
                <a:spcPts val="1500"/>
              </a:spcAft>
            </a:pPr>
            <a:r>
              <a:rPr lang="en-GB" sz="4850" b="1" dirty="0"/>
              <a:t>Playgrounds </a:t>
            </a:r>
            <a:r>
              <a:rPr lang="en-GB" sz="4850" dirty="0"/>
              <a:t>or experimentation platforms</a:t>
            </a:r>
            <a:endParaRPr lang="en-GB" sz="4850" b="1" dirty="0"/>
          </a:p>
          <a:p>
            <a:pPr lvl="1">
              <a:lnSpc>
                <a:spcPct val="100000"/>
              </a:lnSpc>
              <a:spcBef>
                <a:spcPts val="1000"/>
              </a:spcBef>
              <a:spcAft>
                <a:spcPts val="1500"/>
              </a:spcAft>
            </a:pPr>
            <a:r>
              <a:rPr lang="en-GB" sz="4050" dirty="0"/>
              <a:t>Experiment with different model settings, like temperature; more control over formats</a:t>
            </a:r>
          </a:p>
          <a:p>
            <a:pPr>
              <a:lnSpc>
                <a:spcPct val="100000"/>
              </a:lnSpc>
              <a:spcBef>
                <a:spcPts val="3500"/>
              </a:spcBef>
              <a:spcAft>
                <a:spcPts val="1500"/>
              </a:spcAft>
              <a:buFont typeface="System Font Regular"/>
              <a:buChar char="+"/>
            </a:pPr>
            <a:r>
              <a:rPr lang="en-GB" sz="4850" b="1" dirty="0"/>
              <a:t>Run open source LLMs locally on your own computer</a:t>
            </a:r>
          </a:p>
          <a:p>
            <a:pPr lvl="1">
              <a:lnSpc>
                <a:spcPct val="100000"/>
              </a:lnSpc>
              <a:spcBef>
                <a:spcPts val="1000"/>
              </a:spcBef>
              <a:spcAft>
                <a:spcPts val="1500"/>
              </a:spcAft>
            </a:pPr>
            <a:r>
              <a:rPr lang="en-US" sz="4050" dirty="0"/>
              <a:t>Offline access, private, cost-effective, customizable</a:t>
            </a:r>
          </a:p>
          <a:p>
            <a:pPr marL="590550" lvl="1" indent="0">
              <a:lnSpc>
                <a:spcPct val="100000"/>
              </a:lnSpc>
              <a:spcBef>
                <a:spcPts val="1000"/>
              </a:spcBef>
              <a:spcAft>
                <a:spcPts val="3500"/>
              </a:spcAft>
              <a:buNone/>
            </a:pPr>
            <a:endParaRPr lang="en-GB" sz="4050" b="1" dirty="0"/>
          </a:p>
          <a:p>
            <a:pPr marL="590550" lvl="1" indent="0">
              <a:lnSpc>
                <a:spcPct val="100000"/>
              </a:lnSpc>
              <a:spcBef>
                <a:spcPts val="1000"/>
              </a:spcBef>
              <a:spcAft>
                <a:spcPts val="3500"/>
              </a:spcAft>
              <a:buNone/>
            </a:pPr>
            <a:endParaRPr lang="en-GB" sz="4050" dirty="0"/>
          </a:p>
        </p:txBody>
      </p:sp>
      <p:sp>
        <p:nvSpPr>
          <p:cNvPr id="3" name="Title 2">
            <a:extLst>
              <a:ext uri="{FF2B5EF4-FFF2-40B4-BE49-F238E27FC236}">
                <a16:creationId xmlns:a16="http://schemas.microsoft.com/office/drawing/2014/main" id="{39BC0DD4-8843-8B6A-E2F1-67263A868D1F}"/>
              </a:ext>
            </a:extLst>
          </p:cNvPr>
          <p:cNvSpPr>
            <a:spLocks noGrp="1"/>
          </p:cNvSpPr>
          <p:nvPr>
            <p:ph type="title"/>
          </p:nvPr>
        </p:nvSpPr>
        <p:spPr>
          <a:xfrm>
            <a:off x="1453874" y="786132"/>
            <a:ext cx="22923775" cy="964734"/>
          </a:xfrm>
        </p:spPr>
        <p:txBody>
          <a:bodyPr>
            <a:normAutofit/>
          </a:bodyPr>
          <a:lstStyle/>
          <a:p>
            <a:r>
              <a:rPr lang="en-GB" sz="5800" dirty="0"/>
              <a:t>Access to LLMs beyond chat interfaces</a:t>
            </a:r>
            <a:endParaRPr lang="en-GB" sz="5800" dirty="0">
              <a:solidFill>
                <a:schemeClr val="tx1">
                  <a:lumMod val="75000"/>
                  <a:lumOff val="25000"/>
                </a:schemeClr>
              </a:solidFill>
            </a:endParaRPr>
          </a:p>
        </p:txBody>
      </p:sp>
      <p:pic>
        <p:nvPicPr>
          <p:cNvPr id="6" name="Picture 5">
            <a:extLst>
              <a:ext uri="{FF2B5EF4-FFF2-40B4-BE49-F238E27FC236}">
                <a16:creationId xmlns:a16="http://schemas.microsoft.com/office/drawing/2014/main" id="{5EAF0D30-591E-57D1-C05F-A296BCDD53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88196" y="12076347"/>
            <a:ext cx="12968796" cy="964734"/>
          </a:xfrm>
          <a:prstGeom prst="rect">
            <a:avLst/>
          </a:prstGeom>
        </p:spPr>
      </p:pic>
    </p:spTree>
    <p:extLst>
      <p:ext uri="{BB962C8B-B14F-4D97-AF65-F5344CB8AC3E}">
        <p14:creationId xmlns:p14="http://schemas.microsoft.com/office/powerpoint/2010/main" val="16242938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fade">
                                      <p:cBhvr>
                                        <p:cTn id="3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9491467-F347-1F1F-0335-7AE2176F27E6}"/>
              </a:ext>
            </a:extLst>
          </p:cNvPr>
          <p:cNvSpPr>
            <a:spLocks noGrp="1"/>
          </p:cNvSpPr>
          <p:nvPr>
            <p:ph type="title"/>
          </p:nvPr>
        </p:nvSpPr>
        <p:spPr/>
        <p:txBody>
          <a:bodyPr/>
          <a:lstStyle/>
          <a:p>
            <a:r>
              <a:rPr lang="en-GB" dirty="0"/>
              <a:t>Other tools relevant for researchers</a:t>
            </a:r>
            <a:endParaRPr lang="en-GB" dirty="0">
              <a:solidFill>
                <a:schemeClr val="tx1">
                  <a:lumMod val="75000"/>
                  <a:lumOff val="25000"/>
                </a:schemeClr>
              </a:solidFill>
            </a:endParaRPr>
          </a:p>
        </p:txBody>
      </p:sp>
      <p:sp>
        <p:nvSpPr>
          <p:cNvPr id="9" name="Rounded Rectangle 8">
            <a:extLst>
              <a:ext uri="{FF2B5EF4-FFF2-40B4-BE49-F238E27FC236}">
                <a16:creationId xmlns:a16="http://schemas.microsoft.com/office/drawing/2014/main" id="{13B72EEE-7804-C2EC-6923-1C751C70849C}"/>
              </a:ext>
            </a:extLst>
          </p:cNvPr>
          <p:cNvSpPr/>
          <p:nvPr/>
        </p:nvSpPr>
        <p:spPr>
          <a:xfrm>
            <a:off x="1453873" y="2218891"/>
            <a:ext cx="9518925" cy="4639109"/>
          </a:xfrm>
          <a:prstGeom prst="roundRect">
            <a:avLst/>
          </a:prstGeom>
          <a:solidFill>
            <a:srgbClr val="E3EDFF">
              <a:alpha val="89804"/>
            </a:srgbClr>
          </a:solidFill>
          <a:ln w="57150">
            <a:solidFill>
              <a:schemeClr val="tx1">
                <a:lumMod val="75000"/>
                <a:lumOff val="25000"/>
              </a:schemeClr>
            </a:solidFill>
          </a:ln>
          <a:effectLst>
            <a:outerShdw blurRad="50800" dist="38100" dir="7800000" sx="101000" sy="101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365760" tIns="274320" rIns="274320" bIns="182880" rtlCol="0" anchor="t"/>
          <a:lstStyle/>
          <a:p>
            <a:pPr>
              <a:spcAft>
                <a:spcPts val="2400"/>
              </a:spcAft>
            </a:pPr>
            <a:r>
              <a:rPr lang="en-US" sz="3600" b="1" dirty="0">
                <a:solidFill>
                  <a:srgbClr val="184296"/>
                </a:solidFill>
              </a:rPr>
              <a:t>Consensus at </a:t>
            </a:r>
            <a:r>
              <a:rPr lang="en-US" sz="3600" b="1" dirty="0">
                <a:solidFill>
                  <a:srgbClr val="5180DA"/>
                </a:solidFill>
                <a:hlinkClick r:id="rId3">
                  <a:extLst>
                    <a:ext uri="{A12FA001-AC4F-418D-AE19-62706E023703}">
                      <ahyp:hlinkClr xmlns:ahyp="http://schemas.microsoft.com/office/drawing/2018/hyperlinkcolor" val="tx"/>
                    </a:ext>
                  </a:extLst>
                </a:hlinkClick>
              </a:rPr>
              <a:t>consensus.app</a:t>
            </a:r>
            <a:endParaRPr lang="en-US" sz="3600" b="1" dirty="0">
              <a:solidFill>
                <a:srgbClr val="5180DA"/>
              </a:solidFill>
            </a:endParaRPr>
          </a:p>
          <a:p>
            <a:pPr marL="457200" indent="-457200">
              <a:spcAft>
                <a:spcPts val="1200"/>
              </a:spcAft>
              <a:buFont typeface="Arial" panose="020B0604020202020204" pitchFamily="34" charset="0"/>
              <a:buChar char="•"/>
            </a:pPr>
            <a:r>
              <a:rPr lang="en-US" sz="3300" dirty="0">
                <a:solidFill>
                  <a:srgbClr val="102348"/>
                </a:solidFill>
              </a:rPr>
              <a:t>A search engine that uses AI to find insights in +200M research papers</a:t>
            </a:r>
          </a:p>
          <a:p>
            <a:pPr marL="457200" indent="-457200">
              <a:spcAft>
                <a:spcPts val="1200"/>
              </a:spcAft>
              <a:buFont typeface="Arial" panose="020B0604020202020204" pitchFamily="34" charset="0"/>
              <a:buChar char="•"/>
            </a:pPr>
            <a:r>
              <a:rPr lang="en-US" sz="3300" dirty="0">
                <a:solidFill>
                  <a:srgbClr val="102348"/>
                </a:solidFill>
              </a:rPr>
              <a:t>ChatGPT integration through a GPT plugin e.g. to use academic work as source material in generated text with full citations</a:t>
            </a:r>
          </a:p>
        </p:txBody>
      </p:sp>
      <p:sp>
        <p:nvSpPr>
          <p:cNvPr id="10" name="Rounded Rectangle 9">
            <a:extLst>
              <a:ext uri="{FF2B5EF4-FFF2-40B4-BE49-F238E27FC236}">
                <a16:creationId xmlns:a16="http://schemas.microsoft.com/office/drawing/2014/main" id="{1D2E40D3-8A0F-6428-92A4-38CDA20DDEB0}"/>
              </a:ext>
            </a:extLst>
          </p:cNvPr>
          <p:cNvSpPr/>
          <p:nvPr/>
        </p:nvSpPr>
        <p:spPr>
          <a:xfrm>
            <a:off x="11538679" y="2177328"/>
            <a:ext cx="10102121" cy="4212648"/>
          </a:xfrm>
          <a:prstGeom prst="roundRect">
            <a:avLst/>
          </a:prstGeom>
          <a:solidFill>
            <a:srgbClr val="E3EDFF">
              <a:alpha val="89804"/>
            </a:srgbClr>
          </a:solidFill>
          <a:ln w="57150">
            <a:solidFill>
              <a:schemeClr val="tx1">
                <a:lumMod val="75000"/>
                <a:lumOff val="25000"/>
              </a:schemeClr>
            </a:solidFill>
          </a:ln>
          <a:effectLst>
            <a:outerShdw blurRad="50800" dist="38100" dir="7800000" sx="101000" sy="101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365760" tIns="274320" rIns="274320" bIns="182880" rtlCol="0" anchor="t"/>
          <a:lstStyle/>
          <a:p>
            <a:pPr>
              <a:spcAft>
                <a:spcPts val="2400"/>
              </a:spcAft>
            </a:pPr>
            <a:r>
              <a:rPr lang="en-US" sz="3600" b="1" dirty="0" err="1">
                <a:solidFill>
                  <a:srgbClr val="184296"/>
                </a:solidFill>
              </a:rPr>
              <a:t>NotebookLM</a:t>
            </a:r>
            <a:r>
              <a:rPr lang="en-US" sz="3600" b="1" dirty="0">
                <a:solidFill>
                  <a:srgbClr val="184296"/>
                </a:solidFill>
              </a:rPr>
              <a:t> at </a:t>
            </a:r>
            <a:r>
              <a:rPr lang="en-US" sz="3600" b="1" dirty="0">
                <a:solidFill>
                  <a:srgbClr val="5180DA"/>
                </a:solidFill>
                <a:hlinkClick r:id="rId4">
                  <a:extLst>
                    <a:ext uri="{A12FA001-AC4F-418D-AE19-62706E023703}">
                      <ahyp:hlinkClr xmlns:ahyp="http://schemas.microsoft.com/office/drawing/2018/hyperlinkcolor" val="tx"/>
                    </a:ext>
                  </a:extLst>
                </a:hlinkClick>
              </a:rPr>
              <a:t>notebooklm.google.com</a:t>
            </a:r>
            <a:endParaRPr lang="en-US" sz="3600" dirty="0">
              <a:solidFill>
                <a:srgbClr val="5180DA"/>
              </a:solidFill>
            </a:endParaRPr>
          </a:p>
          <a:p>
            <a:pPr marL="457200" indent="-457200">
              <a:spcAft>
                <a:spcPts val="1200"/>
              </a:spcAft>
              <a:buFont typeface="Arial" panose="020B0604020202020204" pitchFamily="34" charset="0"/>
              <a:buChar char="•"/>
            </a:pPr>
            <a:r>
              <a:rPr lang="en-US" sz="3300" dirty="0">
                <a:solidFill>
                  <a:srgbClr val="102348"/>
                </a:solidFill>
              </a:rPr>
              <a:t>Upload and interact with Google Docs, PDFs, and web links</a:t>
            </a:r>
          </a:p>
          <a:p>
            <a:pPr marL="457200" indent="-457200">
              <a:spcAft>
                <a:spcPts val="1200"/>
              </a:spcAft>
              <a:buFont typeface="Arial" panose="020B0604020202020204" pitchFamily="34" charset="0"/>
              <a:buChar char="•"/>
            </a:pPr>
            <a:r>
              <a:rPr lang="en-US" sz="3300" dirty="0">
                <a:solidFill>
                  <a:srgbClr val="102348"/>
                </a:solidFill>
              </a:rPr>
              <a:t>Summarize, generate questions, and create notes with AI assistance</a:t>
            </a:r>
          </a:p>
        </p:txBody>
      </p:sp>
      <p:sp>
        <p:nvSpPr>
          <p:cNvPr id="2" name="Text Placeholder 1">
            <a:extLst>
              <a:ext uri="{FF2B5EF4-FFF2-40B4-BE49-F238E27FC236}">
                <a16:creationId xmlns:a16="http://schemas.microsoft.com/office/drawing/2014/main" id="{6C283CA4-FC4F-79D2-A1DA-EDA038E0484B}"/>
              </a:ext>
            </a:extLst>
          </p:cNvPr>
          <p:cNvSpPr>
            <a:spLocks noGrp="1"/>
          </p:cNvSpPr>
          <p:nvPr>
            <p:ph type="body" sz="quarter" idx="10"/>
          </p:nvPr>
        </p:nvSpPr>
        <p:spPr>
          <a:xfrm>
            <a:off x="1453873" y="7361127"/>
            <a:ext cx="9518399" cy="3595219"/>
          </a:xfrm>
        </p:spPr>
        <p:txBody>
          <a:bodyPr>
            <a:noAutofit/>
          </a:bodyPr>
          <a:lstStyle/>
          <a:p>
            <a:pPr>
              <a:lnSpc>
                <a:spcPct val="100000"/>
              </a:lnSpc>
              <a:spcBef>
                <a:spcPts val="1000"/>
              </a:spcBef>
              <a:spcAft>
                <a:spcPts val="3500"/>
              </a:spcAft>
            </a:pPr>
            <a:r>
              <a:rPr lang="en-GB" sz="4400" b="1" dirty="0">
                <a:solidFill>
                  <a:srgbClr val="184296"/>
                </a:solidFill>
              </a:rPr>
              <a:t>Other similar search engines:                   </a:t>
            </a:r>
            <a:r>
              <a:rPr lang="en-GB" sz="4400" dirty="0">
                <a:solidFill>
                  <a:srgbClr val="5180DA"/>
                </a:solidFill>
                <a:hlinkClick r:id="rId5">
                  <a:extLst>
                    <a:ext uri="{A12FA001-AC4F-418D-AE19-62706E023703}">
                      <ahyp:hlinkClr xmlns:ahyp="http://schemas.microsoft.com/office/drawing/2018/hyperlinkcolor" val="tx"/>
                    </a:ext>
                  </a:extLst>
                </a:hlinkClick>
              </a:rPr>
              <a:t>elicit.com</a:t>
            </a:r>
            <a:r>
              <a:rPr lang="en-GB" sz="4400" dirty="0"/>
              <a:t>, </a:t>
            </a:r>
            <a:r>
              <a:rPr lang="en-GB" sz="4400" dirty="0">
                <a:solidFill>
                  <a:srgbClr val="5180DA"/>
                </a:solidFill>
                <a:hlinkClick r:id="rId6">
                  <a:extLst>
                    <a:ext uri="{A12FA001-AC4F-418D-AE19-62706E023703}">
                      <ahyp:hlinkClr xmlns:ahyp="http://schemas.microsoft.com/office/drawing/2018/hyperlinkcolor" val="tx"/>
                    </a:ext>
                  </a:extLst>
                </a:hlinkClick>
              </a:rPr>
              <a:t>scite.ai</a:t>
            </a:r>
            <a:r>
              <a:rPr lang="en-GB" sz="4400" dirty="0"/>
              <a:t>,        </a:t>
            </a:r>
            <a:r>
              <a:rPr lang="en-GB" sz="4400" dirty="0">
                <a:solidFill>
                  <a:srgbClr val="5180DA"/>
                </a:solidFill>
                <a:hlinkClick r:id="rId7">
                  <a:extLst>
                    <a:ext uri="{A12FA001-AC4F-418D-AE19-62706E023703}">
                      <ahyp:hlinkClr xmlns:ahyp="http://schemas.microsoft.com/office/drawing/2018/hyperlinkcolor" val="tx"/>
                    </a:ext>
                  </a:extLst>
                </a:hlinkClick>
              </a:rPr>
              <a:t>ScholarAI.io</a:t>
            </a:r>
            <a:r>
              <a:rPr lang="en-GB" sz="4400" dirty="0"/>
              <a:t>, </a:t>
            </a:r>
            <a:r>
              <a:rPr lang="en-GB" sz="4400" dirty="0">
                <a:solidFill>
                  <a:srgbClr val="5180DA"/>
                </a:solidFill>
                <a:hlinkClick r:id="rId8">
                  <a:extLst>
                    <a:ext uri="{A12FA001-AC4F-418D-AE19-62706E023703}">
                      <ahyp:hlinkClr xmlns:ahyp="http://schemas.microsoft.com/office/drawing/2018/hyperlinkcolor" val="tx"/>
                    </a:ext>
                  </a:extLst>
                </a:hlinkClick>
              </a:rPr>
              <a:t>perplexity.ai</a:t>
            </a:r>
            <a:endParaRPr lang="en-GB" sz="4400" dirty="0">
              <a:solidFill>
                <a:srgbClr val="5180DA"/>
              </a:solidFill>
            </a:endParaRPr>
          </a:p>
          <a:p>
            <a:pPr>
              <a:lnSpc>
                <a:spcPct val="100000"/>
              </a:lnSpc>
              <a:spcBef>
                <a:spcPts val="1000"/>
              </a:spcBef>
              <a:spcAft>
                <a:spcPts val="3500"/>
              </a:spcAft>
            </a:pPr>
            <a:endParaRPr lang="en-GB" sz="4400" dirty="0">
              <a:solidFill>
                <a:srgbClr val="5180DA"/>
              </a:solidFill>
            </a:endParaRPr>
          </a:p>
          <a:p>
            <a:pPr>
              <a:lnSpc>
                <a:spcPct val="100000"/>
              </a:lnSpc>
              <a:spcBef>
                <a:spcPts val="1000"/>
              </a:spcBef>
              <a:spcAft>
                <a:spcPts val="3500"/>
              </a:spcAft>
            </a:pPr>
            <a:endParaRPr lang="en-GB" sz="4400" dirty="0"/>
          </a:p>
        </p:txBody>
      </p:sp>
      <p:sp>
        <p:nvSpPr>
          <p:cNvPr id="5" name="Text Placeholder 1">
            <a:extLst>
              <a:ext uri="{FF2B5EF4-FFF2-40B4-BE49-F238E27FC236}">
                <a16:creationId xmlns:a16="http://schemas.microsoft.com/office/drawing/2014/main" id="{A41CD8EB-968B-7B6C-6CED-1564ED994B19}"/>
              </a:ext>
            </a:extLst>
          </p:cNvPr>
          <p:cNvSpPr txBox="1">
            <a:spLocks/>
          </p:cNvSpPr>
          <p:nvPr/>
        </p:nvSpPr>
        <p:spPr>
          <a:xfrm>
            <a:off x="11538153" y="7326025"/>
            <a:ext cx="9518399" cy="3595219"/>
          </a:xfrm>
          <a:prstGeom prst="rect">
            <a:avLst/>
          </a:prstGeom>
        </p:spPr>
        <p:txBody>
          <a:bodyPr vert="horz" lIns="91440" tIns="45720" rIns="91440" bIns="45720" rtlCol="0">
            <a:noAutofit/>
          </a:bodyPr>
          <a:lstStyle>
            <a:lvl1pPr marL="590550" indent="-569913" algn="l" defTabSz="914400" rtl="0" eaLnBrk="1" latinLnBrk="0" hangingPunct="1">
              <a:lnSpc>
                <a:spcPct val="95000"/>
              </a:lnSpc>
              <a:spcBef>
                <a:spcPts val="5000"/>
              </a:spcBef>
              <a:buFont typeface="System Font Regular"/>
              <a:buChar char="–"/>
              <a:tabLst/>
              <a:defRPr sz="5400" kern="1200">
                <a:solidFill>
                  <a:schemeClr val="tx1"/>
                </a:solidFill>
                <a:latin typeface="Arial" panose="020B0604020202020204" pitchFamily="34" charset="0"/>
                <a:ea typeface="+mn-ea"/>
                <a:cs typeface="Arial" panose="020B0604020202020204" pitchFamily="34" charset="0"/>
              </a:defRPr>
            </a:lvl1pPr>
            <a:lvl2pPr marL="1116013" indent="-525463" algn="l" defTabSz="914400" rtl="0" eaLnBrk="1" latinLnBrk="0" hangingPunct="1">
              <a:lnSpc>
                <a:spcPct val="95000"/>
              </a:lnSpc>
              <a:spcBef>
                <a:spcPts val="1800"/>
              </a:spcBef>
              <a:buFont typeface="Arial" panose="020B0604020202020204" pitchFamily="34" charset="0"/>
              <a:buChar char="•"/>
              <a:tabLst/>
              <a:defRPr sz="4600" kern="1200">
                <a:solidFill>
                  <a:schemeClr val="tx1">
                    <a:lumMod val="90000"/>
                    <a:lumOff val="10000"/>
                  </a:schemeClr>
                </a:solidFill>
                <a:latin typeface="+mn-lt"/>
                <a:ea typeface="+mn-ea"/>
                <a:cs typeface="+mn-cs"/>
              </a:defRPr>
            </a:lvl2pPr>
            <a:lvl3pPr marL="1795463" indent="-592138" algn="l" defTabSz="914400" rtl="0" eaLnBrk="1" latinLnBrk="0" hangingPunct="1">
              <a:lnSpc>
                <a:spcPct val="95000"/>
              </a:lnSpc>
              <a:spcBef>
                <a:spcPts val="1800"/>
              </a:spcBef>
              <a:buFont typeface="Wingdings" pitchFamily="2" charset="2"/>
              <a:buChar char="Ø"/>
              <a:tabLst/>
              <a:defRPr sz="38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000"/>
              </a:spcBef>
              <a:spcAft>
                <a:spcPts val="3500"/>
              </a:spcAft>
            </a:pPr>
            <a:r>
              <a:rPr lang="en-GB" sz="4400" b="1" dirty="0">
                <a:solidFill>
                  <a:srgbClr val="184296"/>
                </a:solidFill>
              </a:rPr>
              <a:t>Some services allow you to use many different models, </a:t>
            </a:r>
            <a:r>
              <a:rPr lang="en-GB" sz="4400" dirty="0"/>
              <a:t>like </a:t>
            </a:r>
            <a:r>
              <a:rPr lang="en-GB" sz="4400" dirty="0">
                <a:solidFill>
                  <a:srgbClr val="5180DA"/>
                </a:solidFill>
                <a:hlinkClick r:id="rId9">
                  <a:extLst>
                    <a:ext uri="{A12FA001-AC4F-418D-AE19-62706E023703}">
                      <ahyp:hlinkClr xmlns:ahyp="http://schemas.microsoft.com/office/drawing/2018/hyperlinkcolor" val="tx"/>
                    </a:ext>
                  </a:extLst>
                </a:hlinkClick>
              </a:rPr>
              <a:t>poe.com</a:t>
            </a:r>
            <a:endParaRPr lang="en-GB" sz="4400" dirty="0">
              <a:solidFill>
                <a:srgbClr val="5180DA"/>
              </a:solidFill>
            </a:endParaRPr>
          </a:p>
          <a:p>
            <a:pPr>
              <a:lnSpc>
                <a:spcPct val="100000"/>
              </a:lnSpc>
              <a:spcBef>
                <a:spcPts val="1000"/>
              </a:spcBef>
              <a:spcAft>
                <a:spcPts val="3500"/>
              </a:spcAft>
            </a:pPr>
            <a:endParaRPr lang="en-GB" sz="4400" dirty="0"/>
          </a:p>
        </p:txBody>
      </p:sp>
      <p:sp>
        <p:nvSpPr>
          <p:cNvPr id="6" name="Text Placeholder 1">
            <a:extLst>
              <a:ext uri="{FF2B5EF4-FFF2-40B4-BE49-F238E27FC236}">
                <a16:creationId xmlns:a16="http://schemas.microsoft.com/office/drawing/2014/main" id="{BA34EFC4-24FB-F139-516B-FE6D67A3BF2A}"/>
              </a:ext>
            </a:extLst>
          </p:cNvPr>
          <p:cNvSpPr txBox="1">
            <a:spLocks/>
          </p:cNvSpPr>
          <p:nvPr/>
        </p:nvSpPr>
        <p:spPr>
          <a:xfrm>
            <a:off x="11538679" y="10120782"/>
            <a:ext cx="9518399" cy="3595219"/>
          </a:xfrm>
          <a:prstGeom prst="rect">
            <a:avLst/>
          </a:prstGeom>
        </p:spPr>
        <p:txBody>
          <a:bodyPr vert="horz" lIns="91440" tIns="45720" rIns="91440" bIns="45720" rtlCol="0">
            <a:noAutofit/>
          </a:bodyPr>
          <a:lstStyle>
            <a:lvl1pPr marL="590550" indent="-569913" algn="l" defTabSz="914400" rtl="0" eaLnBrk="1" latinLnBrk="0" hangingPunct="1">
              <a:lnSpc>
                <a:spcPct val="95000"/>
              </a:lnSpc>
              <a:spcBef>
                <a:spcPts val="5000"/>
              </a:spcBef>
              <a:buFont typeface="System Font Regular"/>
              <a:buChar char="–"/>
              <a:tabLst/>
              <a:defRPr sz="5400" kern="1200">
                <a:solidFill>
                  <a:schemeClr val="tx1"/>
                </a:solidFill>
                <a:latin typeface="Arial" panose="020B0604020202020204" pitchFamily="34" charset="0"/>
                <a:ea typeface="+mn-ea"/>
                <a:cs typeface="Arial" panose="020B0604020202020204" pitchFamily="34" charset="0"/>
              </a:defRPr>
            </a:lvl1pPr>
            <a:lvl2pPr marL="1116013" indent="-525463" algn="l" defTabSz="914400" rtl="0" eaLnBrk="1" latinLnBrk="0" hangingPunct="1">
              <a:lnSpc>
                <a:spcPct val="95000"/>
              </a:lnSpc>
              <a:spcBef>
                <a:spcPts val="1800"/>
              </a:spcBef>
              <a:buFont typeface="Arial" panose="020B0604020202020204" pitchFamily="34" charset="0"/>
              <a:buChar char="•"/>
              <a:tabLst/>
              <a:defRPr sz="4600" kern="1200">
                <a:solidFill>
                  <a:schemeClr val="tx1">
                    <a:lumMod val="90000"/>
                    <a:lumOff val="10000"/>
                  </a:schemeClr>
                </a:solidFill>
                <a:latin typeface="+mn-lt"/>
                <a:ea typeface="+mn-ea"/>
                <a:cs typeface="+mn-cs"/>
              </a:defRPr>
            </a:lvl2pPr>
            <a:lvl3pPr marL="1795463" indent="-592138" algn="l" defTabSz="914400" rtl="0" eaLnBrk="1" latinLnBrk="0" hangingPunct="1">
              <a:lnSpc>
                <a:spcPct val="95000"/>
              </a:lnSpc>
              <a:spcBef>
                <a:spcPts val="1800"/>
              </a:spcBef>
              <a:buFont typeface="Wingdings" pitchFamily="2" charset="2"/>
              <a:buChar char="Ø"/>
              <a:tabLst/>
              <a:defRPr sz="38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000"/>
              </a:spcBef>
              <a:spcAft>
                <a:spcPts val="3500"/>
              </a:spcAft>
            </a:pPr>
            <a:r>
              <a:rPr lang="en-GB" sz="4400" b="1" dirty="0">
                <a:solidFill>
                  <a:srgbClr val="184296"/>
                </a:solidFill>
              </a:rPr>
              <a:t>Grammar and language</a:t>
            </a:r>
            <a:r>
              <a:rPr lang="en-GB" sz="4400" b="1" dirty="0"/>
              <a:t>:   </a:t>
            </a:r>
            <a:r>
              <a:rPr lang="en-GB" sz="4400" dirty="0">
                <a:solidFill>
                  <a:srgbClr val="5180DA"/>
                </a:solidFill>
                <a:hlinkClick r:id="rId10">
                  <a:extLst>
                    <a:ext uri="{A12FA001-AC4F-418D-AE19-62706E023703}">
                      <ahyp:hlinkClr xmlns:ahyp="http://schemas.microsoft.com/office/drawing/2018/hyperlinkcolor" val="tx"/>
                    </a:ext>
                  </a:extLst>
                </a:hlinkClick>
              </a:rPr>
              <a:t>trinka.ai</a:t>
            </a:r>
            <a:r>
              <a:rPr lang="en-GB" sz="4400" dirty="0"/>
              <a:t>, </a:t>
            </a:r>
            <a:r>
              <a:rPr lang="en-GB" sz="4400" dirty="0">
                <a:solidFill>
                  <a:srgbClr val="5180DA"/>
                </a:solidFill>
                <a:hlinkClick r:id="rId10">
                  <a:extLst>
                    <a:ext uri="{A12FA001-AC4F-418D-AE19-62706E023703}">
                      <ahyp:hlinkClr xmlns:ahyp="http://schemas.microsoft.com/office/drawing/2018/hyperlinkcolor" val="tx"/>
                    </a:ext>
                  </a:extLst>
                </a:hlinkClick>
              </a:rPr>
              <a:t>wordvice.ai </a:t>
            </a:r>
            <a:endParaRPr lang="en-GB" sz="4400" dirty="0">
              <a:solidFill>
                <a:srgbClr val="5180DA"/>
              </a:solidFill>
            </a:endParaRPr>
          </a:p>
          <a:p>
            <a:pPr>
              <a:lnSpc>
                <a:spcPct val="100000"/>
              </a:lnSpc>
              <a:spcBef>
                <a:spcPts val="1000"/>
              </a:spcBef>
              <a:spcAft>
                <a:spcPts val="3500"/>
              </a:spcAft>
            </a:pPr>
            <a:endParaRPr lang="en-GB" sz="4400" dirty="0"/>
          </a:p>
        </p:txBody>
      </p:sp>
      <p:sp>
        <p:nvSpPr>
          <p:cNvPr id="7" name="Text Placeholder 1">
            <a:extLst>
              <a:ext uri="{FF2B5EF4-FFF2-40B4-BE49-F238E27FC236}">
                <a16:creationId xmlns:a16="http://schemas.microsoft.com/office/drawing/2014/main" id="{DA865277-B99E-93C3-8958-DDC8CCEED1E6}"/>
              </a:ext>
            </a:extLst>
          </p:cNvPr>
          <p:cNvSpPr txBox="1">
            <a:spLocks/>
          </p:cNvSpPr>
          <p:nvPr/>
        </p:nvSpPr>
        <p:spPr>
          <a:xfrm>
            <a:off x="1453873" y="10120782"/>
            <a:ext cx="9518399" cy="3595219"/>
          </a:xfrm>
          <a:prstGeom prst="rect">
            <a:avLst/>
          </a:prstGeom>
        </p:spPr>
        <p:txBody>
          <a:bodyPr vert="horz" lIns="91440" tIns="45720" rIns="91440" bIns="45720" rtlCol="0">
            <a:noAutofit/>
          </a:bodyPr>
          <a:lstStyle>
            <a:lvl1pPr marL="590550" indent="-569913" algn="l" defTabSz="914400" rtl="0" eaLnBrk="1" latinLnBrk="0" hangingPunct="1">
              <a:lnSpc>
                <a:spcPct val="95000"/>
              </a:lnSpc>
              <a:spcBef>
                <a:spcPts val="5000"/>
              </a:spcBef>
              <a:buFont typeface="System Font Regular"/>
              <a:buChar char="–"/>
              <a:tabLst/>
              <a:defRPr sz="5400" kern="1200">
                <a:solidFill>
                  <a:schemeClr val="tx1"/>
                </a:solidFill>
                <a:latin typeface="Arial" panose="020B0604020202020204" pitchFamily="34" charset="0"/>
                <a:ea typeface="+mn-ea"/>
                <a:cs typeface="Arial" panose="020B0604020202020204" pitchFamily="34" charset="0"/>
              </a:defRPr>
            </a:lvl1pPr>
            <a:lvl2pPr marL="1116013" indent="-525463" algn="l" defTabSz="914400" rtl="0" eaLnBrk="1" latinLnBrk="0" hangingPunct="1">
              <a:lnSpc>
                <a:spcPct val="95000"/>
              </a:lnSpc>
              <a:spcBef>
                <a:spcPts val="1800"/>
              </a:spcBef>
              <a:buFont typeface="Arial" panose="020B0604020202020204" pitchFamily="34" charset="0"/>
              <a:buChar char="•"/>
              <a:tabLst/>
              <a:defRPr sz="4600" kern="1200">
                <a:solidFill>
                  <a:schemeClr val="tx1">
                    <a:lumMod val="90000"/>
                    <a:lumOff val="10000"/>
                  </a:schemeClr>
                </a:solidFill>
                <a:latin typeface="+mn-lt"/>
                <a:ea typeface="+mn-ea"/>
                <a:cs typeface="+mn-cs"/>
              </a:defRPr>
            </a:lvl2pPr>
            <a:lvl3pPr marL="1795463" indent="-592138" algn="l" defTabSz="914400" rtl="0" eaLnBrk="1" latinLnBrk="0" hangingPunct="1">
              <a:lnSpc>
                <a:spcPct val="95000"/>
              </a:lnSpc>
              <a:spcBef>
                <a:spcPts val="1800"/>
              </a:spcBef>
              <a:buFont typeface="Wingdings" pitchFamily="2" charset="2"/>
              <a:buChar char="Ø"/>
              <a:tabLst/>
              <a:defRPr sz="38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000"/>
              </a:spcBef>
              <a:spcAft>
                <a:spcPts val="3500"/>
              </a:spcAft>
            </a:pPr>
            <a:r>
              <a:rPr lang="en-GB" sz="4400" b="1" dirty="0">
                <a:solidFill>
                  <a:srgbClr val="184296"/>
                </a:solidFill>
              </a:rPr>
              <a:t>Computation, math: </a:t>
            </a:r>
            <a:r>
              <a:rPr lang="en-GB" sz="4400" dirty="0">
                <a:solidFill>
                  <a:srgbClr val="5180DA"/>
                </a:solidFill>
                <a:hlinkClick r:id="rId11">
                  <a:extLst>
                    <a:ext uri="{A12FA001-AC4F-418D-AE19-62706E023703}">
                      <ahyp:hlinkClr xmlns:ahyp="http://schemas.microsoft.com/office/drawing/2018/hyperlinkcolor" val="tx"/>
                    </a:ext>
                  </a:extLst>
                </a:hlinkClick>
              </a:rPr>
              <a:t>gpt.wolfram.com</a:t>
            </a:r>
            <a:r>
              <a:rPr lang="en-GB" sz="4400" dirty="0">
                <a:solidFill>
                  <a:srgbClr val="5180DA"/>
                </a:solidFill>
              </a:rPr>
              <a:t> </a:t>
            </a:r>
            <a:r>
              <a:rPr lang="en-GB" sz="4400" dirty="0"/>
              <a:t>OpenAI “GPT”</a:t>
            </a:r>
          </a:p>
          <a:p>
            <a:pPr>
              <a:lnSpc>
                <a:spcPct val="100000"/>
              </a:lnSpc>
              <a:spcBef>
                <a:spcPts val="1000"/>
              </a:spcBef>
              <a:spcAft>
                <a:spcPts val="3500"/>
              </a:spcAft>
            </a:pPr>
            <a:endParaRPr lang="en-GB" sz="4400" dirty="0"/>
          </a:p>
        </p:txBody>
      </p:sp>
    </p:spTree>
    <p:extLst>
      <p:ext uri="{BB962C8B-B14F-4D97-AF65-F5344CB8AC3E}">
        <p14:creationId xmlns:p14="http://schemas.microsoft.com/office/powerpoint/2010/main" val="1104752150"/>
      </p:ext>
    </p:extLst>
  </p:cSld>
  <p:clrMapOvr>
    <a:masterClrMapping/>
  </p:clrMapOvr>
  <p:transition>
    <p:fade/>
  </p:transition>
</p:sld>
</file>

<file path=ppt/theme/theme1.xml><?xml version="1.0" encoding="utf-8"?>
<a:theme xmlns:a="http://schemas.openxmlformats.org/drawingml/2006/main" name="UNU-WIDER (BLUE)">
  <a:themeElements>
    <a:clrScheme name="BLUE">
      <a:dk1>
        <a:srgbClr val="102348"/>
      </a:dk1>
      <a:lt1>
        <a:srgbClr val="FFFFFF"/>
      </a:lt1>
      <a:dk2>
        <a:srgbClr val="000000"/>
      </a:dk2>
      <a:lt2>
        <a:srgbClr val="C8E8F6"/>
      </a:lt2>
      <a:accent1>
        <a:srgbClr val="3CA1D5"/>
      </a:accent1>
      <a:accent2>
        <a:srgbClr val="1F416E"/>
      </a:accent2>
      <a:accent3>
        <a:srgbClr val="28618F"/>
      </a:accent3>
      <a:accent4>
        <a:srgbClr val="ED9EA3"/>
      </a:accent4>
      <a:accent5>
        <a:srgbClr val="6EBADE"/>
      </a:accent5>
      <a:accent6>
        <a:srgbClr val="9ED1EB"/>
      </a:accent6>
      <a:hlink>
        <a:srgbClr val="EF253E"/>
      </a:hlink>
      <a:folHlink>
        <a:srgbClr val="EF243D"/>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36" id="{86D5DC8D-DCD4-6E4E-A9D0-96CCE7941FF7}" vid="{280B2E91-CF05-9B41-9EB5-754EC1A7086F}"/>
    </a:ext>
  </a:extLst>
</a:theme>
</file>

<file path=ppt/theme/theme2.xml><?xml version="1.0" encoding="utf-8"?>
<a:theme xmlns:a="http://schemas.openxmlformats.org/drawingml/2006/main" name="1_UNU-WIDER (BLUE)">
  <a:themeElements>
    <a:clrScheme name="UNU Blue">
      <a:dk1>
        <a:srgbClr val="102348"/>
      </a:dk1>
      <a:lt1>
        <a:srgbClr val="FFFFFF"/>
      </a:lt1>
      <a:dk2>
        <a:srgbClr val="000000"/>
      </a:dk2>
      <a:lt2>
        <a:srgbClr val="C8E8F6"/>
      </a:lt2>
      <a:accent1>
        <a:srgbClr val="00A3DA"/>
      </a:accent1>
      <a:accent2>
        <a:srgbClr val="0D4470"/>
      </a:accent2>
      <a:accent3>
        <a:srgbClr val="006293"/>
      </a:accent3>
      <a:accent4>
        <a:srgbClr val="0084B6"/>
      </a:accent4>
      <a:accent5>
        <a:srgbClr val="76C9E8"/>
      </a:accent5>
      <a:accent6>
        <a:srgbClr val="8FD2EE"/>
      </a:accent6>
      <a:hlink>
        <a:srgbClr val="EF253E"/>
      </a:hlink>
      <a:folHlink>
        <a:srgbClr val="EF243D"/>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UNU-WIDER_Start-Here" id="{71D5D7CB-0899-4848-8B22-0135A6A9D002}" vid="{8F803674-217E-7040-BD41-C7593F34D039}"/>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92A4809FDBAC454BBC138C3007036432" ma:contentTypeVersion="20" ma:contentTypeDescription="Create a new document." ma:contentTypeScope="" ma:versionID="bb701da615a50330821d95d1eee4d1e3">
  <xsd:schema xmlns:xsd="http://www.w3.org/2001/XMLSchema" xmlns:xs="http://www.w3.org/2001/XMLSchema" xmlns:p="http://schemas.microsoft.com/office/2006/metadata/properties" xmlns:ns1="http://schemas.microsoft.com/sharepoint/v3" xmlns:ns2="dc70817d-d51c-4ca9-ae12-277f06ead8c0" xmlns:ns3="429001a2-6006-4d0b-bb36-bc8f5928d8f8" targetNamespace="http://schemas.microsoft.com/office/2006/metadata/properties" ma:root="true" ma:fieldsID="4cf17f447c6ecbd8f549103600579f53" ns1:_="" ns2:_="" ns3:_="">
    <xsd:import namespace="http://schemas.microsoft.com/sharepoint/v3"/>
    <xsd:import namespace="dc70817d-d51c-4ca9-ae12-277f06ead8c0"/>
    <xsd:import namespace="429001a2-6006-4d0b-bb36-bc8f5928d8f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AutoKeyPoints" minOccurs="0"/>
                <xsd:element ref="ns2:MediaServiceKeyPoints" minOccurs="0"/>
                <xsd:element ref="ns2:MediaServiceDateTaken" minOccurs="0"/>
                <xsd:element ref="ns2:MediaServiceLocation" minOccurs="0"/>
                <xsd:element ref="ns3:SharedWithUsers" minOccurs="0"/>
                <xsd:element ref="ns3:SharedWithDetails" minOccurs="0"/>
                <xsd:element ref="ns1:_ip_UnifiedCompliancePolicyProperties" minOccurs="0"/>
                <xsd:element ref="ns1:_ip_UnifiedCompliancePolicyUIAction" minOccurs="0"/>
                <xsd:element ref="ns2:MediaLengthInSeconds"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c70817d-d51c-4ca9-ae12-277f06ead8c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ServiceDateTaken" ma:index="16" nillable="true" ma:displayName="MediaServiceDateTaken" ma:hidden="true" ma:internalName="MediaServiceDateTaken" ma:readOnly="true">
      <xsd:simpleType>
        <xsd:restriction base="dms:Text"/>
      </xsd:simpleType>
    </xsd:element>
    <xsd:element name="MediaServiceLocation" ma:index="17" nillable="true" ma:displayName="Location" ma:internalName="MediaServiceLocation" ma:readOnly="true">
      <xsd:simpleType>
        <xsd:restriction base="dms:Text"/>
      </xsd:simpleType>
    </xsd:element>
    <xsd:element name="MediaLengthInSeconds" ma:index="22" nillable="true" ma:displayName="Length (seconds)" ma:internalName="MediaLengthInSeconds" ma:readOnly="true">
      <xsd:simpleType>
        <xsd:restriction base="dms:Unknown"/>
      </xsd:simpleType>
    </xsd:element>
    <xsd:element name="lcf76f155ced4ddcb4097134ff3c332f" ma:index="24" nillable="true" ma:taxonomy="true" ma:internalName="lcf76f155ced4ddcb4097134ff3c332f" ma:taxonomyFieldName="MediaServiceImageTags" ma:displayName="Image Tags" ma:readOnly="false" ma:fieldId="{5cf76f15-5ced-4ddc-b409-7134ff3c332f}" ma:taxonomyMulti="true" ma:sspId="7708e94d-1d5b-4a24-abc9-0fd97dbe82dc"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6" nillable="true" ma:displayName="MediaServiceObjectDetectorVersions" ma:description="" ma:hidden="true" ma:indexed="true" ma:internalName="MediaServiceObjectDetectorVersions" ma:readOnly="true">
      <xsd:simpleType>
        <xsd:restriction base="dms:Text"/>
      </xsd:simpleType>
    </xsd:element>
    <xsd:element name="MediaServiceSearchProperties" ma:index="27"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429001a2-6006-4d0b-bb36-bc8f5928d8f8"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TaxCatchAll" ma:index="25" nillable="true" ma:displayName="Taxonomy Catch All Column" ma:hidden="true" ma:list="{55097f55-6a25-4f23-9dae-f823e5e9aa7b}" ma:internalName="TaxCatchAll" ma:showField="CatchAllData" ma:web="429001a2-6006-4d0b-bb36-bc8f5928d8f8">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lcf76f155ced4ddcb4097134ff3c332f xmlns="dc70817d-d51c-4ca9-ae12-277f06ead8c0">
      <Terms xmlns="http://schemas.microsoft.com/office/infopath/2007/PartnerControls"/>
    </lcf76f155ced4ddcb4097134ff3c332f>
    <TaxCatchAll xmlns="429001a2-6006-4d0b-bb36-bc8f5928d8f8" xsi:nil="true"/>
    <SharedWithUsers xmlns="429001a2-6006-4d0b-bb36-bc8f5928d8f8">
      <UserInfo>
        <DisplayName/>
        <AccountId xsi:nil="true"/>
        <AccountType/>
      </UserInfo>
    </SharedWithUsers>
    <MediaLengthInSeconds xmlns="dc70817d-d51c-4ca9-ae12-277f06ead8c0" xsi:nil="true"/>
  </documentManagement>
</p:properties>
</file>

<file path=customXml/itemProps1.xml><?xml version="1.0" encoding="utf-8"?>
<ds:datastoreItem xmlns:ds="http://schemas.openxmlformats.org/officeDocument/2006/customXml" ds:itemID="{DCA8A657-C6E2-4897-9F8A-B28380AE85B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dc70817d-d51c-4ca9-ae12-277f06ead8c0"/>
    <ds:schemaRef ds:uri="429001a2-6006-4d0b-bb36-bc8f5928d8f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10EE47CB-7C3D-4BE6-B0DC-7FF02A5254CC}">
  <ds:schemaRefs>
    <ds:schemaRef ds:uri="http://schemas.microsoft.com/sharepoint/v3/contenttype/forms"/>
  </ds:schemaRefs>
</ds:datastoreItem>
</file>

<file path=customXml/itemProps3.xml><?xml version="1.0" encoding="utf-8"?>
<ds:datastoreItem xmlns:ds="http://schemas.openxmlformats.org/officeDocument/2006/customXml" ds:itemID="{77034B1E-F6A0-4EB0-93C5-90217527C032}">
  <ds:schemaRefs>
    <ds:schemaRef ds:uri="http://schemas.microsoft.com/office/2006/documentManagement/types"/>
    <ds:schemaRef ds:uri="http://schemas.microsoft.com/office/2006/metadata/properties"/>
    <ds:schemaRef ds:uri="http://schemas.openxmlformats.org/package/2006/metadata/core-properties"/>
    <ds:schemaRef ds:uri="http://purl.org/dc/elements/1.1/"/>
    <ds:schemaRef ds:uri="http://purl.org/dc/dcmitype/"/>
    <ds:schemaRef ds:uri="http://purl.org/dc/terms/"/>
    <ds:schemaRef ds:uri="e53e6049-99a5-489f-bd22-45f98592c1e8"/>
    <ds:schemaRef ds:uri="http://schemas.microsoft.com/office/infopath/2007/PartnerControls"/>
    <ds:schemaRef ds:uri="http://www.w3.org/XML/1998/namespace"/>
    <ds:schemaRef ds:uri="http://schemas.microsoft.com/sharepoint/v3"/>
    <ds:schemaRef ds:uri="dc70817d-d51c-4ca9-ae12-277f06ead8c0"/>
    <ds:schemaRef ds:uri="429001a2-6006-4d0b-bb36-bc8f5928d8f8"/>
  </ds:schemaRefs>
</ds:datastoreItem>
</file>

<file path=docMetadata/LabelInfo.xml><?xml version="1.0" encoding="utf-8"?>
<clbl:labelList xmlns:clbl="http://schemas.microsoft.com/office/2020/mipLabelMetadata">
  <clbl:label id="{b9fc8add-5f91-41cc-a6c8-f00214e01d4b}" enabled="0" method="" siteId="{b9fc8add-5f91-41cc-a6c8-f00214e01d4b}" removed="1"/>
</clbl:labelList>
</file>

<file path=docProps/app.xml><?xml version="1.0" encoding="utf-8"?>
<Properties xmlns="http://schemas.openxmlformats.org/officeDocument/2006/extended-properties" xmlns:vt="http://schemas.openxmlformats.org/officeDocument/2006/docPropsVTypes">
  <Template>UNU-WIDER (BLUE)</Template>
  <TotalTime>26737</TotalTime>
  <Words>8651</Words>
  <Application>Microsoft Macintosh PowerPoint</Application>
  <PresentationFormat>Custom</PresentationFormat>
  <Paragraphs>744</Paragraphs>
  <Slides>51</Slides>
  <Notes>50</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51</vt:i4>
      </vt:variant>
    </vt:vector>
  </HeadingPairs>
  <TitlesOfParts>
    <vt:vector size="60" baseType="lpstr">
      <vt:lpstr>Arial</vt:lpstr>
      <vt:lpstr>Calibri</vt:lpstr>
      <vt:lpstr>Garamond</vt:lpstr>
      <vt:lpstr>Montserrat Light</vt:lpstr>
      <vt:lpstr>Symbol</vt:lpstr>
      <vt:lpstr>System Font Regular</vt:lpstr>
      <vt:lpstr>Wingdings</vt:lpstr>
      <vt:lpstr>UNU-WIDER (BLUE)</vt:lpstr>
      <vt:lpstr>1_UNU-WIDER (BLUE)</vt:lpstr>
      <vt:lpstr>Leveraging generative AI in research and policy analysis</vt:lpstr>
      <vt:lpstr>Generative AI and LLMs</vt:lpstr>
      <vt:lpstr>Prompts</vt:lpstr>
      <vt:lpstr>LLMs for researchers and policy analysts</vt:lpstr>
      <vt:lpstr>Why should we care?</vt:lpstr>
      <vt:lpstr>Commonly used LLMs as of December 2024</vt:lpstr>
      <vt:lpstr>Selected LLMs and interfaces</vt:lpstr>
      <vt:lpstr>Access to LLMs beyond chat interfaces</vt:lpstr>
      <vt:lpstr>Other tools relevant for researchers</vt:lpstr>
      <vt:lpstr>Key domains where LLMs help economists and policy analysts </vt:lpstr>
      <vt:lpstr>PowerPoint Presentation</vt:lpstr>
      <vt:lpstr>PowerPoint Presentation</vt:lpstr>
      <vt:lpstr>Prompt responses here are generated using:</vt:lpstr>
      <vt:lpstr>Ideation and feedback</vt:lpstr>
      <vt:lpstr>Ideation and feedback: Useful in all research settings</vt:lpstr>
      <vt:lpstr>PowerPoint Presentation</vt:lpstr>
      <vt:lpstr>PowerPoint Presentation</vt:lpstr>
      <vt:lpstr>PowerPoint Presentation</vt:lpstr>
      <vt:lpstr>PowerPoint Presentation</vt:lpstr>
      <vt:lpstr>PowerPoint Presentation</vt:lpstr>
      <vt:lpstr>Writing and editing</vt:lpstr>
      <vt:lpstr>Writing and editing: Streamline the writing process</vt:lpstr>
      <vt:lpstr>PowerPoint Presentation</vt:lpstr>
      <vt:lpstr>PowerPoint Presentation</vt:lpstr>
      <vt:lpstr>PowerPoint Presentation</vt:lpstr>
      <vt:lpstr>PowerPoint Presentation</vt:lpstr>
      <vt:lpstr>Other use cases in ‘writing and editing’</vt:lpstr>
      <vt:lpstr>Background research</vt:lpstr>
      <vt:lpstr>Background research: Micro tasks behind the core work</vt:lpstr>
      <vt:lpstr>PowerPoint Presentation</vt:lpstr>
      <vt:lpstr>PowerPoint Presentation</vt:lpstr>
      <vt:lpstr>PowerPoint Presentation</vt:lpstr>
      <vt:lpstr>Other use cases in ‘background research’</vt:lpstr>
      <vt:lpstr>Coding</vt:lpstr>
      <vt:lpstr>Coding: An LLM as your everyday coding assistant</vt:lpstr>
      <vt:lpstr>PowerPoint Presentation</vt:lpstr>
      <vt:lpstr>PowerPoint Presentation</vt:lpstr>
      <vt:lpstr>PowerPoint Presentation</vt:lpstr>
      <vt:lpstr>PowerPoint Presentation</vt:lpstr>
      <vt:lpstr>Other use cases in ‘coding’</vt:lpstr>
      <vt:lpstr>Mathematical derivations</vt:lpstr>
      <vt:lpstr>Mathematical derivations</vt:lpstr>
      <vt:lpstr>PowerPoint Presentation</vt:lpstr>
      <vt:lpstr>PowerPoint Presentation</vt:lpstr>
      <vt:lpstr>Data analysis</vt:lpstr>
      <vt:lpstr>Data analysis: Streamline data-related tasks</vt:lpstr>
      <vt:lpstr>PowerPoint Presentation</vt:lpstr>
      <vt:lpstr>PowerPoint Presentation</vt:lpstr>
      <vt:lpstr>PowerPoint Presentation</vt:lpstr>
      <vt:lpstr>Other use cases in ‘data analysis’</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UNU PowerPoint Library</dc:title>
  <dc:subject/>
  <dc:creator>deSignal</dc:creator>
  <cp:keywords/>
  <dc:description/>
  <cp:lastModifiedBy>Lastunen, Jesse</cp:lastModifiedBy>
  <cp:revision>397</cp:revision>
  <dcterms:created xsi:type="dcterms:W3CDTF">2023-03-07T07:04:13Z</dcterms:created>
  <dcterms:modified xsi:type="dcterms:W3CDTF">2024-12-16T02:01:26Z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0x01010092A4809FDBAC454BBC138C3007036432</vt:lpwstr>
  </property>
  <property fmtid="{D5CDD505-2E9C-101B-9397-08002B2CF9AE}" pid="3" name="Order">
    <vt:r8>2738400</vt:r8>
  </property>
  <property fmtid="{D5CDD505-2E9C-101B-9397-08002B2CF9AE}" pid="4" name="xd_Signature">
    <vt:bool>false</vt:bool>
  </property>
  <property fmtid="{D5CDD505-2E9C-101B-9397-08002B2CF9AE}" pid="5" name="xd_ProgID">
    <vt:lpwstr/>
  </property>
  <property fmtid="{D5CDD505-2E9C-101B-9397-08002B2CF9AE}" pid="6" name="_SourceUrl">
    <vt:lpwstr/>
  </property>
  <property fmtid="{D5CDD505-2E9C-101B-9397-08002B2CF9AE}" pid="7" name="_SharedFileIndex">
    <vt:lpwstr/>
  </property>
  <property fmtid="{D5CDD505-2E9C-101B-9397-08002B2CF9AE}" pid="8" name="ComplianceAssetId">
    <vt:lpwstr/>
  </property>
  <property fmtid="{D5CDD505-2E9C-101B-9397-08002B2CF9AE}" pid="9" name="TemplateUrl">
    <vt:lpwstr/>
  </property>
  <property fmtid="{D5CDD505-2E9C-101B-9397-08002B2CF9AE}" pid="10" name="_ExtendedDescription">
    <vt:lpwstr/>
  </property>
  <property fmtid="{D5CDD505-2E9C-101B-9397-08002B2CF9AE}" pid="11" name="TriggerFlowInfo">
    <vt:lpwstr/>
  </property>
  <property fmtid="{D5CDD505-2E9C-101B-9397-08002B2CF9AE}" pid="12" name="MediaServiceImageTags">
    <vt:lpwstr/>
  </property>
</Properties>
</file>